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62" r:id="rId5"/>
    <p:sldId id="340" r:id="rId6"/>
    <p:sldId id="324" r:id="rId7"/>
    <p:sldId id="325" r:id="rId8"/>
    <p:sldId id="341" r:id="rId9"/>
    <p:sldId id="326" r:id="rId10"/>
    <p:sldId id="327" r:id="rId11"/>
    <p:sldId id="331" r:id="rId12"/>
    <p:sldId id="345" r:id="rId13"/>
    <p:sldId id="342" r:id="rId14"/>
    <p:sldId id="343" r:id="rId15"/>
    <p:sldId id="344" r:id="rId16"/>
    <p:sldId id="332" r:id="rId17"/>
    <p:sldId id="333" r:id="rId18"/>
    <p:sldId id="346" r:id="rId19"/>
    <p:sldId id="347" r:id="rId20"/>
    <p:sldId id="334" r:id="rId21"/>
    <p:sldId id="348" r:id="rId22"/>
    <p:sldId id="337" r:id="rId23"/>
    <p:sldId id="349" r:id="rId24"/>
    <p:sldId id="350" r:id="rId25"/>
    <p:sldId id="351" r:id="rId26"/>
    <p:sldId id="352" r:id="rId27"/>
    <p:sldId id="353" r:id="rId28"/>
    <p:sldId id="354" r:id="rId29"/>
    <p:sldId id="322" r:id="rId30"/>
    <p:sldId id="297" r:id="rId31"/>
  </p:sldIdLst>
  <p:sldSz cx="9144000" cy="6858000" type="screen4x3"/>
  <p:notesSz cx="6858000" cy="9144000"/>
  <p:custDataLst>
    <p:tags r:id="rId33"/>
  </p:custDataLst>
  <p:defaultTextStyle>
    <a:defPPr>
      <a:defRPr lang="en-US"/>
    </a:defPPr>
    <a:lvl1pPr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1pPr>
    <a:lvl2pPr marL="4572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2pPr>
    <a:lvl3pPr marL="9144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3pPr>
    <a:lvl4pPr marL="13716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4pPr>
    <a:lvl5pPr marL="1828800" algn="l" rtl="0" fontAlgn="base">
      <a:spcBef>
        <a:spcPct val="20000"/>
      </a:spcBef>
      <a:spcAft>
        <a:spcPct val="0"/>
      </a:spcAft>
      <a:buClr>
        <a:schemeClr val="accent2"/>
      </a:buClr>
      <a:buFont typeface="Wingdings" panose="05000000000000000000" pitchFamily="2" charset="2"/>
      <a:defRPr kumimoji="1" sz="2800" b="1" kern="1200">
        <a:solidFill>
          <a:schemeClr val="tx1"/>
        </a:solidFill>
        <a:latin typeface="Times New Roman" panose="02020603050405020304" pitchFamily="18" charset="0"/>
        <a:ea typeface="黑体" panose="02010609060101010101" pitchFamily="2" charset="-122"/>
        <a:cs typeface="+mn-cs"/>
      </a:defRPr>
    </a:lvl5pPr>
    <a:lvl6pPr marL="22860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6pPr>
    <a:lvl7pPr marL="27432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7pPr>
    <a:lvl8pPr marL="32004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8pPr>
    <a:lvl9pPr marL="3657600" algn="l" defTabSz="914400" rtl="0" eaLnBrk="1" latinLnBrk="0" hangingPunct="1">
      <a:defRPr kumimoji="1" sz="2800" b="1" kern="1200">
        <a:solidFill>
          <a:schemeClr val="tx1"/>
        </a:solidFill>
        <a:latin typeface="Times New Roman" panose="02020603050405020304" pitchFamily="18" charset="0"/>
        <a:ea typeface="黑体" panose="0201060906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F5DC71"/>
    <a:srgbClr val="0000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4" autoAdjust="0"/>
    <p:restoredTop sz="86449" autoAdjust="0"/>
  </p:normalViewPr>
  <p:slideViewPr>
    <p:cSldViewPr showGuides="1">
      <p:cViewPr varScale="1">
        <p:scale>
          <a:sx n="97" d="100"/>
          <a:sy n="97" d="100"/>
        </p:scale>
        <p:origin x="1237" y="3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66" d="100"/>
        <a:sy n="66" d="100"/>
      </p:scale>
      <p:origin x="0" y="-424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29.xml"/><Relationship Id="rId3" Type="http://schemas.openxmlformats.org/officeDocument/2006/relationships/slide" Target="slides/slide3.xml"/><Relationship Id="rId7" Type="http://schemas.openxmlformats.org/officeDocument/2006/relationships/slide" Target="slides/slide2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8.xml"/><Relationship Id="rId5" Type="http://schemas.openxmlformats.org/officeDocument/2006/relationships/slide" Target="slides/slide8.xml"/><Relationship Id="rId4" Type="http://schemas.openxmlformats.org/officeDocument/2006/relationships/slide" Target="slides/slide5.xml"/><Relationship Id="rId9" Type="http://schemas.openxmlformats.org/officeDocument/2006/relationships/slide" Target="slides/slide30.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119186188683"/>
          <c:y val="5.7924490207954801E-2"/>
          <c:w val="0.82395970068958801"/>
          <c:h val="0.67434154658489798"/>
        </c:manualLayout>
      </c:layout>
      <c:barChart>
        <c:barDir val="col"/>
        <c:grouping val="clustered"/>
        <c:varyColors val="0"/>
        <c:ser>
          <c:idx val="2"/>
          <c:order val="0"/>
          <c:tx>
            <c:strRef>
              <c:f>Sheet1!$B$1</c:f>
              <c:strCache>
                <c:ptCount val="1"/>
                <c:pt idx="0">
                  <c:v>Endpoint Number</c:v>
                </c:pt>
              </c:strCache>
            </c:strRef>
          </c:tx>
          <c:spPr>
            <a:solidFill>
              <a:schemeClr val="dk1">
                <a:tint val="75000"/>
              </a:schemeClr>
            </a:solidFill>
            <a:ln>
              <a:noFill/>
            </a:ln>
            <a:effectLst/>
          </c:spPr>
          <c:invertIfNegative val="0"/>
          <c:dLbls>
            <c:spPr>
              <a:noFill/>
              <a:ln w="25387">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线性代数</c:v>
                </c:pt>
                <c:pt idx="1">
                  <c:v>离散数学</c:v>
                </c:pt>
                <c:pt idx="2">
                  <c:v>数字电路</c:v>
                </c:pt>
                <c:pt idx="3">
                  <c:v>数据结构</c:v>
                </c:pt>
                <c:pt idx="4">
                  <c:v>算法设计</c:v>
                </c:pt>
              </c:strCache>
            </c:strRef>
          </c:cat>
          <c:val>
            <c:numRef>
              <c:f>Sheet1!$B$2:$B$6</c:f>
              <c:numCache>
                <c:formatCode>General</c:formatCode>
                <c:ptCount val="5"/>
                <c:pt idx="0">
                  <c:v>1</c:v>
                </c:pt>
                <c:pt idx="1">
                  <c:v>3</c:v>
                </c:pt>
                <c:pt idx="2">
                  <c:v>6</c:v>
                </c:pt>
                <c:pt idx="3">
                  <c:v>10</c:v>
                </c:pt>
                <c:pt idx="4">
                  <c:v>16</c:v>
                </c:pt>
              </c:numCache>
            </c:numRef>
          </c:val>
          <c:extLst>
            <c:ext xmlns:c16="http://schemas.microsoft.com/office/drawing/2014/chart" uri="{C3380CC4-5D6E-409C-BE32-E72D297353CC}">
              <c16:uniqueId val="{00000000-64ED-4063-A598-67DB9DCCED2D}"/>
            </c:ext>
          </c:extLst>
        </c:ser>
        <c:dLbls>
          <c:showLegendKey val="0"/>
          <c:showVal val="0"/>
          <c:showCatName val="0"/>
          <c:showSerName val="0"/>
          <c:showPercent val="0"/>
          <c:showBubbleSize val="0"/>
        </c:dLbls>
        <c:gapWidth val="150"/>
        <c:axId val="238519656"/>
        <c:axId val="1"/>
      </c:barChart>
      <c:catAx>
        <c:axId val="238519656"/>
        <c:scaling>
          <c:orientation val="minMax"/>
        </c:scaling>
        <c:delete val="0"/>
        <c:axPos val="b"/>
        <c:title>
          <c:tx>
            <c:rich>
              <a:bodyPr rot="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r>
                  <a:rPr lang="zh-CN"/>
                  <a:t>端点值</a:t>
                </a:r>
              </a:p>
            </c:rich>
          </c:tx>
          <c:layout>
            <c:manualLayout>
              <c:xMode val="edge"/>
              <c:yMode val="edge"/>
              <c:x val="0.501646983426975"/>
              <c:y val="0.81667111127745895"/>
            </c:manualLayout>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crossAx val="1"/>
        <c:crosses val="autoZero"/>
        <c:auto val="1"/>
        <c:lblAlgn val="ctr"/>
        <c:lblOffset val="100"/>
        <c:noMultiLvlLbl val="0"/>
      </c:catAx>
      <c:valAx>
        <c:axId val="1"/>
        <c:scaling>
          <c:orientation val="minMax"/>
        </c:scaling>
        <c:delete val="0"/>
        <c:axPos val="l"/>
        <c:title>
          <c:tx>
            <c:rich>
              <a:bodyPr rot="-540000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r>
                  <a:rPr lang="zh-CN"/>
                  <a:t>端点数</a:t>
                </a:r>
              </a:p>
            </c:rich>
          </c:tx>
          <c:overlay val="0"/>
          <c:spPr>
            <a:noFill/>
            <a:ln>
              <a:noFill/>
            </a:ln>
            <a:effectLst/>
          </c:spPr>
          <c:txPr>
            <a:bodyPr rot="-540000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crossAx val="238519656"/>
        <c:crosses val="autoZero"/>
        <c:crossBetween val="between"/>
      </c:valAx>
      <c:spPr>
        <a:noFill/>
        <a:ln w="25387">
          <a:noFill/>
        </a:ln>
        <a:effectLst/>
      </c:spPr>
    </c:plotArea>
    <c:plotVisOnly val="1"/>
    <c:dispBlanksAs val="gap"/>
    <c:showDLblsOverMax val="0"/>
  </c:chart>
  <c:spPr>
    <a:noFill/>
    <a:ln w="6350" cap="flat" cmpd="sng" algn="ctr">
      <a:noFill/>
      <a:prstDash val="solid"/>
      <a:miter lim="800000"/>
    </a:ln>
    <a:effectLst/>
  </c:spPr>
  <c:txPr>
    <a:bodyPr/>
    <a:lstStyle/>
    <a:p>
      <a:pPr>
        <a:defRPr lang="zh-CN" sz="800" b="0">
          <a:latin typeface="Times New Roman" panose="02020603050405020304" pitchFamily="18" charset="0"/>
          <a:ea typeface="宋体" panose="02010600030101010101" pitchFamily="2" charset="-122"/>
          <a:cs typeface="Times New Roman" panose="02020603050405020304" pitchFamily="18" charset="0"/>
        </a:defRPr>
      </a:pPr>
      <a:endParaRPr lang="zh-CN"/>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046014518455501"/>
          <c:y val="0.105769230769231"/>
          <c:w val="0.71347378874937895"/>
          <c:h val="0.65852665051484005"/>
        </c:manualLayout>
      </c:layout>
      <c:barChart>
        <c:barDir val="col"/>
        <c:grouping val="clustered"/>
        <c:varyColors val="0"/>
        <c:ser>
          <c:idx val="2"/>
          <c:order val="0"/>
          <c:tx>
            <c:strRef>
              <c:f>Sheet1!$B$1</c:f>
              <c:strCache>
                <c:ptCount val="1"/>
                <c:pt idx="0">
                  <c:v>端点值重复次数</c:v>
                </c:pt>
              </c:strCache>
            </c:strRef>
          </c:tx>
          <c:spPr>
            <a:solidFill>
              <a:schemeClr val="dk1">
                <a:tint val="75000"/>
              </a:schemeClr>
            </a:solidFill>
            <a:ln>
              <a:noFill/>
            </a:ln>
            <a:effectLst/>
          </c:spPr>
          <c:invertIfNegative val="0"/>
          <c:dLbls>
            <c:spPr>
              <a:noFill/>
              <a:ln w="25387">
                <a:noFill/>
              </a:ln>
              <a:effectLst/>
            </c:spPr>
            <c:txPr>
              <a:bodyPr rot="0" spcFirstLastPara="0" vertOverflow="ellipsis" vert="horz" wrap="square" lIns="38100" tIns="19050" rIns="38100" bIns="19050"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Sheet1!$A$2:$A$5</c:f>
              <c:numCache>
                <c:formatCode>General</c:formatCode>
                <c:ptCount val="4"/>
                <c:pt idx="0">
                  <c:v>5</c:v>
                </c:pt>
                <c:pt idx="1">
                  <c:v>6</c:v>
                </c:pt>
                <c:pt idx="2">
                  <c:v>7</c:v>
                </c:pt>
                <c:pt idx="3">
                  <c:v>8</c:v>
                </c:pt>
              </c:numCache>
            </c:numRef>
          </c:cat>
          <c:val>
            <c:numRef>
              <c:f>Sheet1!$B$2:$B$5</c:f>
              <c:numCache>
                <c:formatCode>General</c:formatCode>
                <c:ptCount val="4"/>
                <c:pt idx="0">
                  <c:v>5</c:v>
                </c:pt>
                <c:pt idx="1">
                  <c:v>7</c:v>
                </c:pt>
                <c:pt idx="2">
                  <c:v>4</c:v>
                </c:pt>
                <c:pt idx="3">
                  <c:v>5</c:v>
                </c:pt>
              </c:numCache>
            </c:numRef>
          </c:val>
          <c:extLst>
            <c:ext xmlns:c16="http://schemas.microsoft.com/office/drawing/2014/chart" uri="{C3380CC4-5D6E-409C-BE32-E72D297353CC}">
              <c16:uniqueId val="{00000000-E8F4-491D-95AC-BE7E34D36274}"/>
            </c:ext>
          </c:extLst>
        </c:ser>
        <c:dLbls>
          <c:showLegendKey val="0"/>
          <c:showVal val="0"/>
          <c:showCatName val="0"/>
          <c:showSerName val="0"/>
          <c:showPercent val="0"/>
          <c:showBubbleSize val="0"/>
        </c:dLbls>
        <c:gapWidth val="150"/>
        <c:axId val="254354968"/>
        <c:axId val="1"/>
      </c:barChart>
      <c:catAx>
        <c:axId val="254354968"/>
        <c:scaling>
          <c:orientation val="minMax"/>
        </c:scaling>
        <c:delete val="0"/>
        <c:axPos val="b"/>
        <c:title>
          <c:tx>
            <c:rich>
              <a:bodyPr rot="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r>
                  <a:rPr lang="zh-CN"/>
                  <a:t>端点值</a:t>
                </a:r>
              </a:p>
            </c:rich>
          </c:tx>
          <c:layout>
            <c:manualLayout>
              <c:xMode val="edge"/>
              <c:yMode val="edge"/>
              <c:x val="0.487106949469154"/>
              <c:y val="0.86153846153846203"/>
            </c:manualLayout>
          </c:layout>
          <c:overlay val="0"/>
          <c:spPr>
            <a:noFill/>
            <a:ln>
              <a:noFill/>
            </a:ln>
            <a:effectLst/>
          </c:spPr>
          <c:txPr>
            <a:bodyPr rot="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crossAx val="1"/>
        <c:crosses val="autoZero"/>
        <c:auto val="1"/>
        <c:lblAlgn val="ctr"/>
        <c:lblOffset val="100"/>
        <c:noMultiLvlLbl val="0"/>
      </c:catAx>
      <c:valAx>
        <c:axId val="1"/>
        <c:scaling>
          <c:orientation val="minMax"/>
        </c:scaling>
        <c:delete val="0"/>
        <c:axPos val="l"/>
        <c:title>
          <c:tx>
            <c:rich>
              <a:bodyPr rot="-540000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r>
                  <a:rPr lang="zh-CN"/>
                  <a:t>端点值重复次数</a:t>
                </a:r>
              </a:p>
            </c:rich>
          </c:tx>
          <c:layout>
            <c:manualLayout>
              <c:xMode val="edge"/>
              <c:yMode val="edge"/>
              <c:x val="0.110597693525732"/>
              <c:y val="0.39866616100018498"/>
            </c:manualLayout>
          </c:layout>
          <c:overlay val="0"/>
          <c:spPr>
            <a:noFill/>
            <a:ln>
              <a:noFill/>
            </a:ln>
            <a:effectLst/>
          </c:spPr>
          <c:txPr>
            <a:bodyPr rot="-540000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0" vertOverflow="ellipsis" vert="horz" wrap="square" anchor="ctr" anchorCtr="1"/>
          <a:lstStyle/>
          <a:p>
            <a:pPr>
              <a:defRPr lang="zh-CN" sz="800" b="0" i="0" u="none" strike="noStrike" kern="1200" baseline="0">
                <a:solidFill>
                  <a:schemeClr val="tx1"/>
                </a:solidFill>
                <a:latin typeface="Times New Roman" panose="02020603050405020304" pitchFamily="18" charset="0"/>
                <a:ea typeface="宋体" panose="02010600030101010101" pitchFamily="2" charset="-122"/>
                <a:cs typeface="Times New Roman" panose="02020603050405020304" pitchFamily="18" charset="0"/>
              </a:defRPr>
            </a:pPr>
            <a:endParaRPr lang="zh-CN"/>
          </a:p>
        </c:txPr>
        <c:crossAx val="25435496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lang="zh-CN" sz="800" b="0">
          <a:latin typeface="Times New Roman" panose="02020603050405020304" pitchFamily="18" charset="0"/>
          <a:ea typeface="宋体" panose="02010600030101010101" pitchFamily="2" charset="-122"/>
          <a:cs typeface="Times New Roman" panose="02020603050405020304" pitchFamily="18" charset="0"/>
        </a:defRPr>
      </a:pPr>
      <a:endParaRPr lang="zh-CN"/>
    </a:p>
  </c:txPr>
  <c:externalData r:id="rId4">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spcBef>
                <a:spcPct val="0"/>
              </a:spcBef>
              <a:buClrTx/>
              <a:buFontTx/>
              <a:buNone/>
              <a:defRPr sz="1200" b="0" smtClean="0">
                <a:ea typeface="宋体" panose="02010600030101010101" pitchFamily="2" charset="-122"/>
              </a:defRPr>
            </a:lvl1pPr>
          </a:lstStyle>
          <a:p>
            <a:pPr>
              <a:defRPr/>
            </a:pPr>
            <a:endParaRPr lang="zh-CN" alt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spcBef>
                <a:spcPct val="0"/>
              </a:spcBef>
              <a:buClrTx/>
              <a:buFontTx/>
              <a:buNone/>
              <a:defRPr sz="1200" b="0" smtClean="0">
                <a:ea typeface="宋体" panose="02010600030101010101" pitchFamily="2" charset="-122"/>
              </a:defRPr>
            </a:lvl1pPr>
          </a:lstStyle>
          <a:p>
            <a:pPr>
              <a:defRPr/>
            </a:pPr>
            <a:endParaRPr lang="en-US" altLang="zh-CN"/>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sz="1200" b="0" smtClean="0">
                <a:ea typeface="宋体" panose="02010600030101010101" pitchFamily="2" charset="-122"/>
              </a:defRPr>
            </a:lvl1pPr>
          </a:lstStyle>
          <a:p>
            <a:pPr>
              <a:defRPr/>
            </a:pPr>
            <a:endParaRPr lang="en-US" altLang="zh-CN"/>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sz="1200" b="0" smtClean="0">
                <a:ea typeface="宋体" panose="02010600030101010101" pitchFamily="2" charset="-122"/>
              </a:defRPr>
            </a:lvl1pPr>
          </a:lstStyle>
          <a:p>
            <a:pPr>
              <a:defRPr/>
            </a:pPr>
            <a:fld id="{E95B263C-5119-4304-8D42-7ACA737F6E5B}"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15</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20</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a:defRPr/>
            </a:pPr>
            <a:fld id="{E95B263C-5119-4304-8D42-7ACA737F6E5B}" type="slidenum">
              <a:rPr lang="zh-CN" altLang="en-US" smtClean="0"/>
              <a:t>21</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1026"/>
          <p:cNvGrpSpPr/>
          <p:nvPr/>
        </p:nvGrpSpPr>
        <p:grpSpPr bwMode="auto">
          <a:xfrm>
            <a:off x="0" y="68263"/>
            <a:ext cx="8678863" cy="6713537"/>
            <a:chOff x="0" y="43"/>
            <a:chExt cx="5467" cy="4229"/>
          </a:xfrm>
        </p:grpSpPr>
        <p:sp>
          <p:nvSpPr>
            <p:cNvPr id="5" name="Rectangle 1027"/>
            <p:cNvSpPr>
              <a:spLocks noChangeArrowheads="1"/>
            </p:cNvSpPr>
            <p:nvPr userDrawn="1"/>
          </p:nvSpPr>
          <p:spPr bwMode="auto">
            <a:xfrm>
              <a:off x="692" y="494"/>
              <a:ext cx="4775" cy="936"/>
            </a:xfrm>
            <a:prstGeom prst="rect">
              <a:avLst/>
            </a:prstGeom>
            <a:solidFill>
              <a:schemeClr val="accent1"/>
            </a:solidFill>
            <a:ln w="9525">
              <a:noFill/>
              <a:miter lim="800000"/>
            </a:ln>
            <a:effectLst/>
          </p:spPr>
          <p:txBody>
            <a:bodyPr wrap="none" anchor="ctr"/>
            <a:lstStyle/>
            <a:p>
              <a:pPr>
                <a:defRPr/>
              </a:pPr>
              <a:endParaRPr lang="zh-CN" altLang="en-US"/>
            </a:p>
          </p:txBody>
        </p:sp>
        <p:grpSp>
          <p:nvGrpSpPr>
            <p:cNvPr id="6" name="Group 1028"/>
            <p:cNvGrpSpPr/>
            <p:nvPr userDrawn="1"/>
          </p:nvGrpSpPr>
          <p:grpSpPr bwMode="auto">
            <a:xfrm>
              <a:off x="0" y="43"/>
              <a:ext cx="624" cy="4229"/>
              <a:chOff x="0" y="43"/>
              <a:chExt cx="624" cy="4229"/>
            </a:xfrm>
          </p:grpSpPr>
          <p:sp>
            <p:nvSpPr>
              <p:cNvPr id="7" name="Line 1029"/>
              <p:cNvSpPr>
                <a:spLocks noChangeShapeType="1"/>
              </p:cNvSpPr>
              <p:nvPr userDrawn="1"/>
            </p:nvSpPr>
            <p:spPr bwMode="auto">
              <a:xfrm>
                <a:off x="0" y="420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 name="Line 1030"/>
              <p:cNvSpPr>
                <a:spLocks noChangeShapeType="1"/>
              </p:cNvSpPr>
              <p:nvPr userDrawn="1"/>
            </p:nvSpPr>
            <p:spPr bwMode="auto">
              <a:xfrm>
                <a:off x="0" y="423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9" name="Line 1031"/>
              <p:cNvSpPr>
                <a:spLocks noChangeShapeType="1"/>
              </p:cNvSpPr>
              <p:nvPr userDrawn="1"/>
            </p:nvSpPr>
            <p:spPr bwMode="auto">
              <a:xfrm>
                <a:off x="0" y="4272"/>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0" name="Line 1032"/>
              <p:cNvSpPr>
                <a:spLocks noChangeShapeType="1"/>
              </p:cNvSpPr>
              <p:nvPr userDrawn="1"/>
            </p:nvSpPr>
            <p:spPr bwMode="auto">
              <a:xfrm>
                <a:off x="0" y="4113"/>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11" name="Line 1033"/>
              <p:cNvSpPr>
                <a:spLocks noChangeShapeType="1"/>
              </p:cNvSpPr>
              <p:nvPr userDrawn="1"/>
            </p:nvSpPr>
            <p:spPr bwMode="auto">
              <a:xfrm>
                <a:off x="0" y="4065"/>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2" name="Line 1034"/>
              <p:cNvSpPr>
                <a:spLocks noChangeShapeType="1"/>
              </p:cNvSpPr>
              <p:nvPr userDrawn="1"/>
            </p:nvSpPr>
            <p:spPr bwMode="auto">
              <a:xfrm>
                <a:off x="0" y="4158"/>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3" name="Line 1035"/>
              <p:cNvSpPr>
                <a:spLocks noChangeShapeType="1"/>
              </p:cNvSpPr>
              <p:nvPr userDrawn="1"/>
            </p:nvSpPr>
            <p:spPr bwMode="auto">
              <a:xfrm>
                <a:off x="0" y="366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4" name="Line 1036"/>
              <p:cNvSpPr>
                <a:spLocks noChangeShapeType="1"/>
              </p:cNvSpPr>
              <p:nvPr userDrawn="1"/>
            </p:nvSpPr>
            <p:spPr bwMode="auto">
              <a:xfrm>
                <a:off x="0" y="363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15" name="Line 1037"/>
              <p:cNvSpPr>
                <a:spLocks noChangeShapeType="1"/>
              </p:cNvSpPr>
              <p:nvPr userDrawn="1"/>
            </p:nvSpPr>
            <p:spPr bwMode="auto">
              <a:xfrm>
                <a:off x="0" y="4020"/>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6" name="Line 1038"/>
              <p:cNvSpPr>
                <a:spLocks noChangeShapeType="1"/>
              </p:cNvSpPr>
              <p:nvPr userDrawn="1"/>
            </p:nvSpPr>
            <p:spPr bwMode="auto">
              <a:xfrm>
                <a:off x="0" y="389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17" name="Line 1039"/>
              <p:cNvSpPr>
                <a:spLocks noChangeShapeType="1"/>
              </p:cNvSpPr>
              <p:nvPr userDrawn="1"/>
            </p:nvSpPr>
            <p:spPr bwMode="auto">
              <a:xfrm>
                <a:off x="0" y="3813"/>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8" name="Line 1040"/>
              <p:cNvSpPr>
                <a:spLocks noChangeShapeType="1"/>
              </p:cNvSpPr>
              <p:nvPr userDrawn="1"/>
            </p:nvSpPr>
            <p:spPr bwMode="auto">
              <a:xfrm>
                <a:off x="0" y="3999"/>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9" name="Line 1041"/>
              <p:cNvSpPr>
                <a:spLocks noChangeShapeType="1"/>
              </p:cNvSpPr>
              <p:nvPr userDrawn="1"/>
            </p:nvSpPr>
            <p:spPr bwMode="auto">
              <a:xfrm>
                <a:off x="0" y="3687"/>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0" name="Line 1042"/>
              <p:cNvSpPr>
                <a:spLocks noChangeShapeType="1"/>
              </p:cNvSpPr>
              <p:nvPr userDrawn="1"/>
            </p:nvSpPr>
            <p:spPr bwMode="auto">
              <a:xfrm>
                <a:off x="0" y="374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1" name="Line 1043"/>
              <p:cNvSpPr>
                <a:spLocks noChangeShapeType="1"/>
              </p:cNvSpPr>
              <p:nvPr userDrawn="1"/>
            </p:nvSpPr>
            <p:spPr bwMode="auto">
              <a:xfrm>
                <a:off x="0" y="393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2" name="Line 1044"/>
              <p:cNvSpPr>
                <a:spLocks noChangeShapeType="1"/>
              </p:cNvSpPr>
              <p:nvPr userDrawn="1"/>
            </p:nvSpPr>
            <p:spPr bwMode="auto">
              <a:xfrm>
                <a:off x="0" y="391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23" name="Line 1045"/>
              <p:cNvSpPr>
                <a:spLocks noChangeShapeType="1"/>
              </p:cNvSpPr>
              <p:nvPr userDrawn="1"/>
            </p:nvSpPr>
            <p:spPr bwMode="auto">
              <a:xfrm>
                <a:off x="0" y="351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24" name="Line 1046"/>
              <p:cNvSpPr>
                <a:spLocks noChangeShapeType="1"/>
              </p:cNvSpPr>
              <p:nvPr userDrawn="1"/>
            </p:nvSpPr>
            <p:spPr bwMode="auto">
              <a:xfrm>
                <a:off x="0" y="354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25" name="Line 1047"/>
              <p:cNvSpPr>
                <a:spLocks noChangeShapeType="1"/>
              </p:cNvSpPr>
              <p:nvPr userDrawn="1"/>
            </p:nvSpPr>
            <p:spPr bwMode="auto">
              <a:xfrm>
                <a:off x="0" y="357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6" name="Line 1048"/>
              <p:cNvSpPr>
                <a:spLocks noChangeShapeType="1"/>
              </p:cNvSpPr>
              <p:nvPr userDrawn="1"/>
            </p:nvSpPr>
            <p:spPr bwMode="auto">
              <a:xfrm>
                <a:off x="0" y="342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27" name="Line 1049"/>
              <p:cNvSpPr>
                <a:spLocks noChangeShapeType="1"/>
              </p:cNvSpPr>
              <p:nvPr userDrawn="1"/>
            </p:nvSpPr>
            <p:spPr bwMode="auto">
              <a:xfrm>
                <a:off x="0" y="3372"/>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28" name="Line 1050"/>
              <p:cNvSpPr>
                <a:spLocks noChangeShapeType="1"/>
              </p:cNvSpPr>
              <p:nvPr userDrawn="1"/>
            </p:nvSpPr>
            <p:spPr bwMode="auto">
              <a:xfrm>
                <a:off x="0" y="346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29" name="Line 1051"/>
              <p:cNvSpPr>
                <a:spLocks noChangeShapeType="1"/>
              </p:cNvSpPr>
              <p:nvPr userDrawn="1"/>
            </p:nvSpPr>
            <p:spPr bwMode="auto">
              <a:xfrm>
                <a:off x="0" y="297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0" name="Line 1052"/>
              <p:cNvSpPr>
                <a:spLocks noChangeShapeType="1"/>
              </p:cNvSpPr>
              <p:nvPr userDrawn="1"/>
            </p:nvSpPr>
            <p:spPr bwMode="auto">
              <a:xfrm>
                <a:off x="0" y="294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31" name="Line 1053"/>
              <p:cNvSpPr>
                <a:spLocks noChangeShapeType="1"/>
              </p:cNvSpPr>
              <p:nvPr userDrawn="1"/>
            </p:nvSpPr>
            <p:spPr bwMode="auto">
              <a:xfrm>
                <a:off x="0" y="332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32" name="Line 1054"/>
              <p:cNvSpPr>
                <a:spLocks noChangeShapeType="1"/>
              </p:cNvSpPr>
              <p:nvPr userDrawn="1"/>
            </p:nvSpPr>
            <p:spPr bwMode="auto">
              <a:xfrm>
                <a:off x="0" y="320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33" name="Line 1055"/>
              <p:cNvSpPr>
                <a:spLocks noChangeShapeType="1"/>
              </p:cNvSpPr>
              <p:nvPr userDrawn="1"/>
            </p:nvSpPr>
            <p:spPr bwMode="auto">
              <a:xfrm>
                <a:off x="0" y="312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4" name="Line 1056"/>
              <p:cNvSpPr>
                <a:spLocks noChangeShapeType="1"/>
              </p:cNvSpPr>
              <p:nvPr userDrawn="1"/>
            </p:nvSpPr>
            <p:spPr bwMode="auto">
              <a:xfrm>
                <a:off x="0" y="330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5" name="Line 1057"/>
              <p:cNvSpPr>
                <a:spLocks noChangeShapeType="1"/>
              </p:cNvSpPr>
              <p:nvPr userDrawn="1"/>
            </p:nvSpPr>
            <p:spPr bwMode="auto">
              <a:xfrm>
                <a:off x="0" y="299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6" name="Line 1058"/>
              <p:cNvSpPr>
                <a:spLocks noChangeShapeType="1"/>
              </p:cNvSpPr>
              <p:nvPr userDrawn="1"/>
            </p:nvSpPr>
            <p:spPr bwMode="auto">
              <a:xfrm>
                <a:off x="0" y="304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37" name="Line 1059"/>
              <p:cNvSpPr>
                <a:spLocks noChangeShapeType="1"/>
              </p:cNvSpPr>
              <p:nvPr userDrawn="1"/>
            </p:nvSpPr>
            <p:spPr bwMode="auto">
              <a:xfrm>
                <a:off x="0" y="324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38" name="Line 1060"/>
              <p:cNvSpPr>
                <a:spLocks noChangeShapeType="1"/>
              </p:cNvSpPr>
              <p:nvPr userDrawn="1"/>
            </p:nvSpPr>
            <p:spPr bwMode="auto">
              <a:xfrm>
                <a:off x="0" y="322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39" name="Line 1061"/>
              <p:cNvSpPr>
                <a:spLocks noChangeShapeType="1"/>
              </p:cNvSpPr>
              <p:nvPr userDrawn="1"/>
            </p:nvSpPr>
            <p:spPr bwMode="auto">
              <a:xfrm>
                <a:off x="0" y="283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40" name="Line 1062"/>
              <p:cNvSpPr>
                <a:spLocks noChangeShapeType="1"/>
              </p:cNvSpPr>
              <p:nvPr userDrawn="1"/>
            </p:nvSpPr>
            <p:spPr bwMode="auto">
              <a:xfrm>
                <a:off x="0" y="275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1" name="Line 1063"/>
              <p:cNvSpPr>
                <a:spLocks noChangeShapeType="1"/>
              </p:cNvSpPr>
              <p:nvPr userDrawn="1"/>
            </p:nvSpPr>
            <p:spPr bwMode="auto">
              <a:xfrm>
                <a:off x="0" y="267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2" name="Line 1064"/>
              <p:cNvSpPr>
                <a:spLocks noChangeShapeType="1"/>
              </p:cNvSpPr>
              <p:nvPr userDrawn="1"/>
            </p:nvSpPr>
            <p:spPr bwMode="auto">
              <a:xfrm>
                <a:off x="0" y="287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43" name="Line 1065"/>
              <p:cNvSpPr>
                <a:spLocks noChangeShapeType="1"/>
              </p:cNvSpPr>
              <p:nvPr userDrawn="1"/>
            </p:nvSpPr>
            <p:spPr bwMode="auto">
              <a:xfrm>
                <a:off x="0" y="285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44" name="Line 1066"/>
              <p:cNvSpPr>
                <a:spLocks noChangeShapeType="1"/>
              </p:cNvSpPr>
              <p:nvPr userDrawn="1"/>
            </p:nvSpPr>
            <p:spPr bwMode="auto">
              <a:xfrm>
                <a:off x="0" y="2554"/>
                <a:ext cx="624" cy="0"/>
              </a:xfrm>
              <a:prstGeom prst="line">
                <a:avLst/>
              </a:prstGeom>
              <a:noFill/>
              <a:ln w="9525">
                <a:solidFill>
                  <a:schemeClr val="bg2"/>
                </a:solidFill>
                <a:round/>
              </a:ln>
              <a:effectLst/>
            </p:spPr>
            <p:txBody>
              <a:bodyPr wrap="none" anchor="ctr"/>
              <a:lstStyle/>
              <a:p>
                <a:pPr>
                  <a:defRPr/>
                </a:pPr>
                <a:endParaRPr lang="zh-CN" altLang="en-US"/>
              </a:p>
            </p:txBody>
          </p:sp>
          <p:sp>
            <p:nvSpPr>
              <p:cNvPr id="45" name="Line 1067"/>
              <p:cNvSpPr>
                <a:spLocks noChangeShapeType="1"/>
              </p:cNvSpPr>
              <p:nvPr userDrawn="1"/>
            </p:nvSpPr>
            <p:spPr bwMode="auto">
              <a:xfrm>
                <a:off x="0" y="2590"/>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46" name="Line 1068"/>
              <p:cNvSpPr>
                <a:spLocks noChangeShapeType="1"/>
              </p:cNvSpPr>
              <p:nvPr userDrawn="1"/>
            </p:nvSpPr>
            <p:spPr bwMode="auto">
              <a:xfrm>
                <a:off x="0" y="2623"/>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47" name="Line 1069"/>
              <p:cNvSpPr>
                <a:spLocks noChangeShapeType="1"/>
              </p:cNvSpPr>
              <p:nvPr userDrawn="1"/>
            </p:nvSpPr>
            <p:spPr bwMode="auto">
              <a:xfrm>
                <a:off x="0" y="246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48" name="Line 1070"/>
              <p:cNvSpPr>
                <a:spLocks noChangeShapeType="1"/>
              </p:cNvSpPr>
              <p:nvPr userDrawn="1"/>
            </p:nvSpPr>
            <p:spPr bwMode="auto">
              <a:xfrm>
                <a:off x="0" y="2416"/>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49" name="Line 1071"/>
              <p:cNvSpPr>
                <a:spLocks noChangeShapeType="1"/>
              </p:cNvSpPr>
              <p:nvPr userDrawn="1"/>
            </p:nvSpPr>
            <p:spPr bwMode="auto">
              <a:xfrm>
                <a:off x="0" y="250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0" name="Line 1072"/>
              <p:cNvSpPr>
                <a:spLocks noChangeShapeType="1"/>
              </p:cNvSpPr>
              <p:nvPr userDrawn="1"/>
            </p:nvSpPr>
            <p:spPr bwMode="auto">
              <a:xfrm>
                <a:off x="0" y="2371"/>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1" name="Line 1073"/>
              <p:cNvSpPr>
                <a:spLocks noChangeShapeType="1"/>
              </p:cNvSpPr>
              <p:nvPr userDrawn="1"/>
            </p:nvSpPr>
            <p:spPr bwMode="auto">
              <a:xfrm>
                <a:off x="0" y="2245"/>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52" name="Line 1074"/>
              <p:cNvSpPr>
                <a:spLocks noChangeShapeType="1"/>
              </p:cNvSpPr>
              <p:nvPr userDrawn="1"/>
            </p:nvSpPr>
            <p:spPr bwMode="auto">
              <a:xfrm>
                <a:off x="0" y="235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3" name="Line 1075"/>
              <p:cNvSpPr>
                <a:spLocks noChangeShapeType="1"/>
              </p:cNvSpPr>
              <p:nvPr userDrawn="1"/>
            </p:nvSpPr>
            <p:spPr bwMode="auto">
              <a:xfrm>
                <a:off x="0" y="2290"/>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4" name="Line 1076"/>
              <p:cNvSpPr>
                <a:spLocks noChangeShapeType="1"/>
              </p:cNvSpPr>
              <p:nvPr userDrawn="1"/>
            </p:nvSpPr>
            <p:spPr bwMode="auto">
              <a:xfrm>
                <a:off x="0" y="2269"/>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5" name="Line 1077"/>
              <p:cNvSpPr>
                <a:spLocks noChangeShapeType="1"/>
              </p:cNvSpPr>
              <p:nvPr userDrawn="1"/>
            </p:nvSpPr>
            <p:spPr bwMode="auto">
              <a:xfrm>
                <a:off x="0" y="213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56" name="Line 1078"/>
              <p:cNvSpPr>
                <a:spLocks noChangeShapeType="1"/>
              </p:cNvSpPr>
              <p:nvPr userDrawn="1"/>
            </p:nvSpPr>
            <p:spPr bwMode="auto">
              <a:xfrm>
                <a:off x="0" y="216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57" name="Line 1079"/>
              <p:cNvSpPr>
                <a:spLocks noChangeShapeType="1"/>
              </p:cNvSpPr>
              <p:nvPr userDrawn="1"/>
            </p:nvSpPr>
            <p:spPr bwMode="auto">
              <a:xfrm>
                <a:off x="0" y="219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58" name="Line 1080"/>
              <p:cNvSpPr>
                <a:spLocks noChangeShapeType="1"/>
              </p:cNvSpPr>
              <p:nvPr userDrawn="1"/>
            </p:nvSpPr>
            <p:spPr bwMode="auto">
              <a:xfrm>
                <a:off x="0" y="204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59" name="Line 1081"/>
              <p:cNvSpPr>
                <a:spLocks noChangeShapeType="1"/>
              </p:cNvSpPr>
              <p:nvPr userDrawn="1"/>
            </p:nvSpPr>
            <p:spPr bwMode="auto">
              <a:xfrm>
                <a:off x="0" y="1992"/>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0" name="Line 1082"/>
              <p:cNvSpPr>
                <a:spLocks noChangeShapeType="1"/>
              </p:cNvSpPr>
              <p:nvPr userDrawn="1"/>
            </p:nvSpPr>
            <p:spPr bwMode="auto">
              <a:xfrm>
                <a:off x="0" y="208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61" name="Line 1083"/>
              <p:cNvSpPr>
                <a:spLocks noChangeShapeType="1"/>
              </p:cNvSpPr>
              <p:nvPr userDrawn="1"/>
            </p:nvSpPr>
            <p:spPr bwMode="auto">
              <a:xfrm>
                <a:off x="0" y="1593"/>
                <a:ext cx="624" cy="0"/>
              </a:xfrm>
              <a:prstGeom prst="line">
                <a:avLst/>
              </a:prstGeom>
              <a:noFill/>
              <a:ln w="9525">
                <a:solidFill>
                  <a:schemeClr val="bg2"/>
                </a:solidFill>
                <a:round/>
              </a:ln>
              <a:effectLst/>
            </p:spPr>
            <p:txBody>
              <a:bodyPr wrap="none" anchor="ctr"/>
              <a:lstStyle/>
              <a:p>
                <a:pPr>
                  <a:defRPr/>
                </a:pPr>
                <a:endParaRPr lang="zh-CN" altLang="en-US"/>
              </a:p>
            </p:txBody>
          </p:sp>
          <p:sp>
            <p:nvSpPr>
              <p:cNvPr id="62" name="Line 1084"/>
              <p:cNvSpPr>
                <a:spLocks noChangeShapeType="1"/>
              </p:cNvSpPr>
              <p:nvPr userDrawn="1"/>
            </p:nvSpPr>
            <p:spPr bwMode="auto">
              <a:xfrm>
                <a:off x="0" y="156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63" name="Line 1085"/>
              <p:cNvSpPr>
                <a:spLocks noChangeShapeType="1"/>
              </p:cNvSpPr>
              <p:nvPr userDrawn="1"/>
            </p:nvSpPr>
            <p:spPr bwMode="auto">
              <a:xfrm>
                <a:off x="0" y="194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64" name="Line 1086"/>
              <p:cNvSpPr>
                <a:spLocks noChangeShapeType="1"/>
              </p:cNvSpPr>
              <p:nvPr userDrawn="1"/>
            </p:nvSpPr>
            <p:spPr bwMode="auto">
              <a:xfrm>
                <a:off x="0" y="1821"/>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65" name="Line 1087"/>
              <p:cNvSpPr>
                <a:spLocks noChangeShapeType="1"/>
              </p:cNvSpPr>
              <p:nvPr userDrawn="1"/>
            </p:nvSpPr>
            <p:spPr bwMode="auto">
              <a:xfrm>
                <a:off x="0" y="1740"/>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6" name="Line 1088"/>
              <p:cNvSpPr>
                <a:spLocks noChangeShapeType="1"/>
              </p:cNvSpPr>
              <p:nvPr userDrawn="1"/>
            </p:nvSpPr>
            <p:spPr bwMode="auto">
              <a:xfrm>
                <a:off x="0" y="192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67" name="Line 1089"/>
              <p:cNvSpPr>
                <a:spLocks noChangeShapeType="1"/>
              </p:cNvSpPr>
              <p:nvPr userDrawn="1"/>
            </p:nvSpPr>
            <p:spPr bwMode="auto">
              <a:xfrm>
                <a:off x="0" y="161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8" name="Line 1090"/>
              <p:cNvSpPr>
                <a:spLocks noChangeShapeType="1"/>
              </p:cNvSpPr>
              <p:nvPr userDrawn="1"/>
            </p:nvSpPr>
            <p:spPr bwMode="auto">
              <a:xfrm>
                <a:off x="0" y="166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69" name="Line 1091"/>
              <p:cNvSpPr>
                <a:spLocks noChangeShapeType="1"/>
              </p:cNvSpPr>
              <p:nvPr userDrawn="1"/>
            </p:nvSpPr>
            <p:spPr bwMode="auto">
              <a:xfrm>
                <a:off x="0" y="186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0" name="Line 1092"/>
              <p:cNvSpPr>
                <a:spLocks noChangeShapeType="1"/>
              </p:cNvSpPr>
              <p:nvPr userDrawn="1"/>
            </p:nvSpPr>
            <p:spPr bwMode="auto">
              <a:xfrm>
                <a:off x="0" y="1845"/>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1" name="Line 1093"/>
              <p:cNvSpPr>
                <a:spLocks noChangeShapeType="1"/>
              </p:cNvSpPr>
              <p:nvPr userDrawn="1"/>
            </p:nvSpPr>
            <p:spPr bwMode="auto">
              <a:xfrm>
                <a:off x="0" y="1437"/>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2" name="Line 1094"/>
              <p:cNvSpPr>
                <a:spLocks noChangeShapeType="1"/>
              </p:cNvSpPr>
              <p:nvPr userDrawn="1"/>
            </p:nvSpPr>
            <p:spPr bwMode="auto">
              <a:xfrm>
                <a:off x="0" y="1473"/>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73" name="Line 1095"/>
              <p:cNvSpPr>
                <a:spLocks noChangeShapeType="1"/>
              </p:cNvSpPr>
              <p:nvPr userDrawn="1"/>
            </p:nvSpPr>
            <p:spPr bwMode="auto">
              <a:xfrm>
                <a:off x="0" y="1506"/>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4" name="Line 1096"/>
              <p:cNvSpPr>
                <a:spLocks noChangeShapeType="1"/>
              </p:cNvSpPr>
              <p:nvPr userDrawn="1"/>
            </p:nvSpPr>
            <p:spPr bwMode="auto">
              <a:xfrm>
                <a:off x="0" y="1347"/>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75" name="Line 1097"/>
              <p:cNvSpPr>
                <a:spLocks noChangeShapeType="1"/>
              </p:cNvSpPr>
              <p:nvPr userDrawn="1"/>
            </p:nvSpPr>
            <p:spPr bwMode="auto">
              <a:xfrm>
                <a:off x="0" y="1392"/>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76" name="Line 1098"/>
              <p:cNvSpPr>
                <a:spLocks noChangeShapeType="1"/>
              </p:cNvSpPr>
              <p:nvPr userDrawn="1"/>
            </p:nvSpPr>
            <p:spPr bwMode="auto">
              <a:xfrm>
                <a:off x="0" y="1016"/>
                <a:ext cx="624" cy="0"/>
              </a:xfrm>
              <a:prstGeom prst="line">
                <a:avLst/>
              </a:prstGeom>
              <a:noFill/>
              <a:ln w="9525">
                <a:solidFill>
                  <a:schemeClr val="bg2"/>
                </a:solidFill>
                <a:round/>
              </a:ln>
              <a:effectLst/>
            </p:spPr>
            <p:txBody>
              <a:bodyPr wrap="none" anchor="ctr"/>
              <a:lstStyle/>
              <a:p>
                <a:pPr>
                  <a:defRPr/>
                </a:pPr>
                <a:endParaRPr lang="zh-CN" altLang="en-US"/>
              </a:p>
            </p:txBody>
          </p:sp>
          <p:sp>
            <p:nvSpPr>
              <p:cNvPr id="77" name="Line 1099"/>
              <p:cNvSpPr>
                <a:spLocks noChangeShapeType="1"/>
              </p:cNvSpPr>
              <p:nvPr userDrawn="1"/>
            </p:nvSpPr>
            <p:spPr bwMode="auto">
              <a:xfrm>
                <a:off x="0" y="989"/>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78" name="Line 1100"/>
              <p:cNvSpPr>
                <a:spLocks noChangeShapeType="1"/>
              </p:cNvSpPr>
              <p:nvPr userDrawn="1"/>
            </p:nvSpPr>
            <p:spPr bwMode="auto">
              <a:xfrm>
                <a:off x="0" y="1244"/>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79" name="Line 1101"/>
              <p:cNvSpPr>
                <a:spLocks noChangeShapeType="1"/>
              </p:cNvSpPr>
              <p:nvPr userDrawn="1"/>
            </p:nvSpPr>
            <p:spPr bwMode="auto">
              <a:xfrm>
                <a:off x="0" y="1163"/>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0" name="Line 1102"/>
              <p:cNvSpPr>
                <a:spLocks noChangeShapeType="1"/>
              </p:cNvSpPr>
              <p:nvPr userDrawn="1"/>
            </p:nvSpPr>
            <p:spPr bwMode="auto">
              <a:xfrm>
                <a:off x="0" y="1037"/>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1" name="Line 1103"/>
              <p:cNvSpPr>
                <a:spLocks noChangeShapeType="1"/>
              </p:cNvSpPr>
              <p:nvPr userDrawn="1"/>
            </p:nvSpPr>
            <p:spPr bwMode="auto">
              <a:xfrm>
                <a:off x="0" y="109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82" name="Line 1104"/>
              <p:cNvSpPr>
                <a:spLocks noChangeShapeType="1"/>
              </p:cNvSpPr>
              <p:nvPr userDrawn="1"/>
            </p:nvSpPr>
            <p:spPr bwMode="auto">
              <a:xfrm>
                <a:off x="0" y="128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3" name="Line 1105"/>
              <p:cNvSpPr>
                <a:spLocks noChangeShapeType="1"/>
              </p:cNvSpPr>
              <p:nvPr userDrawn="1"/>
            </p:nvSpPr>
            <p:spPr bwMode="auto">
              <a:xfrm>
                <a:off x="0" y="126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4" name="Line 1106"/>
              <p:cNvSpPr>
                <a:spLocks noChangeShapeType="1"/>
              </p:cNvSpPr>
              <p:nvPr userDrawn="1"/>
            </p:nvSpPr>
            <p:spPr bwMode="auto">
              <a:xfrm>
                <a:off x="0" y="86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85" name="Line 1107"/>
              <p:cNvSpPr>
                <a:spLocks noChangeShapeType="1"/>
              </p:cNvSpPr>
              <p:nvPr userDrawn="1"/>
            </p:nvSpPr>
            <p:spPr bwMode="auto">
              <a:xfrm>
                <a:off x="0" y="896"/>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86" name="Line 1108"/>
              <p:cNvSpPr>
                <a:spLocks noChangeShapeType="1"/>
              </p:cNvSpPr>
              <p:nvPr userDrawn="1"/>
            </p:nvSpPr>
            <p:spPr bwMode="auto">
              <a:xfrm>
                <a:off x="0" y="92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7" name="Line 1109"/>
              <p:cNvSpPr>
                <a:spLocks noChangeShapeType="1"/>
              </p:cNvSpPr>
              <p:nvPr userDrawn="1"/>
            </p:nvSpPr>
            <p:spPr bwMode="auto">
              <a:xfrm>
                <a:off x="0" y="770"/>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88" name="Line 1110"/>
              <p:cNvSpPr>
                <a:spLocks noChangeShapeType="1"/>
              </p:cNvSpPr>
              <p:nvPr userDrawn="1"/>
            </p:nvSpPr>
            <p:spPr bwMode="auto">
              <a:xfrm>
                <a:off x="0" y="815"/>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89" name="Line 1111"/>
              <p:cNvSpPr>
                <a:spLocks noChangeShapeType="1"/>
              </p:cNvSpPr>
              <p:nvPr userDrawn="1"/>
            </p:nvSpPr>
            <p:spPr bwMode="auto">
              <a:xfrm>
                <a:off x="0" y="718"/>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0" name="Line 1112"/>
              <p:cNvSpPr>
                <a:spLocks noChangeShapeType="1"/>
              </p:cNvSpPr>
              <p:nvPr userDrawn="1"/>
            </p:nvSpPr>
            <p:spPr bwMode="auto">
              <a:xfrm>
                <a:off x="0" y="646"/>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1" name="Line 1113"/>
              <p:cNvSpPr>
                <a:spLocks noChangeShapeType="1"/>
              </p:cNvSpPr>
              <p:nvPr userDrawn="1"/>
            </p:nvSpPr>
            <p:spPr bwMode="auto">
              <a:xfrm>
                <a:off x="0" y="522"/>
                <a:ext cx="624" cy="0"/>
              </a:xfrm>
              <a:prstGeom prst="line">
                <a:avLst/>
              </a:prstGeom>
              <a:noFill/>
              <a:ln w="9525">
                <a:solidFill>
                  <a:schemeClr val="bg2"/>
                </a:solidFill>
                <a:round/>
              </a:ln>
              <a:effectLst/>
            </p:spPr>
            <p:txBody>
              <a:bodyPr wrap="none" anchor="ctr"/>
              <a:lstStyle/>
              <a:p>
                <a:pPr>
                  <a:defRPr/>
                </a:pPr>
                <a:endParaRPr lang="zh-CN" altLang="en-US"/>
              </a:p>
            </p:txBody>
          </p:sp>
          <p:sp>
            <p:nvSpPr>
              <p:cNvPr id="92" name="Line 1114"/>
              <p:cNvSpPr>
                <a:spLocks noChangeShapeType="1"/>
              </p:cNvSpPr>
              <p:nvPr userDrawn="1"/>
            </p:nvSpPr>
            <p:spPr bwMode="auto">
              <a:xfrm>
                <a:off x="0" y="558"/>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93" name="Line 1115"/>
              <p:cNvSpPr>
                <a:spLocks noChangeShapeType="1"/>
              </p:cNvSpPr>
              <p:nvPr userDrawn="1"/>
            </p:nvSpPr>
            <p:spPr bwMode="auto">
              <a:xfrm>
                <a:off x="0" y="591"/>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4" name="Line 1116"/>
              <p:cNvSpPr>
                <a:spLocks noChangeShapeType="1"/>
              </p:cNvSpPr>
              <p:nvPr userDrawn="1"/>
            </p:nvSpPr>
            <p:spPr bwMode="auto">
              <a:xfrm>
                <a:off x="0" y="432"/>
                <a:ext cx="624" cy="0"/>
              </a:xfrm>
              <a:prstGeom prst="line">
                <a:avLst/>
              </a:prstGeom>
              <a:noFill/>
              <a:ln w="28575">
                <a:solidFill>
                  <a:schemeClr val="bg2"/>
                </a:solidFill>
                <a:round/>
              </a:ln>
              <a:effectLst/>
            </p:spPr>
            <p:txBody>
              <a:bodyPr wrap="none" anchor="ctr"/>
              <a:lstStyle/>
              <a:p>
                <a:pPr>
                  <a:defRPr/>
                </a:pPr>
                <a:endParaRPr lang="zh-CN" altLang="en-US"/>
              </a:p>
            </p:txBody>
          </p:sp>
          <p:sp>
            <p:nvSpPr>
              <p:cNvPr id="95" name="Line 1117"/>
              <p:cNvSpPr>
                <a:spLocks noChangeShapeType="1"/>
              </p:cNvSpPr>
              <p:nvPr userDrawn="1"/>
            </p:nvSpPr>
            <p:spPr bwMode="auto">
              <a:xfrm>
                <a:off x="0" y="384"/>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96" name="Line 1118"/>
              <p:cNvSpPr>
                <a:spLocks noChangeShapeType="1"/>
              </p:cNvSpPr>
              <p:nvPr userDrawn="1"/>
            </p:nvSpPr>
            <p:spPr bwMode="auto">
              <a:xfrm>
                <a:off x="0" y="477"/>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7" name="Line 1119"/>
              <p:cNvSpPr>
                <a:spLocks noChangeShapeType="1"/>
              </p:cNvSpPr>
              <p:nvPr userDrawn="1"/>
            </p:nvSpPr>
            <p:spPr bwMode="auto">
              <a:xfrm>
                <a:off x="0" y="339"/>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98" name="Line 1120"/>
              <p:cNvSpPr>
                <a:spLocks noChangeShapeType="1"/>
              </p:cNvSpPr>
              <p:nvPr userDrawn="1"/>
            </p:nvSpPr>
            <p:spPr bwMode="auto">
              <a:xfrm>
                <a:off x="0" y="318"/>
                <a:ext cx="624" cy="0"/>
              </a:xfrm>
              <a:prstGeom prst="line">
                <a:avLst/>
              </a:prstGeom>
              <a:noFill/>
              <a:ln w="9525">
                <a:solidFill>
                  <a:schemeClr val="bg2"/>
                </a:solidFill>
                <a:round/>
              </a:ln>
              <a:effectLst/>
            </p:spPr>
            <p:txBody>
              <a:bodyPr wrap="none" anchor="ctr"/>
              <a:lstStyle/>
              <a:p>
                <a:pPr>
                  <a:defRPr/>
                </a:pPr>
                <a:endParaRPr lang="zh-CN" altLang="en-US"/>
              </a:p>
            </p:txBody>
          </p:sp>
          <p:sp>
            <p:nvSpPr>
              <p:cNvPr id="99" name="Line 1121"/>
              <p:cNvSpPr>
                <a:spLocks noChangeShapeType="1"/>
              </p:cNvSpPr>
              <p:nvPr userDrawn="1"/>
            </p:nvSpPr>
            <p:spPr bwMode="auto">
              <a:xfrm>
                <a:off x="0" y="258"/>
                <a:ext cx="624" cy="0"/>
              </a:xfrm>
              <a:prstGeom prst="line">
                <a:avLst/>
              </a:prstGeom>
              <a:noFill/>
              <a:ln w="19050">
                <a:solidFill>
                  <a:schemeClr val="bg2"/>
                </a:solidFill>
                <a:round/>
              </a:ln>
              <a:effectLst/>
            </p:spPr>
            <p:txBody>
              <a:bodyPr wrap="none" anchor="ctr"/>
              <a:lstStyle/>
              <a:p>
                <a:pPr>
                  <a:defRPr/>
                </a:pPr>
                <a:endParaRPr lang="zh-CN" altLang="en-US"/>
              </a:p>
            </p:txBody>
          </p:sp>
          <p:sp>
            <p:nvSpPr>
              <p:cNvPr id="100" name="Line 1122"/>
              <p:cNvSpPr>
                <a:spLocks noChangeShapeType="1"/>
              </p:cNvSpPr>
              <p:nvPr userDrawn="1"/>
            </p:nvSpPr>
            <p:spPr bwMode="auto">
              <a:xfrm>
                <a:off x="0" y="70"/>
                <a:ext cx="624" cy="0"/>
              </a:xfrm>
              <a:prstGeom prst="line">
                <a:avLst/>
              </a:prstGeom>
              <a:noFill/>
              <a:ln w="9525">
                <a:solidFill>
                  <a:schemeClr val="bg2"/>
                </a:solidFill>
                <a:round/>
              </a:ln>
              <a:effectLst/>
            </p:spPr>
            <p:txBody>
              <a:bodyPr wrap="none" anchor="ctr"/>
              <a:lstStyle/>
              <a:p>
                <a:pPr>
                  <a:defRPr/>
                </a:pPr>
                <a:endParaRPr lang="zh-CN" altLang="en-US"/>
              </a:p>
            </p:txBody>
          </p:sp>
          <p:sp>
            <p:nvSpPr>
              <p:cNvPr id="101" name="Line 1123"/>
              <p:cNvSpPr>
                <a:spLocks noChangeShapeType="1"/>
              </p:cNvSpPr>
              <p:nvPr userDrawn="1"/>
            </p:nvSpPr>
            <p:spPr bwMode="auto">
              <a:xfrm>
                <a:off x="0" y="43"/>
                <a:ext cx="624" cy="0"/>
              </a:xfrm>
              <a:prstGeom prst="line">
                <a:avLst/>
              </a:prstGeom>
              <a:noFill/>
              <a:ln w="38100">
                <a:solidFill>
                  <a:schemeClr val="bg2"/>
                </a:solidFill>
                <a:round/>
              </a:ln>
              <a:effectLst/>
            </p:spPr>
            <p:txBody>
              <a:bodyPr wrap="none" anchor="ctr"/>
              <a:lstStyle/>
              <a:p>
                <a:pPr>
                  <a:defRPr/>
                </a:pPr>
                <a:endParaRPr lang="zh-CN" altLang="en-US"/>
              </a:p>
            </p:txBody>
          </p:sp>
          <p:sp>
            <p:nvSpPr>
              <p:cNvPr id="102" name="Line 1124"/>
              <p:cNvSpPr>
                <a:spLocks noChangeShapeType="1"/>
              </p:cNvSpPr>
              <p:nvPr userDrawn="1"/>
            </p:nvSpPr>
            <p:spPr bwMode="auto">
              <a:xfrm>
                <a:off x="0" y="91"/>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03" name="Line 1125"/>
              <p:cNvSpPr>
                <a:spLocks noChangeShapeType="1"/>
              </p:cNvSpPr>
              <p:nvPr userDrawn="1"/>
            </p:nvSpPr>
            <p:spPr bwMode="auto">
              <a:xfrm>
                <a:off x="0" y="145"/>
                <a:ext cx="624" cy="0"/>
              </a:xfrm>
              <a:prstGeom prst="line">
                <a:avLst/>
              </a:prstGeom>
              <a:noFill/>
              <a:ln w="12700">
                <a:solidFill>
                  <a:schemeClr val="bg2"/>
                </a:solidFill>
                <a:round/>
              </a:ln>
              <a:effectLst/>
            </p:spPr>
            <p:txBody>
              <a:bodyPr wrap="none" anchor="ctr"/>
              <a:lstStyle/>
              <a:p>
                <a:pPr>
                  <a:defRPr/>
                </a:pPr>
                <a:endParaRPr lang="zh-CN" altLang="en-US"/>
              </a:p>
            </p:txBody>
          </p:sp>
          <p:sp>
            <p:nvSpPr>
              <p:cNvPr id="104" name="Line 1126"/>
              <p:cNvSpPr>
                <a:spLocks noChangeShapeType="1"/>
              </p:cNvSpPr>
              <p:nvPr userDrawn="1"/>
            </p:nvSpPr>
            <p:spPr bwMode="auto">
              <a:xfrm>
                <a:off x="0" y="202"/>
                <a:ext cx="624" cy="0"/>
              </a:xfrm>
              <a:prstGeom prst="line">
                <a:avLst/>
              </a:prstGeom>
              <a:noFill/>
              <a:ln w="38100">
                <a:solidFill>
                  <a:schemeClr val="bg2"/>
                </a:solidFill>
                <a:round/>
              </a:ln>
              <a:effectLst/>
            </p:spPr>
            <p:txBody>
              <a:bodyPr wrap="none" anchor="ctr"/>
              <a:lstStyle/>
              <a:p>
                <a:pPr>
                  <a:defRPr/>
                </a:pPr>
                <a:endParaRPr lang="zh-CN" altLang="en-US"/>
              </a:p>
            </p:txBody>
          </p:sp>
        </p:grpSp>
      </p:grpSp>
      <p:sp>
        <p:nvSpPr>
          <p:cNvPr id="105" name="Rectangle 1132"/>
          <p:cNvSpPr>
            <a:spLocks noChangeArrowheads="1"/>
          </p:cNvSpPr>
          <p:nvPr/>
        </p:nvSpPr>
        <p:spPr bwMode="auto">
          <a:xfrm>
            <a:off x="3017838" y="2120900"/>
            <a:ext cx="5662612" cy="77788"/>
          </a:xfrm>
          <a:prstGeom prst="rect">
            <a:avLst/>
          </a:prstGeom>
          <a:solidFill>
            <a:schemeClr val="hlink"/>
          </a:solidFill>
          <a:ln w="9525">
            <a:noFill/>
            <a:miter lim="800000"/>
          </a:ln>
          <a:effectLst/>
        </p:spPr>
        <p:txBody>
          <a:bodyPr wrap="none" anchor="ctr"/>
          <a:lstStyle/>
          <a:p>
            <a:pPr algn="ctr">
              <a:spcBef>
                <a:spcPct val="0"/>
              </a:spcBef>
              <a:buClrTx/>
              <a:buFontTx/>
              <a:buNone/>
              <a:defRPr/>
            </a:pPr>
            <a:endParaRPr lang="zh-CN" altLang="en-US" sz="2400" b="0">
              <a:ea typeface="宋体" panose="02010600030101010101" pitchFamily="2" charset="-122"/>
            </a:endParaRPr>
          </a:p>
        </p:txBody>
      </p:sp>
      <p:sp>
        <p:nvSpPr>
          <p:cNvPr id="106" name="Rectangle 1133"/>
          <p:cNvSpPr>
            <a:spLocks noChangeArrowheads="1"/>
          </p:cNvSpPr>
          <p:nvPr/>
        </p:nvSpPr>
        <p:spPr bwMode="auto">
          <a:xfrm>
            <a:off x="1098550" y="862013"/>
            <a:ext cx="5662613" cy="77787"/>
          </a:xfrm>
          <a:prstGeom prst="rect">
            <a:avLst/>
          </a:prstGeom>
          <a:solidFill>
            <a:schemeClr val="hlink"/>
          </a:solidFill>
          <a:ln w="9525">
            <a:noFill/>
            <a:miter lim="800000"/>
          </a:ln>
          <a:effectLst/>
        </p:spPr>
        <p:txBody>
          <a:bodyPr wrap="none" anchor="ctr"/>
          <a:lstStyle/>
          <a:p>
            <a:pPr algn="ctr">
              <a:spcBef>
                <a:spcPct val="0"/>
              </a:spcBef>
              <a:buClrTx/>
              <a:buFontTx/>
              <a:buNone/>
              <a:defRPr/>
            </a:pPr>
            <a:endParaRPr lang="zh-CN" altLang="en-US" sz="2400" b="0">
              <a:ea typeface="宋体" panose="02010600030101010101" pitchFamily="2" charset="-122"/>
            </a:endParaRPr>
          </a:p>
        </p:txBody>
      </p:sp>
      <p:sp>
        <p:nvSpPr>
          <p:cNvPr id="6250" name="Rectangle 1130"/>
          <p:cNvSpPr>
            <a:spLocks noGrp="1" noChangeArrowheads="1"/>
          </p:cNvSpPr>
          <p:nvPr>
            <p:ph type="ctrTitle"/>
          </p:nvPr>
        </p:nvSpPr>
        <p:spPr>
          <a:xfrm>
            <a:off x="1169988" y="1046163"/>
            <a:ext cx="7380287" cy="1012825"/>
          </a:xfrm>
        </p:spPr>
        <p:txBody>
          <a:bodyPr/>
          <a:lstStyle>
            <a:lvl1pPr>
              <a:defRPr sz="4000"/>
            </a:lvl1pPr>
          </a:lstStyle>
          <a:p>
            <a:r>
              <a:rPr lang="zh-CN" altLang="en-US"/>
              <a:t>单击此处编辑母版标题样式</a:t>
            </a:r>
          </a:p>
        </p:txBody>
      </p:sp>
      <p:sp>
        <p:nvSpPr>
          <p:cNvPr id="6251" name="Rectangle 1131"/>
          <p:cNvSpPr>
            <a:spLocks noGrp="1" noChangeArrowheads="1"/>
          </p:cNvSpPr>
          <p:nvPr>
            <p:ph type="subTitle" idx="1"/>
          </p:nvPr>
        </p:nvSpPr>
        <p:spPr>
          <a:xfrm>
            <a:off x="1566863" y="2693988"/>
            <a:ext cx="6662737" cy="2994025"/>
          </a:xfrm>
        </p:spPr>
        <p:txBody>
          <a:bodyPr/>
          <a:lstStyle>
            <a:lvl1pPr marL="0" indent="0" algn="ctr">
              <a:buFont typeface="Wingdings" panose="05000000000000000000" pitchFamily="2" charset="2"/>
              <a:buNone/>
              <a:defRPr/>
            </a:lvl1pPr>
          </a:lstStyle>
          <a:p>
            <a:r>
              <a:rPr lang="zh-CN" altLang="en-US"/>
              <a:t>单击此处编辑母版副标题样式</a:t>
            </a:r>
          </a:p>
        </p:txBody>
      </p:sp>
      <p:sp>
        <p:nvSpPr>
          <p:cNvPr id="107" name="Rectangle 1127"/>
          <p:cNvSpPr>
            <a:spLocks noGrp="1" noChangeArrowheads="1"/>
          </p:cNvSpPr>
          <p:nvPr>
            <p:ph type="dt" sz="half" idx="10"/>
          </p:nvPr>
        </p:nvSpPr>
        <p:spPr>
          <a:xfrm>
            <a:off x="1387475" y="6357938"/>
            <a:ext cx="1905000" cy="457200"/>
          </a:xfrm>
        </p:spPr>
        <p:txBody>
          <a:bodyPr/>
          <a:lstStyle>
            <a:lvl1pPr>
              <a:defRPr smtClean="0"/>
            </a:lvl1pPr>
          </a:lstStyle>
          <a:p>
            <a:pPr>
              <a:defRPr/>
            </a:pPr>
            <a:endParaRPr lang="en-US" altLang="zh-CN"/>
          </a:p>
        </p:txBody>
      </p:sp>
      <p:sp>
        <p:nvSpPr>
          <p:cNvPr id="108" name="Rectangle 1128"/>
          <p:cNvSpPr>
            <a:spLocks noGrp="1" noChangeArrowheads="1"/>
          </p:cNvSpPr>
          <p:nvPr>
            <p:ph type="ftr" sz="quarter" idx="11"/>
          </p:nvPr>
        </p:nvSpPr>
        <p:spPr>
          <a:xfrm>
            <a:off x="3722688" y="6357938"/>
            <a:ext cx="2271712" cy="457200"/>
          </a:xfrm>
        </p:spPr>
        <p:txBody>
          <a:bodyPr/>
          <a:lstStyle>
            <a:lvl1pPr>
              <a:defRPr smtClean="0"/>
            </a:lvl1pPr>
          </a:lstStyle>
          <a:p>
            <a:pPr>
              <a:defRPr/>
            </a:pPr>
            <a:r>
              <a:rPr lang="zh-CN" altLang="en-US"/>
              <a:t>动态规划</a:t>
            </a:r>
            <a:endParaRPr lang="en-US" altLang="zh-CN"/>
          </a:p>
        </p:txBody>
      </p:sp>
      <p:sp>
        <p:nvSpPr>
          <p:cNvPr id="109" name="Rectangle 1129"/>
          <p:cNvSpPr>
            <a:spLocks noGrp="1" noChangeArrowheads="1"/>
          </p:cNvSpPr>
          <p:nvPr>
            <p:ph type="sldNum" sz="quarter" idx="12"/>
          </p:nvPr>
        </p:nvSpPr>
        <p:spPr>
          <a:xfrm>
            <a:off x="6464300" y="6361113"/>
            <a:ext cx="1906588" cy="457200"/>
          </a:xfrm>
        </p:spPr>
        <p:txBody>
          <a:bodyPr/>
          <a:lstStyle>
            <a:lvl1pPr>
              <a:defRPr smtClean="0"/>
            </a:lvl1pPr>
          </a:lstStyle>
          <a:p>
            <a:pPr>
              <a:defRPr/>
            </a:pPr>
            <a:fld id="{7B902B7F-264A-4FC5-AB19-D3CDB3EAA876}" type="slidenum">
              <a:rPr lang="zh-CN" altLang="en-US"/>
              <a:t>‹#›</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2575F5E6-A5C4-40CD-896D-52BD263B909A}" type="slidenum">
              <a:rPr lang="zh-CN" altLang="en-US"/>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78625" y="609600"/>
            <a:ext cx="1989138" cy="5486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09625" y="609600"/>
            <a:ext cx="5816600" cy="5486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39CBB175-9D7C-4547-8366-15957A1CE830}" type="slidenum">
              <a:rPr lang="zh-CN" altLang="en-US"/>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98410B0D-ABF1-44AC-94F7-7C7B1B92C972}" type="slidenum">
              <a:rPr lang="zh-CN" altLang="en-US"/>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08"/>
          <p:cNvSpPr>
            <a:spLocks noGrp="1" noChangeArrowheads="1"/>
          </p:cNvSpPr>
          <p:nvPr>
            <p:ph type="dt" sz="half" idx="10"/>
          </p:nvPr>
        </p:nvSpPr>
        <p:spPr/>
        <p:txBody>
          <a:bodyPr/>
          <a:lstStyle>
            <a:lvl1pPr>
              <a:defRPr/>
            </a:lvl1pPr>
          </a:lstStyle>
          <a:p>
            <a:pPr>
              <a:defRPr/>
            </a:pPr>
            <a:endParaRPr lang="en-US" altLang="zh-CN"/>
          </a:p>
        </p:txBody>
      </p:sp>
      <p:sp>
        <p:nvSpPr>
          <p:cNvPr id="5"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6" name="Rectangle 110"/>
          <p:cNvSpPr>
            <a:spLocks noGrp="1" noChangeArrowheads="1"/>
          </p:cNvSpPr>
          <p:nvPr>
            <p:ph type="sldNum" sz="quarter" idx="12"/>
          </p:nvPr>
        </p:nvSpPr>
        <p:spPr/>
        <p:txBody>
          <a:bodyPr/>
          <a:lstStyle>
            <a:lvl1pPr>
              <a:defRPr/>
            </a:lvl1pPr>
          </a:lstStyle>
          <a:p>
            <a:pPr>
              <a:defRPr/>
            </a:pPr>
            <a:fld id="{53563E70-9991-42B0-9DF0-AD20CA315B53}" type="slidenum">
              <a:rPr lang="zh-CN" altLang="en-US"/>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43F1FDCE-C7D6-4239-8533-F085902BBB4E}" type="slidenum">
              <a:rPr lang="zh-CN" altLang="en-US"/>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08"/>
          <p:cNvSpPr>
            <a:spLocks noGrp="1" noChangeArrowheads="1"/>
          </p:cNvSpPr>
          <p:nvPr>
            <p:ph type="dt" sz="half" idx="10"/>
          </p:nvPr>
        </p:nvSpPr>
        <p:spPr/>
        <p:txBody>
          <a:bodyPr/>
          <a:lstStyle>
            <a:lvl1pPr>
              <a:defRPr/>
            </a:lvl1pPr>
          </a:lstStyle>
          <a:p>
            <a:pPr>
              <a:defRPr/>
            </a:pPr>
            <a:endParaRPr lang="en-US" altLang="zh-CN"/>
          </a:p>
        </p:txBody>
      </p:sp>
      <p:sp>
        <p:nvSpPr>
          <p:cNvPr id="8"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9" name="Rectangle 110"/>
          <p:cNvSpPr>
            <a:spLocks noGrp="1" noChangeArrowheads="1"/>
          </p:cNvSpPr>
          <p:nvPr>
            <p:ph type="sldNum" sz="quarter" idx="12"/>
          </p:nvPr>
        </p:nvSpPr>
        <p:spPr/>
        <p:txBody>
          <a:bodyPr/>
          <a:lstStyle>
            <a:lvl1pPr>
              <a:defRPr/>
            </a:lvl1pPr>
          </a:lstStyle>
          <a:p>
            <a:pPr>
              <a:defRPr/>
            </a:pPr>
            <a:fld id="{A7E56679-EB19-4EED-B5BB-CC586AECD256}" type="slidenum">
              <a:rPr lang="zh-CN" altLang="en-US"/>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08"/>
          <p:cNvSpPr>
            <a:spLocks noGrp="1" noChangeArrowheads="1"/>
          </p:cNvSpPr>
          <p:nvPr>
            <p:ph type="dt" sz="half" idx="10"/>
          </p:nvPr>
        </p:nvSpPr>
        <p:spPr/>
        <p:txBody>
          <a:bodyPr/>
          <a:lstStyle>
            <a:lvl1pPr>
              <a:defRPr/>
            </a:lvl1pPr>
          </a:lstStyle>
          <a:p>
            <a:pPr>
              <a:defRPr/>
            </a:pPr>
            <a:endParaRPr lang="en-US" altLang="zh-CN"/>
          </a:p>
        </p:txBody>
      </p:sp>
      <p:sp>
        <p:nvSpPr>
          <p:cNvPr id="4"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5" name="Rectangle 110"/>
          <p:cNvSpPr>
            <a:spLocks noGrp="1" noChangeArrowheads="1"/>
          </p:cNvSpPr>
          <p:nvPr>
            <p:ph type="sldNum" sz="quarter" idx="12"/>
          </p:nvPr>
        </p:nvSpPr>
        <p:spPr/>
        <p:txBody>
          <a:bodyPr/>
          <a:lstStyle>
            <a:lvl1pPr>
              <a:defRPr/>
            </a:lvl1pPr>
          </a:lstStyle>
          <a:p>
            <a:pPr>
              <a:defRPr/>
            </a:pPr>
            <a:fld id="{1FD9AB0C-3D36-46F3-B154-14A3C4562B0A}" type="slidenum">
              <a:rPr lang="zh-CN" altLang="en-US"/>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p:txBody>
          <a:bodyPr/>
          <a:lstStyle>
            <a:lvl1pPr>
              <a:defRPr/>
            </a:lvl1pPr>
          </a:lstStyle>
          <a:p>
            <a:pPr>
              <a:defRPr/>
            </a:pPr>
            <a:endParaRPr lang="en-US" altLang="zh-CN"/>
          </a:p>
        </p:txBody>
      </p:sp>
      <p:sp>
        <p:nvSpPr>
          <p:cNvPr id="3"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4" name="Rectangle 110"/>
          <p:cNvSpPr>
            <a:spLocks noGrp="1" noChangeArrowheads="1"/>
          </p:cNvSpPr>
          <p:nvPr>
            <p:ph type="sldNum" sz="quarter" idx="12"/>
          </p:nvPr>
        </p:nvSpPr>
        <p:spPr/>
        <p:txBody>
          <a:bodyPr/>
          <a:lstStyle>
            <a:lvl1pPr>
              <a:defRPr/>
            </a:lvl1pPr>
          </a:lstStyle>
          <a:p>
            <a:pPr>
              <a:defRPr/>
            </a:pPr>
            <a:fld id="{28DA1526-3BD2-467C-B8F1-EFA7AB79088F}" type="slidenum">
              <a:rPr lang="zh-CN" altLang="en-US"/>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AE6A9433-8828-4A7B-BF92-590046B40215}" type="slidenum">
              <a:rPr lang="zh-CN" altLang="en-US"/>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08"/>
          <p:cNvSpPr>
            <a:spLocks noGrp="1" noChangeArrowheads="1"/>
          </p:cNvSpPr>
          <p:nvPr>
            <p:ph type="dt" sz="half" idx="10"/>
          </p:nvPr>
        </p:nvSpPr>
        <p:spPr/>
        <p:txBody>
          <a:bodyPr/>
          <a:lstStyle>
            <a:lvl1pPr>
              <a:defRPr/>
            </a:lvl1pPr>
          </a:lstStyle>
          <a:p>
            <a:pPr>
              <a:defRPr/>
            </a:pPr>
            <a:endParaRPr lang="en-US" altLang="zh-CN"/>
          </a:p>
        </p:txBody>
      </p:sp>
      <p:sp>
        <p:nvSpPr>
          <p:cNvPr id="6" name="Rectangle 109"/>
          <p:cNvSpPr>
            <a:spLocks noGrp="1" noChangeArrowheads="1"/>
          </p:cNvSpPr>
          <p:nvPr>
            <p:ph type="ftr" sz="quarter" idx="11"/>
          </p:nvPr>
        </p:nvSpPr>
        <p:spPr/>
        <p:txBody>
          <a:bodyPr/>
          <a:lstStyle>
            <a:lvl1pPr>
              <a:defRPr/>
            </a:lvl1pPr>
          </a:lstStyle>
          <a:p>
            <a:pPr>
              <a:defRPr/>
            </a:pPr>
            <a:r>
              <a:rPr lang="zh-CN" altLang="en-US"/>
              <a:t>动态规划</a:t>
            </a:r>
            <a:endParaRPr lang="en-US" altLang="zh-CN"/>
          </a:p>
        </p:txBody>
      </p:sp>
      <p:sp>
        <p:nvSpPr>
          <p:cNvPr id="7" name="Rectangle 110"/>
          <p:cNvSpPr>
            <a:spLocks noGrp="1" noChangeArrowheads="1"/>
          </p:cNvSpPr>
          <p:nvPr>
            <p:ph type="sldNum" sz="quarter" idx="12"/>
          </p:nvPr>
        </p:nvSpPr>
        <p:spPr/>
        <p:txBody>
          <a:bodyPr/>
          <a:lstStyle>
            <a:lvl1pPr>
              <a:defRPr/>
            </a:lvl1pPr>
          </a:lstStyle>
          <a:p>
            <a:pPr>
              <a:defRPr/>
            </a:pPr>
            <a:fld id="{377909FC-A1CE-4110-A274-CD5BE91BDD7A}" type="slidenum">
              <a:rPr lang="zh-CN" altLang="en-US"/>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p:nvPr/>
        </p:nvGrpSpPr>
        <p:grpSpPr bwMode="auto">
          <a:xfrm>
            <a:off x="0" y="68263"/>
            <a:ext cx="8915400" cy="6713537"/>
            <a:chOff x="0" y="43"/>
            <a:chExt cx="5616" cy="4229"/>
          </a:xfrm>
        </p:grpSpPr>
        <p:grpSp>
          <p:nvGrpSpPr>
            <p:cNvPr id="10248" name="Group 3"/>
            <p:cNvGrpSpPr/>
            <p:nvPr userDrawn="1"/>
          </p:nvGrpSpPr>
          <p:grpSpPr bwMode="auto">
            <a:xfrm>
              <a:off x="0" y="43"/>
              <a:ext cx="408" cy="4229"/>
              <a:chOff x="0" y="43"/>
              <a:chExt cx="5760" cy="4229"/>
            </a:xfrm>
          </p:grpSpPr>
          <p:sp>
            <p:nvSpPr>
              <p:cNvPr id="5124" name="Line 4"/>
              <p:cNvSpPr>
                <a:spLocks noChangeShapeType="1"/>
              </p:cNvSpPr>
              <p:nvPr userDrawn="1"/>
            </p:nvSpPr>
            <p:spPr bwMode="auto">
              <a:xfrm>
                <a:off x="0" y="420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25" name="Line 5"/>
              <p:cNvSpPr>
                <a:spLocks noChangeShapeType="1"/>
              </p:cNvSpPr>
              <p:nvPr userDrawn="1"/>
            </p:nvSpPr>
            <p:spPr bwMode="auto">
              <a:xfrm>
                <a:off x="0" y="42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26" name="Line 6"/>
              <p:cNvSpPr>
                <a:spLocks noChangeShapeType="1"/>
              </p:cNvSpPr>
              <p:nvPr userDrawn="1"/>
            </p:nvSpPr>
            <p:spPr bwMode="auto">
              <a:xfrm>
                <a:off x="0" y="427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27" name="Line 7"/>
              <p:cNvSpPr>
                <a:spLocks noChangeShapeType="1"/>
              </p:cNvSpPr>
              <p:nvPr userDrawn="1"/>
            </p:nvSpPr>
            <p:spPr bwMode="auto">
              <a:xfrm>
                <a:off x="0" y="4113"/>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28" name="Line 8"/>
              <p:cNvSpPr>
                <a:spLocks noChangeShapeType="1"/>
              </p:cNvSpPr>
              <p:nvPr userDrawn="1"/>
            </p:nvSpPr>
            <p:spPr bwMode="auto">
              <a:xfrm>
                <a:off x="0" y="406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29" name="Line 9"/>
              <p:cNvSpPr>
                <a:spLocks noChangeShapeType="1"/>
              </p:cNvSpPr>
              <p:nvPr userDrawn="1"/>
            </p:nvSpPr>
            <p:spPr bwMode="auto">
              <a:xfrm>
                <a:off x="0" y="41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0" name="Line 10"/>
              <p:cNvSpPr>
                <a:spLocks noChangeShapeType="1"/>
              </p:cNvSpPr>
              <p:nvPr userDrawn="1"/>
            </p:nvSpPr>
            <p:spPr bwMode="auto">
              <a:xfrm>
                <a:off x="0" y="366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1" name="Line 11"/>
              <p:cNvSpPr>
                <a:spLocks noChangeShapeType="1"/>
              </p:cNvSpPr>
              <p:nvPr userDrawn="1"/>
            </p:nvSpPr>
            <p:spPr bwMode="auto">
              <a:xfrm>
                <a:off x="0" y="363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32" name="Line 12"/>
              <p:cNvSpPr>
                <a:spLocks noChangeShapeType="1"/>
              </p:cNvSpPr>
              <p:nvPr userDrawn="1"/>
            </p:nvSpPr>
            <p:spPr bwMode="auto">
              <a:xfrm>
                <a:off x="0" y="402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3" name="Line 13"/>
              <p:cNvSpPr>
                <a:spLocks noChangeShapeType="1"/>
              </p:cNvSpPr>
              <p:nvPr userDrawn="1"/>
            </p:nvSpPr>
            <p:spPr bwMode="auto">
              <a:xfrm>
                <a:off x="0" y="389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34" name="Line 14"/>
              <p:cNvSpPr>
                <a:spLocks noChangeShapeType="1"/>
              </p:cNvSpPr>
              <p:nvPr userDrawn="1"/>
            </p:nvSpPr>
            <p:spPr bwMode="auto">
              <a:xfrm>
                <a:off x="0" y="381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5" name="Line 15"/>
              <p:cNvSpPr>
                <a:spLocks noChangeShapeType="1"/>
              </p:cNvSpPr>
              <p:nvPr userDrawn="1"/>
            </p:nvSpPr>
            <p:spPr bwMode="auto">
              <a:xfrm>
                <a:off x="0" y="399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36" name="Line 16"/>
              <p:cNvSpPr>
                <a:spLocks noChangeShapeType="1"/>
              </p:cNvSpPr>
              <p:nvPr userDrawn="1"/>
            </p:nvSpPr>
            <p:spPr bwMode="auto">
              <a:xfrm>
                <a:off x="0" y="368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7" name="Line 17"/>
              <p:cNvSpPr>
                <a:spLocks noChangeShapeType="1"/>
              </p:cNvSpPr>
              <p:nvPr userDrawn="1"/>
            </p:nvSpPr>
            <p:spPr bwMode="auto">
              <a:xfrm>
                <a:off x="0" y="374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38" name="Line 18"/>
              <p:cNvSpPr>
                <a:spLocks noChangeShapeType="1"/>
              </p:cNvSpPr>
              <p:nvPr userDrawn="1"/>
            </p:nvSpPr>
            <p:spPr bwMode="auto">
              <a:xfrm>
                <a:off x="0" y="39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39" name="Line 19"/>
              <p:cNvSpPr>
                <a:spLocks noChangeShapeType="1"/>
              </p:cNvSpPr>
              <p:nvPr userDrawn="1"/>
            </p:nvSpPr>
            <p:spPr bwMode="auto">
              <a:xfrm>
                <a:off x="0" y="39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0" name="Line 20"/>
              <p:cNvSpPr>
                <a:spLocks noChangeShapeType="1"/>
              </p:cNvSpPr>
              <p:nvPr userDrawn="1"/>
            </p:nvSpPr>
            <p:spPr bwMode="auto">
              <a:xfrm>
                <a:off x="0" y="351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1" name="Line 21"/>
              <p:cNvSpPr>
                <a:spLocks noChangeShapeType="1"/>
              </p:cNvSpPr>
              <p:nvPr userDrawn="1"/>
            </p:nvSpPr>
            <p:spPr bwMode="auto">
              <a:xfrm>
                <a:off x="0" y="35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2" name="Line 22"/>
              <p:cNvSpPr>
                <a:spLocks noChangeShapeType="1"/>
              </p:cNvSpPr>
              <p:nvPr userDrawn="1"/>
            </p:nvSpPr>
            <p:spPr bwMode="auto">
              <a:xfrm>
                <a:off x="0" y="357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3" name="Line 23"/>
              <p:cNvSpPr>
                <a:spLocks noChangeShapeType="1"/>
              </p:cNvSpPr>
              <p:nvPr userDrawn="1"/>
            </p:nvSpPr>
            <p:spPr bwMode="auto">
              <a:xfrm>
                <a:off x="0" y="342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44" name="Line 24"/>
              <p:cNvSpPr>
                <a:spLocks noChangeShapeType="1"/>
              </p:cNvSpPr>
              <p:nvPr userDrawn="1"/>
            </p:nvSpPr>
            <p:spPr bwMode="auto">
              <a:xfrm>
                <a:off x="0" y="337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45" name="Line 25"/>
              <p:cNvSpPr>
                <a:spLocks noChangeShapeType="1"/>
              </p:cNvSpPr>
              <p:nvPr userDrawn="1"/>
            </p:nvSpPr>
            <p:spPr bwMode="auto">
              <a:xfrm>
                <a:off x="0" y="346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6" name="Line 26"/>
              <p:cNvSpPr>
                <a:spLocks noChangeShapeType="1"/>
              </p:cNvSpPr>
              <p:nvPr userDrawn="1"/>
            </p:nvSpPr>
            <p:spPr bwMode="auto">
              <a:xfrm>
                <a:off x="0" y="297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47" name="Line 27"/>
              <p:cNvSpPr>
                <a:spLocks noChangeShapeType="1"/>
              </p:cNvSpPr>
              <p:nvPr userDrawn="1"/>
            </p:nvSpPr>
            <p:spPr bwMode="auto">
              <a:xfrm>
                <a:off x="0" y="294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48" name="Line 28"/>
              <p:cNvSpPr>
                <a:spLocks noChangeShapeType="1"/>
              </p:cNvSpPr>
              <p:nvPr userDrawn="1"/>
            </p:nvSpPr>
            <p:spPr bwMode="auto">
              <a:xfrm>
                <a:off x="0" y="332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49" name="Line 29"/>
              <p:cNvSpPr>
                <a:spLocks noChangeShapeType="1"/>
              </p:cNvSpPr>
              <p:nvPr userDrawn="1"/>
            </p:nvSpPr>
            <p:spPr bwMode="auto">
              <a:xfrm>
                <a:off x="0" y="320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0" name="Line 30"/>
              <p:cNvSpPr>
                <a:spLocks noChangeShapeType="1"/>
              </p:cNvSpPr>
              <p:nvPr userDrawn="1"/>
            </p:nvSpPr>
            <p:spPr bwMode="auto">
              <a:xfrm>
                <a:off x="0" y="312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1" name="Line 31"/>
              <p:cNvSpPr>
                <a:spLocks noChangeShapeType="1"/>
              </p:cNvSpPr>
              <p:nvPr userDrawn="1"/>
            </p:nvSpPr>
            <p:spPr bwMode="auto">
              <a:xfrm>
                <a:off x="0" y="330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2" name="Line 32"/>
              <p:cNvSpPr>
                <a:spLocks noChangeShapeType="1"/>
              </p:cNvSpPr>
              <p:nvPr userDrawn="1"/>
            </p:nvSpPr>
            <p:spPr bwMode="auto">
              <a:xfrm>
                <a:off x="0" y="299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3" name="Line 33"/>
              <p:cNvSpPr>
                <a:spLocks noChangeShapeType="1"/>
              </p:cNvSpPr>
              <p:nvPr userDrawn="1"/>
            </p:nvSpPr>
            <p:spPr bwMode="auto">
              <a:xfrm>
                <a:off x="0" y="304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4" name="Line 34"/>
              <p:cNvSpPr>
                <a:spLocks noChangeShapeType="1"/>
              </p:cNvSpPr>
              <p:nvPr userDrawn="1"/>
            </p:nvSpPr>
            <p:spPr bwMode="auto">
              <a:xfrm>
                <a:off x="0" y="324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55" name="Line 35"/>
              <p:cNvSpPr>
                <a:spLocks noChangeShapeType="1"/>
              </p:cNvSpPr>
              <p:nvPr userDrawn="1"/>
            </p:nvSpPr>
            <p:spPr bwMode="auto">
              <a:xfrm>
                <a:off x="0" y="322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56" name="Line 36"/>
              <p:cNvSpPr>
                <a:spLocks noChangeShapeType="1"/>
              </p:cNvSpPr>
              <p:nvPr userDrawn="1"/>
            </p:nvSpPr>
            <p:spPr bwMode="auto">
              <a:xfrm>
                <a:off x="0" y="283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57" name="Line 37"/>
              <p:cNvSpPr>
                <a:spLocks noChangeShapeType="1"/>
              </p:cNvSpPr>
              <p:nvPr userDrawn="1"/>
            </p:nvSpPr>
            <p:spPr bwMode="auto">
              <a:xfrm>
                <a:off x="0" y="275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8" name="Line 38"/>
              <p:cNvSpPr>
                <a:spLocks noChangeShapeType="1"/>
              </p:cNvSpPr>
              <p:nvPr userDrawn="1"/>
            </p:nvSpPr>
            <p:spPr bwMode="auto">
              <a:xfrm>
                <a:off x="0" y="267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59" name="Line 39"/>
              <p:cNvSpPr>
                <a:spLocks noChangeShapeType="1"/>
              </p:cNvSpPr>
              <p:nvPr userDrawn="1"/>
            </p:nvSpPr>
            <p:spPr bwMode="auto">
              <a:xfrm>
                <a:off x="0" y="287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0" name="Line 40"/>
              <p:cNvSpPr>
                <a:spLocks noChangeShapeType="1"/>
              </p:cNvSpPr>
              <p:nvPr userDrawn="1"/>
            </p:nvSpPr>
            <p:spPr bwMode="auto">
              <a:xfrm>
                <a:off x="0" y="285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1" name="Line 41"/>
              <p:cNvSpPr>
                <a:spLocks noChangeShapeType="1"/>
              </p:cNvSpPr>
              <p:nvPr userDrawn="1"/>
            </p:nvSpPr>
            <p:spPr bwMode="auto">
              <a:xfrm>
                <a:off x="0" y="2554"/>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62" name="Line 42"/>
              <p:cNvSpPr>
                <a:spLocks noChangeShapeType="1"/>
              </p:cNvSpPr>
              <p:nvPr userDrawn="1"/>
            </p:nvSpPr>
            <p:spPr bwMode="auto">
              <a:xfrm>
                <a:off x="0" y="2590"/>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63" name="Line 43"/>
              <p:cNvSpPr>
                <a:spLocks noChangeShapeType="1"/>
              </p:cNvSpPr>
              <p:nvPr userDrawn="1"/>
            </p:nvSpPr>
            <p:spPr bwMode="auto">
              <a:xfrm>
                <a:off x="0" y="2623"/>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4" name="Line 44"/>
              <p:cNvSpPr>
                <a:spLocks noChangeShapeType="1"/>
              </p:cNvSpPr>
              <p:nvPr userDrawn="1"/>
            </p:nvSpPr>
            <p:spPr bwMode="auto">
              <a:xfrm>
                <a:off x="0" y="246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5" name="Line 45"/>
              <p:cNvSpPr>
                <a:spLocks noChangeShapeType="1"/>
              </p:cNvSpPr>
              <p:nvPr userDrawn="1"/>
            </p:nvSpPr>
            <p:spPr bwMode="auto">
              <a:xfrm>
                <a:off x="0" y="241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66" name="Line 46"/>
              <p:cNvSpPr>
                <a:spLocks noChangeShapeType="1"/>
              </p:cNvSpPr>
              <p:nvPr userDrawn="1"/>
            </p:nvSpPr>
            <p:spPr bwMode="auto">
              <a:xfrm>
                <a:off x="0" y="250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7" name="Line 47"/>
              <p:cNvSpPr>
                <a:spLocks noChangeShapeType="1"/>
              </p:cNvSpPr>
              <p:nvPr userDrawn="1"/>
            </p:nvSpPr>
            <p:spPr bwMode="auto">
              <a:xfrm>
                <a:off x="0" y="237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68" name="Line 48"/>
              <p:cNvSpPr>
                <a:spLocks noChangeShapeType="1"/>
              </p:cNvSpPr>
              <p:nvPr userDrawn="1"/>
            </p:nvSpPr>
            <p:spPr bwMode="auto">
              <a:xfrm>
                <a:off x="0" y="2245"/>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69" name="Line 49"/>
              <p:cNvSpPr>
                <a:spLocks noChangeShapeType="1"/>
              </p:cNvSpPr>
              <p:nvPr userDrawn="1"/>
            </p:nvSpPr>
            <p:spPr bwMode="auto">
              <a:xfrm>
                <a:off x="0" y="235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0" name="Line 50"/>
              <p:cNvSpPr>
                <a:spLocks noChangeShapeType="1"/>
              </p:cNvSpPr>
              <p:nvPr userDrawn="1"/>
            </p:nvSpPr>
            <p:spPr bwMode="auto">
              <a:xfrm>
                <a:off x="0" y="2290"/>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1" name="Line 51"/>
              <p:cNvSpPr>
                <a:spLocks noChangeShapeType="1"/>
              </p:cNvSpPr>
              <p:nvPr userDrawn="1"/>
            </p:nvSpPr>
            <p:spPr bwMode="auto">
              <a:xfrm>
                <a:off x="0" y="2269"/>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2" name="Line 52"/>
              <p:cNvSpPr>
                <a:spLocks noChangeShapeType="1"/>
              </p:cNvSpPr>
              <p:nvPr userDrawn="1"/>
            </p:nvSpPr>
            <p:spPr bwMode="auto">
              <a:xfrm>
                <a:off x="0" y="213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3" name="Line 53"/>
              <p:cNvSpPr>
                <a:spLocks noChangeShapeType="1"/>
              </p:cNvSpPr>
              <p:nvPr userDrawn="1"/>
            </p:nvSpPr>
            <p:spPr bwMode="auto">
              <a:xfrm>
                <a:off x="0" y="21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74" name="Line 54"/>
              <p:cNvSpPr>
                <a:spLocks noChangeShapeType="1"/>
              </p:cNvSpPr>
              <p:nvPr userDrawn="1"/>
            </p:nvSpPr>
            <p:spPr bwMode="auto">
              <a:xfrm>
                <a:off x="0" y="219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5" name="Line 55"/>
              <p:cNvSpPr>
                <a:spLocks noChangeShapeType="1"/>
              </p:cNvSpPr>
              <p:nvPr userDrawn="1"/>
            </p:nvSpPr>
            <p:spPr bwMode="auto">
              <a:xfrm>
                <a:off x="0" y="204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76" name="Line 56"/>
              <p:cNvSpPr>
                <a:spLocks noChangeShapeType="1"/>
              </p:cNvSpPr>
              <p:nvPr userDrawn="1"/>
            </p:nvSpPr>
            <p:spPr bwMode="auto">
              <a:xfrm>
                <a:off x="0" y="1992"/>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77" name="Line 57"/>
              <p:cNvSpPr>
                <a:spLocks noChangeShapeType="1"/>
              </p:cNvSpPr>
              <p:nvPr userDrawn="1"/>
            </p:nvSpPr>
            <p:spPr bwMode="auto">
              <a:xfrm>
                <a:off x="0" y="208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78" name="Line 58"/>
              <p:cNvSpPr>
                <a:spLocks noChangeShapeType="1"/>
              </p:cNvSpPr>
              <p:nvPr userDrawn="1"/>
            </p:nvSpPr>
            <p:spPr bwMode="auto">
              <a:xfrm>
                <a:off x="0" y="1593"/>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79" name="Line 59"/>
              <p:cNvSpPr>
                <a:spLocks noChangeShapeType="1"/>
              </p:cNvSpPr>
              <p:nvPr userDrawn="1"/>
            </p:nvSpPr>
            <p:spPr bwMode="auto">
              <a:xfrm>
                <a:off x="0" y="156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80" name="Line 60"/>
              <p:cNvSpPr>
                <a:spLocks noChangeShapeType="1"/>
              </p:cNvSpPr>
              <p:nvPr userDrawn="1"/>
            </p:nvSpPr>
            <p:spPr bwMode="auto">
              <a:xfrm>
                <a:off x="0" y="194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1" name="Line 61"/>
              <p:cNvSpPr>
                <a:spLocks noChangeShapeType="1"/>
              </p:cNvSpPr>
              <p:nvPr userDrawn="1"/>
            </p:nvSpPr>
            <p:spPr bwMode="auto">
              <a:xfrm>
                <a:off x="0" y="1821"/>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82" name="Line 62"/>
              <p:cNvSpPr>
                <a:spLocks noChangeShapeType="1"/>
              </p:cNvSpPr>
              <p:nvPr userDrawn="1"/>
            </p:nvSpPr>
            <p:spPr bwMode="auto">
              <a:xfrm>
                <a:off x="0" y="1740"/>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3" name="Line 63"/>
              <p:cNvSpPr>
                <a:spLocks noChangeShapeType="1"/>
              </p:cNvSpPr>
              <p:nvPr userDrawn="1"/>
            </p:nvSpPr>
            <p:spPr bwMode="auto">
              <a:xfrm>
                <a:off x="0" y="192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4" name="Line 64"/>
              <p:cNvSpPr>
                <a:spLocks noChangeShapeType="1"/>
              </p:cNvSpPr>
              <p:nvPr userDrawn="1"/>
            </p:nvSpPr>
            <p:spPr bwMode="auto">
              <a:xfrm>
                <a:off x="0" y="161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5" name="Line 65"/>
              <p:cNvSpPr>
                <a:spLocks noChangeShapeType="1"/>
              </p:cNvSpPr>
              <p:nvPr userDrawn="1"/>
            </p:nvSpPr>
            <p:spPr bwMode="auto">
              <a:xfrm>
                <a:off x="0" y="166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86" name="Line 66"/>
              <p:cNvSpPr>
                <a:spLocks noChangeShapeType="1"/>
              </p:cNvSpPr>
              <p:nvPr userDrawn="1"/>
            </p:nvSpPr>
            <p:spPr bwMode="auto">
              <a:xfrm>
                <a:off x="0" y="186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87" name="Line 67"/>
              <p:cNvSpPr>
                <a:spLocks noChangeShapeType="1"/>
              </p:cNvSpPr>
              <p:nvPr userDrawn="1"/>
            </p:nvSpPr>
            <p:spPr bwMode="auto">
              <a:xfrm>
                <a:off x="0" y="1845"/>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8" name="Line 68"/>
              <p:cNvSpPr>
                <a:spLocks noChangeShapeType="1"/>
              </p:cNvSpPr>
              <p:nvPr userDrawn="1"/>
            </p:nvSpPr>
            <p:spPr bwMode="auto">
              <a:xfrm>
                <a:off x="0" y="1437"/>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89" name="Line 69"/>
              <p:cNvSpPr>
                <a:spLocks noChangeShapeType="1"/>
              </p:cNvSpPr>
              <p:nvPr userDrawn="1"/>
            </p:nvSpPr>
            <p:spPr bwMode="auto">
              <a:xfrm>
                <a:off x="0" y="147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0" name="Line 70"/>
              <p:cNvSpPr>
                <a:spLocks noChangeShapeType="1"/>
              </p:cNvSpPr>
              <p:nvPr userDrawn="1"/>
            </p:nvSpPr>
            <p:spPr bwMode="auto">
              <a:xfrm>
                <a:off x="0" y="1506"/>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1" name="Line 71"/>
              <p:cNvSpPr>
                <a:spLocks noChangeShapeType="1"/>
              </p:cNvSpPr>
              <p:nvPr userDrawn="1"/>
            </p:nvSpPr>
            <p:spPr bwMode="auto">
              <a:xfrm>
                <a:off x="0" y="1347"/>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2" name="Line 72"/>
              <p:cNvSpPr>
                <a:spLocks noChangeShapeType="1"/>
              </p:cNvSpPr>
              <p:nvPr userDrawn="1"/>
            </p:nvSpPr>
            <p:spPr bwMode="auto">
              <a:xfrm>
                <a:off x="0" y="1392"/>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193" name="Line 73"/>
              <p:cNvSpPr>
                <a:spLocks noChangeShapeType="1"/>
              </p:cNvSpPr>
              <p:nvPr userDrawn="1"/>
            </p:nvSpPr>
            <p:spPr bwMode="auto">
              <a:xfrm>
                <a:off x="0" y="1016"/>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194" name="Line 74"/>
              <p:cNvSpPr>
                <a:spLocks noChangeShapeType="1"/>
              </p:cNvSpPr>
              <p:nvPr userDrawn="1"/>
            </p:nvSpPr>
            <p:spPr bwMode="auto">
              <a:xfrm>
                <a:off x="0" y="989"/>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195" name="Line 75"/>
              <p:cNvSpPr>
                <a:spLocks noChangeShapeType="1"/>
              </p:cNvSpPr>
              <p:nvPr userDrawn="1"/>
            </p:nvSpPr>
            <p:spPr bwMode="auto">
              <a:xfrm>
                <a:off x="0" y="1244"/>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196" name="Line 76"/>
              <p:cNvSpPr>
                <a:spLocks noChangeShapeType="1"/>
              </p:cNvSpPr>
              <p:nvPr userDrawn="1"/>
            </p:nvSpPr>
            <p:spPr bwMode="auto">
              <a:xfrm>
                <a:off x="0" y="1163"/>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7" name="Line 77"/>
              <p:cNvSpPr>
                <a:spLocks noChangeShapeType="1"/>
              </p:cNvSpPr>
              <p:nvPr userDrawn="1"/>
            </p:nvSpPr>
            <p:spPr bwMode="auto">
              <a:xfrm>
                <a:off x="0" y="1037"/>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8" name="Line 78"/>
              <p:cNvSpPr>
                <a:spLocks noChangeShapeType="1"/>
              </p:cNvSpPr>
              <p:nvPr userDrawn="1"/>
            </p:nvSpPr>
            <p:spPr bwMode="auto">
              <a:xfrm>
                <a:off x="0" y="10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199" name="Line 79"/>
              <p:cNvSpPr>
                <a:spLocks noChangeShapeType="1"/>
              </p:cNvSpPr>
              <p:nvPr userDrawn="1"/>
            </p:nvSpPr>
            <p:spPr bwMode="auto">
              <a:xfrm>
                <a:off x="0" y="128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0" name="Line 80"/>
              <p:cNvSpPr>
                <a:spLocks noChangeShapeType="1"/>
              </p:cNvSpPr>
              <p:nvPr userDrawn="1"/>
            </p:nvSpPr>
            <p:spPr bwMode="auto">
              <a:xfrm>
                <a:off x="0" y="126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1" name="Line 81"/>
              <p:cNvSpPr>
                <a:spLocks noChangeShapeType="1"/>
              </p:cNvSpPr>
              <p:nvPr userDrawn="1"/>
            </p:nvSpPr>
            <p:spPr bwMode="auto">
              <a:xfrm>
                <a:off x="0" y="86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2" name="Line 82"/>
              <p:cNvSpPr>
                <a:spLocks noChangeShapeType="1"/>
              </p:cNvSpPr>
              <p:nvPr userDrawn="1"/>
            </p:nvSpPr>
            <p:spPr bwMode="auto">
              <a:xfrm>
                <a:off x="0" y="896"/>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03" name="Line 83"/>
              <p:cNvSpPr>
                <a:spLocks noChangeShapeType="1"/>
              </p:cNvSpPr>
              <p:nvPr userDrawn="1"/>
            </p:nvSpPr>
            <p:spPr bwMode="auto">
              <a:xfrm>
                <a:off x="0" y="92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4" name="Line 84"/>
              <p:cNvSpPr>
                <a:spLocks noChangeShapeType="1"/>
              </p:cNvSpPr>
              <p:nvPr userDrawn="1"/>
            </p:nvSpPr>
            <p:spPr bwMode="auto">
              <a:xfrm>
                <a:off x="0" y="770"/>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05" name="Line 85"/>
              <p:cNvSpPr>
                <a:spLocks noChangeShapeType="1"/>
              </p:cNvSpPr>
              <p:nvPr userDrawn="1"/>
            </p:nvSpPr>
            <p:spPr bwMode="auto">
              <a:xfrm>
                <a:off x="0" y="815"/>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06" name="Line 86"/>
              <p:cNvSpPr>
                <a:spLocks noChangeShapeType="1"/>
              </p:cNvSpPr>
              <p:nvPr userDrawn="1"/>
            </p:nvSpPr>
            <p:spPr bwMode="auto">
              <a:xfrm>
                <a:off x="0" y="718"/>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7" name="Line 87"/>
              <p:cNvSpPr>
                <a:spLocks noChangeShapeType="1"/>
              </p:cNvSpPr>
              <p:nvPr userDrawn="1"/>
            </p:nvSpPr>
            <p:spPr bwMode="auto">
              <a:xfrm>
                <a:off x="0" y="646"/>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08" name="Line 88"/>
              <p:cNvSpPr>
                <a:spLocks noChangeShapeType="1"/>
              </p:cNvSpPr>
              <p:nvPr userDrawn="1"/>
            </p:nvSpPr>
            <p:spPr bwMode="auto">
              <a:xfrm>
                <a:off x="0" y="522"/>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09" name="Line 89"/>
              <p:cNvSpPr>
                <a:spLocks noChangeShapeType="1"/>
              </p:cNvSpPr>
              <p:nvPr userDrawn="1"/>
            </p:nvSpPr>
            <p:spPr bwMode="auto">
              <a:xfrm>
                <a:off x="0" y="558"/>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0" name="Line 90"/>
              <p:cNvSpPr>
                <a:spLocks noChangeShapeType="1"/>
              </p:cNvSpPr>
              <p:nvPr userDrawn="1"/>
            </p:nvSpPr>
            <p:spPr bwMode="auto">
              <a:xfrm>
                <a:off x="0" y="591"/>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1" name="Line 91"/>
              <p:cNvSpPr>
                <a:spLocks noChangeShapeType="1"/>
              </p:cNvSpPr>
              <p:nvPr userDrawn="1"/>
            </p:nvSpPr>
            <p:spPr bwMode="auto">
              <a:xfrm>
                <a:off x="0" y="432"/>
                <a:ext cx="5760" cy="0"/>
              </a:xfrm>
              <a:prstGeom prst="line">
                <a:avLst/>
              </a:prstGeom>
              <a:noFill/>
              <a:ln w="28575">
                <a:solidFill>
                  <a:schemeClr val="bg2"/>
                </a:solidFill>
                <a:round/>
              </a:ln>
              <a:effectLst/>
            </p:spPr>
            <p:txBody>
              <a:bodyPr wrap="none" anchor="ctr"/>
              <a:lstStyle/>
              <a:p>
                <a:pPr>
                  <a:defRPr/>
                </a:pPr>
                <a:endParaRPr lang="zh-CN" altLang="en-US"/>
              </a:p>
            </p:txBody>
          </p:sp>
          <p:sp>
            <p:nvSpPr>
              <p:cNvPr id="5212" name="Line 92"/>
              <p:cNvSpPr>
                <a:spLocks noChangeShapeType="1"/>
              </p:cNvSpPr>
              <p:nvPr userDrawn="1"/>
            </p:nvSpPr>
            <p:spPr bwMode="auto">
              <a:xfrm>
                <a:off x="0" y="384"/>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13" name="Line 93"/>
              <p:cNvSpPr>
                <a:spLocks noChangeShapeType="1"/>
              </p:cNvSpPr>
              <p:nvPr userDrawn="1"/>
            </p:nvSpPr>
            <p:spPr bwMode="auto">
              <a:xfrm>
                <a:off x="0" y="477"/>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4" name="Line 94"/>
              <p:cNvSpPr>
                <a:spLocks noChangeShapeType="1"/>
              </p:cNvSpPr>
              <p:nvPr userDrawn="1"/>
            </p:nvSpPr>
            <p:spPr bwMode="auto">
              <a:xfrm>
                <a:off x="0" y="339"/>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5" name="Line 95"/>
              <p:cNvSpPr>
                <a:spLocks noChangeShapeType="1"/>
              </p:cNvSpPr>
              <p:nvPr userDrawn="1"/>
            </p:nvSpPr>
            <p:spPr bwMode="auto">
              <a:xfrm>
                <a:off x="0" y="318"/>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6" name="Line 96"/>
              <p:cNvSpPr>
                <a:spLocks noChangeShapeType="1"/>
              </p:cNvSpPr>
              <p:nvPr userDrawn="1"/>
            </p:nvSpPr>
            <p:spPr bwMode="auto">
              <a:xfrm>
                <a:off x="0" y="258"/>
                <a:ext cx="5760" cy="0"/>
              </a:xfrm>
              <a:prstGeom prst="line">
                <a:avLst/>
              </a:prstGeom>
              <a:noFill/>
              <a:ln w="19050">
                <a:solidFill>
                  <a:schemeClr val="bg2"/>
                </a:solidFill>
                <a:round/>
              </a:ln>
              <a:effectLst/>
            </p:spPr>
            <p:txBody>
              <a:bodyPr wrap="none" anchor="ctr"/>
              <a:lstStyle/>
              <a:p>
                <a:pPr>
                  <a:defRPr/>
                </a:pPr>
                <a:endParaRPr lang="zh-CN" altLang="en-US"/>
              </a:p>
            </p:txBody>
          </p:sp>
          <p:sp>
            <p:nvSpPr>
              <p:cNvPr id="5217" name="Line 97"/>
              <p:cNvSpPr>
                <a:spLocks noChangeShapeType="1"/>
              </p:cNvSpPr>
              <p:nvPr userDrawn="1"/>
            </p:nvSpPr>
            <p:spPr bwMode="auto">
              <a:xfrm>
                <a:off x="0" y="70"/>
                <a:ext cx="5760" cy="0"/>
              </a:xfrm>
              <a:prstGeom prst="line">
                <a:avLst/>
              </a:prstGeom>
              <a:noFill/>
              <a:ln w="9525">
                <a:solidFill>
                  <a:schemeClr val="bg2"/>
                </a:solidFill>
                <a:round/>
              </a:ln>
              <a:effectLst/>
            </p:spPr>
            <p:txBody>
              <a:bodyPr wrap="none" anchor="ctr"/>
              <a:lstStyle/>
              <a:p>
                <a:pPr>
                  <a:defRPr/>
                </a:pPr>
                <a:endParaRPr lang="zh-CN" altLang="en-US"/>
              </a:p>
            </p:txBody>
          </p:sp>
          <p:sp>
            <p:nvSpPr>
              <p:cNvPr id="5218" name="Line 98"/>
              <p:cNvSpPr>
                <a:spLocks noChangeShapeType="1"/>
              </p:cNvSpPr>
              <p:nvPr userDrawn="1"/>
            </p:nvSpPr>
            <p:spPr bwMode="auto">
              <a:xfrm>
                <a:off x="0" y="43"/>
                <a:ext cx="5760" cy="0"/>
              </a:xfrm>
              <a:prstGeom prst="line">
                <a:avLst/>
              </a:prstGeom>
              <a:noFill/>
              <a:ln w="38100">
                <a:solidFill>
                  <a:schemeClr val="bg2"/>
                </a:solidFill>
                <a:round/>
              </a:ln>
              <a:effectLst/>
            </p:spPr>
            <p:txBody>
              <a:bodyPr wrap="none" anchor="ctr"/>
              <a:lstStyle/>
              <a:p>
                <a:pPr>
                  <a:defRPr/>
                </a:pPr>
                <a:endParaRPr lang="zh-CN" altLang="en-US"/>
              </a:p>
            </p:txBody>
          </p:sp>
          <p:sp>
            <p:nvSpPr>
              <p:cNvPr id="5219" name="Line 99"/>
              <p:cNvSpPr>
                <a:spLocks noChangeShapeType="1"/>
              </p:cNvSpPr>
              <p:nvPr userDrawn="1"/>
            </p:nvSpPr>
            <p:spPr bwMode="auto">
              <a:xfrm>
                <a:off x="0" y="91"/>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0" name="Line 100"/>
              <p:cNvSpPr>
                <a:spLocks noChangeShapeType="1"/>
              </p:cNvSpPr>
              <p:nvPr userDrawn="1"/>
            </p:nvSpPr>
            <p:spPr bwMode="auto">
              <a:xfrm>
                <a:off x="0" y="145"/>
                <a:ext cx="5760" cy="0"/>
              </a:xfrm>
              <a:prstGeom prst="line">
                <a:avLst/>
              </a:prstGeom>
              <a:noFill/>
              <a:ln w="12700">
                <a:solidFill>
                  <a:schemeClr val="bg2"/>
                </a:solidFill>
                <a:round/>
              </a:ln>
              <a:effectLst/>
            </p:spPr>
            <p:txBody>
              <a:bodyPr wrap="none" anchor="ctr"/>
              <a:lstStyle/>
              <a:p>
                <a:pPr>
                  <a:defRPr/>
                </a:pPr>
                <a:endParaRPr lang="zh-CN" altLang="en-US"/>
              </a:p>
            </p:txBody>
          </p:sp>
          <p:sp>
            <p:nvSpPr>
              <p:cNvPr id="5221" name="Line 101"/>
              <p:cNvSpPr>
                <a:spLocks noChangeShapeType="1"/>
              </p:cNvSpPr>
              <p:nvPr userDrawn="1"/>
            </p:nvSpPr>
            <p:spPr bwMode="auto">
              <a:xfrm>
                <a:off x="0" y="202"/>
                <a:ext cx="5760" cy="0"/>
              </a:xfrm>
              <a:prstGeom prst="line">
                <a:avLst/>
              </a:prstGeom>
              <a:noFill/>
              <a:ln w="38100">
                <a:solidFill>
                  <a:schemeClr val="bg2"/>
                </a:solidFill>
                <a:round/>
              </a:ln>
              <a:effectLst/>
            </p:spPr>
            <p:txBody>
              <a:bodyPr wrap="none" anchor="ctr"/>
              <a:lstStyle/>
              <a:p>
                <a:pPr>
                  <a:defRPr/>
                </a:pPr>
                <a:endParaRPr lang="zh-CN" altLang="en-US"/>
              </a:p>
            </p:txBody>
          </p:sp>
        </p:grpSp>
        <p:grpSp>
          <p:nvGrpSpPr>
            <p:cNvPr id="10249" name="Group 102"/>
            <p:cNvGrpSpPr/>
            <p:nvPr userDrawn="1"/>
          </p:nvGrpSpPr>
          <p:grpSpPr bwMode="auto">
            <a:xfrm>
              <a:off x="400" y="205"/>
              <a:ext cx="5216" cy="1123"/>
              <a:chOff x="400" y="205"/>
              <a:chExt cx="5216" cy="1123"/>
            </a:xfrm>
          </p:grpSpPr>
          <p:sp>
            <p:nvSpPr>
              <p:cNvPr id="5223" name="Rectangle 103"/>
              <p:cNvSpPr>
                <a:spLocks noChangeArrowheads="1"/>
              </p:cNvSpPr>
              <p:nvPr userDrawn="1"/>
            </p:nvSpPr>
            <p:spPr bwMode="auto">
              <a:xfrm>
                <a:off x="557" y="205"/>
                <a:ext cx="313" cy="914"/>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4" name="Rectangle 104"/>
              <p:cNvSpPr>
                <a:spLocks noChangeArrowheads="1"/>
              </p:cNvSpPr>
              <p:nvPr userDrawn="1"/>
            </p:nvSpPr>
            <p:spPr bwMode="auto">
              <a:xfrm>
                <a:off x="400" y="288"/>
                <a:ext cx="3567" cy="49"/>
              </a:xfrm>
              <a:prstGeom prst="rect">
                <a:avLst/>
              </a:prstGeom>
              <a:solidFill>
                <a:schemeClr val="hlink"/>
              </a:solidFill>
              <a:ln w="9525">
                <a:noFill/>
                <a:miter lim="800000"/>
              </a:ln>
              <a:effectLst/>
            </p:spPr>
            <p:txBody>
              <a:bodyPr wrap="none" anchor="ctr"/>
              <a:lstStyle/>
              <a:p>
                <a:pPr>
                  <a:defRPr/>
                </a:pPr>
                <a:endParaRPr lang="zh-CN" altLang="en-US"/>
              </a:p>
            </p:txBody>
          </p:sp>
          <p:sp>
            <p:nvSpPr>
              <p:cNvPr id="5225" name="Rectangle 105"/>
              <p:cNvSpPr>
                <a:spLocks noChangeArrowheads="1"/>
              </p:cNvSpPr>
              <p:nvPr userDrawn="1"/>
            </p:nvSpPr>
            <p:spPr bwMode="auto">
              <a:xfrm>
                <a:off x="4599" y="1115"/>
                <a:ext cx="929" cy="213"/>
              </a:xfrm>
              <a:prstGeom prst="rect">
                <a:avLst/>
              </a:prstGeom>
              <a:solidFill>
                <a:schemeClr val="accent1"/>
              </a:solidFill>
              <a:ln w="9525">
                <a:noFill/>
                <a:miter lim="800000"/>
              </a:ln>
              <a:effectLst/>
            </p:spPr>
            <p:txBody>
              <a:bodyPr wrap="none" anchor="ctr"/>
              <a:lstStyle/>
              <a:p>
                <a:pPr>
                  <a:defRPr/>
                </a:pPr>
                <a:endParaRPr lang="zh-CN" altLang="en-US"/>
              </a:p>
            </p:txBody>
          </p:sp>
          <p:sp>
            <p:nvSpPr>
              <p:cNvPr id="5226" name="Rectangle 106"/>
              <p:cNvSpPr>
                <a:spLocks noChangeArrowheads="1"/>
              </p:cNvSpPr>
              <p:nvPr userDrawn="1"/>
            </p:nvSpPr>
            <p:spPr bwMode="auto">
              <a:xfrm>
                <a:off x="2049" y="1211"/>
                <a:ext cx="3567" cy="49"/>
              </a:xfrm>
              <a:prstGeom prst="rect">
                <a:avLst/>
              </a:prstGeom>
              <a:solidFill>
                <a:schemeClr val="hlink"/>
              </a:solidFill>
              <a:ln w="9525">
                <a:noFill/>
                <a:miter lim="800000"/>
              </a:ln>
              <a:effectLst/>
            </p:spPr>
            <p:txBody>
              <a:bodyPr wrap="none" anchor="ctr"/>
              <a:lstStyle/>
              <a:p>
                <a:pPr>
                  <a:defRPr/>
                </a:pPr>
                <a:endParaRPr lang="zh-CN" altLang="en-US"/>
              </a:p>
            </p:txBody>
          </p:sp>
        </p:grpSp>
      </p:grpSp>
      <p:sp>
        <p:nvSpPr>
          <p:cNvPr id="10243" name="Rectangle 107"/>
          <p:cNvSpPr>
            <a:spLocks noGrp="1" noChangeArrowheads="1"/>
          </p:cNvSpPr>
          <p:nvPr>
            <p:ph type="body" idx="1"/>
          </p:nvPr>
        </p:nvSpPr>
        <p:spPr bwMode="auto">
          <a:xfrm>
            <a:off x="809625" y="2214563"/>
            <a:ext cx="7958138" cy="3881437"/>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228" name="Rectangle 108"/>
          <p:cNvSpPr>
            <a:spLocks noGrp="1" noChangeArrowheads="1"/>
          </p:cNvSpPr>
          <p:nvPr>
            <p:ph type="dt" sz="half" idx="2"/>
          </p:nvPr>
        </p:nvSpPr>
        <p:spPr bwMode="auto">
          <a:xfrm>
            <a:off x="809625" y="6373813"/>
            <a:ext cx="1905000" cy="457200"/>
          </a:xfrm>
          <a:prstGeom prst="rect">
            <a:avLst/>
          </a:prstGeom>
          <a:noFill/>
          <a:ln w="9525">
            <a:noFill/>
            <a:miter lim="800000"/>
          </a:ln>
          <a:effectLst/>
        </p:spPr>
        <p:txBody>
          <a:bodyPr vert="horz" wrap="square" lIns="91440" tIns="45720" rIns="91440" bIns="45720" numCol="1" anchor="b" anchorCtr="0" compatLnSpc="1"/>
          <a:lstStyle>
            <a:lvl1pPr>
              <a:spcBef>
                <a:spcPct val="0"/>
              </a:spcBef>
              <a:buClrTx/>
              <a:buFontTx/>
              <a:buNone/>
              <a:defRPr kumimoji="0" sz="1400" b="0" smtClean="0">
                <a:solidFill>
                  <a:schemeClr val="folHlink"/>
                </a:solidFill>
                <a:ea typeface="+mn-ea"/>
              </a:defRPr>
            </a:lvl1pPr>
          </a:lstStyle>
          <a:p>
            <a:pPr>
              <a:defRPr/>
            </a:pPr>
            <a:endParaRPr lang="en-US" altLang="zh-CN"/>
          </a:p>
        </p:txBody>
      </p:sp>
      <p:sp>
        <p:nvSpPr>
          <p:cNvPr id="5229" name="Rectangle 109"/>
          <p:cNvSpPr>
            <a:spLocks noGrp="1" noChangeArrowheads="1"/>
          </p:cNvSpPr>
          <p:nvPr>
            <p:ph type="ftr" sz="quarter" idx="3"/>
          </p:nvPr>
        </p:nvSpPr>
        <p:spPr bwMode="auto">
          <a:xfrm>
            <a:off x="3132138" y="6376988"/>
            <a:ext cx="3086100" cy="457200"/>
          </a:xfrm>
          <a:prstGeom prst="rect">
            <a:avLst/>
          </a:prstGeom>
          <a:noFill/>
          <a:ln w="9525">
            <a:noFill/>
            <a:miter lim="800000"/>
          </a:ln>
          <a:effectLst/>
        </p:spPr>
        <p:txBody>
          <a:bodyPr vert="horz" wrap="square" lIns="91440" tIns="45720" rIns="91440" bIns="45720" numCol="1" anchor="b" anchorCtr="0" compatLnSpc="1"/>
          <a:lstStyle>
            <a:lvl1pPr algn="ctr">
              <a:spcBef>
                <a:spcPct val="0"/>
              </a:spcBef>
              <a:buClrTx/>
              <a:buFontTx/>
              <a:buNone/>
              <a:defRPr kumimoji="0" sz="1400" b="0" smtClean="0">
                <a:solidFill>
                  <a:schemeClr val="folHlink"/>
                </a:solidFill>
                <a:ea typeface="+mn-ea"/>
              </a:defRPr>
            </a:lvl1pPr>
          </a:lstStyle>
          <a:p>
            <a:pPr>
              <a:defRPr/>
            </a:pPr>
            <a:r>
              <a:rPr lang="zh-CN" altLang="en-US"/>
              <a:t>动态规划</a:t>
            </a:r>
            <a:endParaRPr lang="en-US" altLang="zh-CN"/>
          </a:p>
        </p:txBody>
      </p:sp>
      <p:sp>
        <p:nvSpPr>
          <p:cNvPr id="5230" name="Rectangle 110"/>
          <p:cNvSpPr>
            <a:spLocks noGrp="1" noChangeArrowheads="1"/>
          </p:cNvSpPr>
          <p:nvPr>
            <p:ph type="sldNum" sz="quarter" idx="4"/>
          </p:nvPr>
        </p:nvSpPr>
        <p:spPr bwMode="auto">
          <a:xfrm>
            <a:off x="6589713" y="6376988"/>
            <a:ext cx="2193925" cy="457200"/>
          </a:xfrm>
          <a:prstGeom prst="rect">
            <a:avLst/>
          </a:prstGeom>
          <a:noFill/>
          <a:ln w="9525">
            <a:noFill/>
            <a:miter lim="800000"/>
          </a:ln>
          <a:effectLst/>
        </p:spPr>
        <p:txBody>
          <a:bodyPr vert="horz" wrap="square" lIns="91440" tIns="45720" rIns="91440" bIns="45720" numCol="1" anchor="b" anchorCtr="0" compatLnSpc="1"/>
          <a:lstStyle>
            <a:lvl1pPr algn="r">
              <a:spcBef>
                <a:spcPct val="0"/>
              </a:spcBef>
              <a:buClrTx/>
              <a:buFontTx/>
              <a:buNone/>
              <a:defRPr kumimoji="0" sz="1400" b="0" smtClean="0">
                <a:solidFill>
                  <a:schemeClr val="folHlink"/>
                </a:solidFill>
                <a:ea typeface="+mn-ea"/>
              </a:defRPr>
            </a:lvl1pPr>
          </a:lstStyle>
          <a:p>
            <a:pPr>
              <a:defRPr/>
            </a:pPr>
            <a:fld id="{A46414B0-2FA7-4528-95F2-8F22DA5AF7AE}" type="slidenum">
              <a:rPr lang="zh-CN" altLang="en-US"/>
              <a:t>‹#›</a:t>
            </a:fld>
            <a:endParaRPr lang="en-US" altLang="zh-CN"/>
          </a:p>
        </p:txBody>
      </p:sp>
      <p:sp>
        <p:nvSpPr>
          <p:cNvPr id="10247" name="Rectangle 111"/>
          <p:cNvSpPr>
            <a:spLocks noGrp="1" noChangeArrowheads="1"/>
          </p:cNvSpPr>
          <p:nvPr>
            <p:ph type="title"/>
          </p:nvPr>
        </p:nvSpPr>
        <p:spPr bwMode="auto">
          <a:xfrm>
            <a:off x="1371600" y="609600"/>
            <a:ext cx="73787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lnSpc>
          <a:spcPct val="85000"/>
        </a:lnSpc>
        <a:spcBef>
          <a:spcPct val="0"/>
        </a:spcBef>
        <a:spcAft>
          <a:spcPct val="0"/>
        </a:spcAft>
        <a:defRPr kumimoji="1" sz="4400">
          <a:solidFill>
            <a:schemeClr val="tx2"/>
          </a:solidFill>
          <a:latin typeface="+mj-lt"/>
          <a:ea typeface="+mj-ea"/>
          <a:cs typeface="+mj-cs"/>
        </a:defRPr>
      </a:lvl1pPr>
      <a:lvl2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lnSpc>
          <a:spcPct val="85000"/>
        </a:lnSpc>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accent2"/>
        </a:buClr>
        <a:buFont typeface="Wingdings" panose="05000000000000000000" pitchFamily="2" charset="2"/>
        <a:buChar char="w"/>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anose="05000000000000000000" pitchFamily="2" charset="2"/>
        <a:buChar char="n"/>
        <a:defRPr kumimoji="1" sz="2800">
          <a:solidFill>
            <a:schemeClr val="tx1"/>
          </a:solidFill>
          <a:latin typeface="+mn-lt"/>
          <a:ea typeface="+mn-ea"/>
        </a:defRPr>
      </a:lvl2pPr>
      <a:lvl3pPr marL="1085850" indent="-228600" algn="l" rtl="0" eaLnBrk="0" fontAlgn="base" hangingPunct="0">
        <a:spcBef>
          <a:spcPct val="20000"/>
        </a:spcBef>
        <a:spcAft>
          <a:spcPct val="0"/>
        </a:spcAft>
        <a:buClr>
          <a:schemeClr val="accent2"/>
        </a:buClr>
        <a:buSzPct val="65000"/>
        <a:buFont typeface="Wingdings" panose="05000000000000000000" pitchFamily="2" charset="2"/>
        <a:buChar char="l"/>
        <a:defRPr kumimoji="1" sz="2400">
          <a:solidFill>
            <a:schemeClr val="tx1"/>
          </a:solidFill>
          <a:latin typeface="+mn-lt"/>
          <a:ea typeface="+mn-ea"/>
        </a:defRPr>
      </a:lvl3pPr>
      <a:lvl4pPr marL="1428750" indent="-228600" algn="l" rtl="0" eaLnBrk="0" fontAlgn="base" hangingPunct="0">
        <a:spcBef>
          <a:spcPct val="20000"/>
        </a:spcBef>
        <a:spcAft>
          <a:spcPct val="0"/>
        </a:spcAft>
        <a:buClr>
          <a:schemeClr val="accent2"/>
        </a:buClr>
        <a:buSzPct val="85000"/>
        <a:buFont typeface="Wingdings" panose="05000000000000000000" pitchFamily="2" charset="2"/>
        <a:buChar char="w"/>
        <a:defRPr kumimoji="1" sz="2000">
          <a:solidFill>
            <a:schemeClr val="tx1"/>
          </a:solidFill>
          <a:latin typeface="+mn-lt"/>
          <a:ea typeface="+mn-ea"/>
        </a:defRPr>
      </a:lvl4pPr>
      <a:lvl5pPr marL="1771650" indent="-228600" algn="l" rtl="0" eaLnBrk="0" fontAlgn="base" hangingPunct="0">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5pPr>
      <a:lvl6pPr marL="22288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6pPr>
      <a:lvl7pPr marL="26860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7pPr>
      <a:lvl8pPr marL="31432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8pPr>
      <a:lvl9pPr marL="3600450" indent="-228600" algn="l" rtl="0" fontAlgn="base">
        <a:spcBef>
          <a:spcPct val="20000"/>
        </a:spcBef>
        <a:spcAft>
          <a:spcPct val="0"/>
        </a:spcAft>
        <a:buClr>
          <a:schemeClr val="accent2"/>
        </a:buClr>
        <a:buSzPct val="80000"/>
        <a:buFont typeface="Wingdings" panose="05000000000000000000" pitchFamily="2" charset="2"/>
        <a:buChar char="§"/>
        <a:defRPr kumimoji="1">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a:xfrm>
            <a:off x="593725" y="1052736"/>
            <a:ext cx="8658795" cy="1012825"/>
          </a:xfrm>
        </p:spPr>
        <p:txBody>
          <a:bodyPr/>
          <a:lstStyle/>
          <a:p>
            <a:pPr eaLnBrk="1" hangingPunct="1"/>
            <a:r>
              <a:rPr lang="zh-CN" altLang="en-US" b="1" dirty="0">
                <a:ea typeface="黑体" panose="02010609060101010101" pitchFamily="2" charset="-122"/>
              </a:rPr>
              <a:t>第</a:t>
            </a:r>
            <a:r>
              <a:rPr lang="en-US" altLang="zh-CN" b="1" dirty="0">
                <a:ea typeface="黑体" panose="02010609060101010101" pitchFamily="2" charset="-122"/>
              </a:rPr>
              <a:t>1</a:t>
            </a:r>
            <a:r>
              <a:rPr lang="zh-CN" altLang="en-US" b="1" dirty="0">
                <a:ea typeface="黑体" panose="02010609060101010101" pitchFamily="2" charset="-122"/>
              </a:rPr>
              <a:t>章</a:t>
            </a:r>
            <a:r>
              <a:rPr lang="en-US" altLang="zh-CN" b="1" dirty="0">
                <a:ea typeface="黑体" panose="02010609060101010101" pitchFamily="2" charset="-122"/>
              </a:rPr>
              <a:t> </a:t>
            </a:r>
            <a:r>
              <a:rPr lang="zh-CN" altLang="en-US" b="1">
                <a:ea typeface="黑体" panose="02010609060101010101" pitchFamily="2" charset="-122"/>
              </a:rPr>
              <a:t>关系数据库查询优化</a:t>
            </a:r>
            <a:endParaRPr lang="en-US" altLang="zh-CN" b="1" dirty="0">
              <a:ea typeface="黑体" panose="02010609060101010101" pitchFamily="2" charset="-122"/>
            </a:endParaRPr>
          </a:p>
        </p:txBody>
      </p:sp>
      <p:sp>
        <p:nvSpPr>
          <p:cNvPr id="3" name="Rectangle 1027"/>
          <p:cNvSpPr>
            <a:spLocks noGrp="1" noChangeArrowheads="1"/>
          </p:cNvSpPr>
          <p:nvPr>
            <p:ph type="subTitle" idx="1"/>
          </p:nvPr>
        </p:nvSpPr>
        <p:spPr>
          <a:xfrm>
            <a:off x="1591945" y="2420620"/>
            <a:ext cx="6662420" cy="3857625"/>
          </a:xfrm>
        </p:spPr>
        <p:txBody>
          <a:bodyPr/>
          <a:lstStyle/>
          <a:p>
            <a:pPr eaLnBrk="1" hangingPunct="1"/>
            <a:endParaRPr lang="zh-CN" altLang="en-US" dirty="0"/>
          </a:p>
          <a:p>
            <a:pPr eaLnBrk="1" hangingPunct="1"/>
            <a:endParaRPr lang="en-US" altLang="zh-CN" sz="2800" dirty="0">
              <a:latin typeface="黑体" panose="02010609060101010101" pitchFamily="2" charset="-122"/>
              <a:ea typeface="黑体" panose="02010609060101010101" pitchFamily="2" charset="-122"/>
            </a:endParaRPr>
          </a:p>
          <a:p>
            <a:pPr eaLnBrk="1" hangingPunct="1"/>
            <a:r>
              <a:rPr lang="en-US" altLang="zh-CN" sz="4000" b="1" dirty="0">
                <a:ea typeface="黑体" panose="02010609060101010101" pitchFamily="2" charset="-122"/>
              </a:rPr>
              <a:t>《</a:t>
            </a:r>
            <a:r>
              <a:rPr lang="zh-CN" altLang="en-US" sz="4000" b="1" dirty="0">
                <a:ea typeface="黑体" panose="02010609060101010101" pitchFamily="2" charset="-122"/>
              </a:rPr>
              <a:t>智能数据工程</a:t>
            </a:r>
            <a:r>
              <a:rPr lang="en-US" altLang="zh-CN" sz="4000" b="1" dirty="0">
                <a:ea typeface="黑体" panose="02010609060101010101" pitchFamily="2" charset="-122"/>
              </a:rPr>
              <a:t>》</a:t>
            </a:r>
          </a:p>
          <a:p>
            <a:pPr eaLnBrk="1" hangingPunct="1"/>
            <a:endParaRPr lang="en-US" altLang="zh-CN" sz="2800" b="1" dirty="0">
              <a:ea typeface="黑体" panose="02010609060101010101" pitchFamily="2" charset="-122"/>
            </a:endParaRPr>
          </a:p>
          <a:p>
            <a:pPr eaLnBrk="1" hangingPunct="1"/>
            <a:r>
              <a:rPr lang="zh-CN" altLang="en-US" sz="2800" b="1" dirty="0">
                <a:ea typeface="黑体" panose="02010609060101010101" pitchFamily="2" charset="-122"/>
                <a:sym typeface="+mn-ea"/>
              </a:rPr>
              <a:t>清华大学出版社</a:t>
            </a:r>
            <a:endParaRPr lang="en-US" altLang="zh-CN" sz="2800" b="1" dirty="0">
              <a:ea typeface="黑体" panose="02010609060101010101" pitchFamily="2" charset="-122"/>
            </a:endParaRPr>
          </a:p>
          <a:p>
            <a:pPr eaLnBrk="1" hangingPunct="1"/>
            <a:r>
              <a:rPr lang="en-US" altLang="zh-CN" sz="2800" b="1" dirty="0">
                <a:ea typeface="黑体" panose="02010609060101010101" pitchFamily="2" charset="-122"/>
              </a:rPr>
              <a:t>2025</a:t>
            </a:r>
            <a:r>
              <a:rPr lang="zh-CN" altLang="en-US" sz="2800" b="1" dirty="0">
                <a:ea typeface="黑体" panose="02010609060101010101" pitchFamily="2" charset="-122"/>
              </a:rPr>
              <a:t>年</a:t>
            </a:r>
            <a:r>
              <a:rPr lang="en-US" altLang="zh-CN" sz="2800" b="1" dirty="0">
                <a:ea typeface="黑体" panose="02010609060101010101" pitchFamily="2" charset="-122"/>
              </a:rPr>
              <a:t>1</a:t>
            </a:r>
            <a:r>
              <a:rPr lang="zh-CN" altLang="en-US" sz="2800" b="1" dirty="0">
                <a:ea typeface="黑体" panose="02010609060101010101" pitchFamily="2" charset="-122"/>
              </a:rPr>
              <a:t>月</a:t>
            </a:r>
            <a:endParaRPr lang="en-US" altLang="zh-CN" sz="2800" b="1" dirty="0">
              <a:ea typeface="黑体" panose="0201060906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14" name="Rectangle 3"/>
          <p:cNvSpPr>
            <a:spLocks noChangeArrowheads="1"/>
          </p:cNvSpPr>
          <p:nvPr/>
        </p:nvSpPr>
        <p:spPr bwMode="auto">
          <a:xfrm>
            <a:off x="684212" y="2032001"/>
            <a:ext cx="8352283" cy="4519631"/>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基于直方图的基数估计方法</a:t>
            </a:r>
            <a:endParaRPr lang="en-US" altLang="zh-CN" sz="2000" b="0" dirty="0">
              <a:solidFill>
                <a:srgbClr val="0000FF"/>
              </a:solidFill>
            </a:endParaRPr>
          </a:p>
          <a:p>
            <a:pPr>
              <a:lnSpc>
                <a:spcPts val="2800"/>
              </a:lnSpc>
              <a:spcBef>
                <a:spcPts val="600"/>
              </a:spcBef>
              <a:spcAft>
                <a:spcPts val="600"/>
              </a:spcAft>
            </a:pPr>
            <a:r>
              <a:rPr lang="zh-CN" altLang="en-US" sz="2000" b="0" dirty="0"/>
              <a:t>不同类型的直方图对应不同的基数估计方法，根据数据列的不同分布情况选择适合的直方图</a:t>
            </a:r>
            <a:endParaRPr lang="en-US" altLang="zh-CN" sz="2000" b="0" dirty="0"/>
          </a:p>
        </p:txBody>
      </p:sp>
      <p:graphicFrame>
        <p:nvGraphicFramePr>
          <p:cNvPr id="3" name="对象 2"/>
          <p:cNvGraphicFramePr>
            <a:graphicFrameLocks noChangeAspect="1"/>
          </p:cNvGraphicFramePr>
          <p:nvPr/>
        </p:nvGraphicFramePr>
        <p:xfrm>
          <a:off x="250825" y="2996952"/>
          <a:ext cx="8650691" cy="2117975"/>
        </p:xfrm>
        <a:graphic>
          <a:graphicData uri="http://schemas.openxmlformats.org/presentationml/2006/ole">
            <mc:AlternateContent xmlns:mc="http://schemas.openxmlformats.org/markup-compatibility/2006">
              <mc:Choice xmlns:v="urn:schemas-microsoft-com:vml" Requires="v">
                <p:oleObj name="Visio" r:id="rId2" imgW="6478270" imgH="1603375" progId="Visio.Drawing.15">
                  <p:embed/>
                </p:oleObj>
              </mc:Choice>
              <mc:Fallback>
                <p:oleObj name="Visio" r:id="rId2" imgW="6478270" imgH="1603375"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996952"/>
                        <a:ext cx="8650691" cy="2117975"/>
                      </a:xfrm>
                      <a:prstGeom prst="rect">
                        <a:avLst/>
                      </a:prstGeom>
                      <a:noFill/>
                    </p:spPr>
                  </p:pic>
                </p:oleObj>
              </mc:Fallback>
            </mc:AlternateContent>
          </a:graphicData>
        </a:graphic>
      </p:graphicFrame>
      <p:sp>
        <p:nvSpPr>
          <p:cNvPr id="4" name="文本框 3"/>
          <p:cNvSpPr txBox="1"/>
          <p:nvPr/>
        </p:nvSpPr>
        <p:spPr>
          <a:xfrm>
            <a:off x="2799381" y="5320497"/>
            <a:ext cx="1656184" cy="1200329"/>
          </a:xfrm>
          <a:prstGeom prst="rect">
            <a:avLst/>
          </a:prstGeom>
          <a:solidFill>
            <a:schemeClr val="accent5"/>
          </a:solidFill>
          <a:ln w="6350">
            <a:solidFill>
              <a:schemeClr val="tx1"/>
            </a:solidFill>
          </a:ln>
        </p:spPr>
        <p:txBody>
          <a:bodyPr wrap="square" rtlCol="0">
            <a:spAutoFit/>
          </a:bodyPr>
          <a:lstStyle/>
          <a:p>
            <a:pPr algn="ctr"/>
            <a:r>
              <a:rPr lang="zh-CN" altLang="en-US" sz="1800" dirty="0">
                <a:solidFill>
                  <a:srgbClr val="0000FF"/>
                </a:solidFill>
              </a:rPr>
              <a:t>存储桶数目</a:t>
            </a:r>
            <a:r>
              <a:rPr lang="zh-CN" altLang="en-US" sz="1800" dirty="0"/>
              <a:t>（</a:t>
            </a:r>
            <a:r>
              <a:rPr lang="en-US" altLang="zh-CN" sz="1800" i="1" dirty="0"/>
              <a:t>b</a:t>
            </a:r>
            <a:r>
              <a:rPr lang="zh-CN" altLang="en-US" sz="1800" dirty="0"/>
              <a:t>）：</a:t>
            </a:r>
            <a:r>
              <a:rPr lang="zh-CN" altLang="en-US" sz="1800" b="0" dirty="0"/>
              <a:t>收集统计信息时划分的块数</a:t>
            </a:r>
          </a:p>
        </p:txBody>
      </p:sp>
      <p:sp>
        <p:nvSpPr>
          <p:cNvPr id="5" name="文本框 4"/>
          <p:cNvSpPr txBox="1"/>
          <p:nvPr/>
        </p:nvSpPr>
        <p:spPr>
          <a:xfrm>
            <a:off x="966791" y="5303503"/>
            <a:ext cx="1656184" cy="1200329"/>
          </a:xfrm>
          <a:prstGeom prst="rect">
            <a:avLst/>
          </a:prstGeom>
          <a:solidFill>
            <a:schemeClr val="accent5"/>
          </a:solidFill>
          <a:ln w="6350">
            <a:solidFill>
              <a:schemeClr val="tx1"/>
            </a:solidFill>
          </a:ln>
        </p:spPr>
        <p:txBody>
          <a:bodyPr wrap="square" rtlCol="0">
            <a:spAutoFit/>
          </a:bodyPr>
          <a:lstStyle/>
          <a:p>
            <a:pPr algn="ctr"/>
            <a:r>
              <a:rPr lang="zh-CN" altLang="en-US" sz="1800" dirty="0">
                <a:solidFill>
                  <a:srgbClr val="0000FF"/>
                </a:solidFill>
              </a:rPr>
              <a:t>不同取值数目</a:t>
            </a:r>
            <a:r>
              <a:rPr lang="zh-CN" altLang="en-US" sz="1800" dirty="0"/>
              <a:t>（</a:t>
            </a:r>
            <a:r>
              <a:rPr lang="en-US" altLang="zh-CN" sz="1800" dirty="0"/>
              <a:t>Number Distinct Values, NDV</a:t>
            </a:r>
            <a:r>
              <a:rPr lang="zh-CN" altLang="en-US" sz="1800" dirty="0"/>
              <a:t>）</a:t>
            </a:r>
            <a:endParaRPr lang="zh-CN" altLang="en-US" sz="1800" b="0" dirty="0"/>
          </a:p>
        </p:txBody>
      </p:sp>
      <p:sp>
        <p:nvSpPr>
          <p:cNvPr id="6" name="文本框 5"/>
          <p:cNvSpPr txBox="1"/>
          <p:nvPr/>
        </p:nvSpPr>
        <p:spPr>
          <a:xfrm>
            <a:off x="4669759" y="5320497"/>
            <a:ext cx="2047214" cy="1200329"/>
          </a:xfrm>
          <a:prstGeom prst="rect">
            <a:avLst/>
          </a:prstGeom>
          <a:solidFill>
            <a:schemeClr val="accent5"/>
          </a:solidFill>
          <a:ln w="6350">
            <a:solidFill>
              <a:schemeClr val="tx1"/>
            </a:solidFill>
          </a:ln>
        </p:spPr>
        <p:txBody>
          <a:bodyPr wrap="square" rtlCol="0">
            <a:spAutoFit/>
          </a:bodyPr>
          <a:lstStyle/>
          <a:p>
            <a:pPr algn="ctr"/>
            <a:r>
              <a:rPr lang="zh-CN" altLang="en-US" sz="1800" dirty="0">
                <a:solidFill>
                  <a:srgbClr val="0000FF"/>
                </a:solidFill>
              </a:rPr>
              <a:t>估计百分比</a:t>
            </a:r>
            <a:r>
              <a:rPr lang="zh-CN" altLang="en-US" sz="1800" dirty="0"/>
              <a:t>：</a:t>
            </a:r>
            <a:r>
              <a:rPr lang="zh-CN" altLang="en-US" sz="1800" b="0" dirty="0"/>
              <a:t>目标列中用于统计分析的记录占总记录数的百分比</a:t>
            </a:r>
          </a:p>
        </p:txBody>
      </p:sp>
      <mc:AlternateContent xmlns:mc="http://schemas.openxmlformats.org/markup-compatibility/2006" xmlns:a14="http://schemas.microsoft.com/office/drawing/2010/main">
        <mc:Choice Requires="a14">
          <p:sp>
            <p:nvSpPr>
              <p:cNvPr id="7" name="文本框 6"/>
              <p:cNvSpPr txBox="1"/>
              <p:nvPr/>
            </p:nvSpPr>
            <p:spPr>
              <a:xfrm>
                <a:off x="6931167" y="5304366"/>
                <a:ext cx="1879608" cy="1145570"/>
              </a:xfrm>
              <a:prstGeom prst="rect">
                <a:avLst/>
              </a:prstGeom>
              <a:solidFill>
                <a:schemeClr val="accent5"/>
              </a:solidFill>
              <a:ln w="6350">
                <a:solidFill>
                  <a:schemeClr val="tx1"/>
                </a:solidFill>
              </a:ln>
            </p:spPr>
            <p:txBody>
              <a:bodyPr wrap="square" rtlCol="0">
                <a:spAutoFit/>
              </a:bodyPr>
              <a:lstStyle/>
              <a:p>
                <a:pPr>
                  <a:spcAft>
                    <a:spcPts val="600"/>
                  </a:spcAft>
                </a:pPr>
                <a:r>
                  <a:rPr lang="zh-CN" altLang="en-US" sz="1800" dirty="0">
                    <a:solidFill>
                      <a:srgbClr val="0000FF"/>
                    </a:solidFill>
                  </a:rPr>
                  <a:t>内部百分比阈值</a:t>
                </a:r>
                <a:r>
                  <a:rPr lang="zh-CN" altLang="en-US" sz="1800" dirty="0"/>
                  <a:t>：</a:t>
                </a:r>
                <a:endParaRPr lang="en-US" altLang="zh-CN" sz="1800" dirty="0"/>
              </a:p>
              <a:p>
                <a:pPr>
                  <a:spcBef>
                    <a:spcPts val="600"/>
                  </a:spcBef>
                  <a:spcAft>
                    <a:spcPts val="600"/>
                  </a:spcAft>
                </a:pPr>
                <a14:m>
                  <m:oMathPara xmlns:m="http://schemas.openxmlformats.org/officeDocument/2006/math">
                    <m:oMathParaPr>
                      <m:jc m:val="centerGroup"/>
                    </m:oMathParaPr>
                    <m:oMath xmlns:m="http://schemas.openxmlformats.org/officeDocument/2006/math">
                      <m:d>
                        <m:dPr>
                          <m:ctrlPr>
                            <a:rPr lang="en-US" altLang="zh-CN" sz="1800" b="0" i="1" smtClean="0">
                              <a:latin typeface="Cambria Math" panose="02040503050406030204" pitchFamily="18" charset="0"/>
                            </a:rPr>
                          </m:ctrlPr>
                        </m:dPr>
                        <m:e>
                          <m:r>
                            <a:rPr lang="en-US" altLang="zh-CN" sz="1800" b="0" i="1" smtClean="0">
                              <a:latin typeface="Cambria Math" panose="02040503050406030204" pitchFamily="18" charset="0"/>
                            </a:rPr>
                            <m:t>1−</m:t>
                          </m:r>
                          <m:f>
                            <m:fPr>
                              <m:ctrlPr>
                                <a:rPr lang="en-US" altLang="zh-CN" sz="1800" b="0" i="1" smtClean="0">
                                  <a:latin typeface="Cambria Math" panose="02040503050406030204" pitchFamily="18" charset="0"/>
                                </a:rPr>
                              </m:ctrlPr>
                            </m:fPr>
                            <m:num>
                              <m:r>
                                <a:rPr lang="en-US" altLang="zh-CN" sz="1800" b="0" i="1" smtClean="0">
                                  <a:latin typeface="Cambria Math" panose="02040503050406030204" pitchFamily="18" charset="0"/>
                                </a:rPr>
                                <m:t>1</m:t>
                              </m:r>
                            </m:num>
                            <m:den>
                              <m:r>
                                <a:rPr lang="en-US" altLang="zh-CN" sz="1800" b="0" i="1" smtClean="0">
                                  <a:latin typeface="Cambria Math" panose="02040503050406030204" pitchFamily="18" charset="0"/>
                                </a:rPr>
                                <m:t>𝑏</m:t>
                              </m:r>
                            </m:den>
                          </m:f>
                        </m:e>
                      </m:d>
                      <m:r>
                        <a:rPr lang="en-US" altLang="zh-CN" sz="1800" b="0" i="1" smtClean="0">
                          <a:latin typeface="Cambria Math" panose="02040503050406030204" pitchFamily="18" charset="0"/>
                        </a:rPr>
                        <m:t>×100%</m:t>
                      </m:r>
                    </m:oMath>
                  </m:oMathPara>
                </a14:m>
                <a:endParaRPr lang="zh-CN" altLang="en-US" sz="1800" b="0" dirty="0"/>
              </a:p>
            </p:txBody>
          </p:sp>
        </mc:Choice>
        <mc:Fallback xmlns="">
          <p:sp>
            <p:nvSpPr>
              <p:cNvPr id="7" name="文本框 6"/>
              <p:cNvSpPr txBox="1">
                <a:spLocks noRot="1" noChangeAspect="1" noMove="1" noResize="1" noEditPoints="1" noAdjustHandles="1" noChangeArrowheads="1" noChangeShapeType="1" noTextEdit="1"/>
              </p:cNvSpPr>
              <p:nvPr/>
            </p:nvSpPr>
            <p:spPr>
              <a:xfrm>
                <a:off x="6931167" y="5304366"/>
                <a:ext cx="1879608" cy="1145570"/>
              </a:xfrm>
              <a:prstGeom prst="rect">
                <a:avLst/>
              </a:prstGeom>
              <a:blipFill>
                <a:blip r:embed="rId5"/>
                <a:stretch>
                  <a:fillRect l="-2589" t="-3704" r="-10356"/>
                </a:stretch>
              </a:blipFill>
              <a:ln w="6350">
                <a:solidFill>
                  <a:schemeClr val="tx1"/>
                </a:solidFill>
              </a:ln>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(3)</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4" name="Rectangle 3"/>
              <p:cNvSpPr>
                <a:spLocks noChangeArrowheads="1"/>
              </p:cNvSpPr>
              <p:nvPr/>
            </p:nvSpPr>
            <p:spPr bwMode="auto">
              <a:xfrm>
                <a:off x="684212" y="1950802"/>
                <a:ext cx="8352283" cy="4825998"/>
              </a:xfrm>
              <a:prstGeom prst="rect">
                <a:avLst/>
              </a:prstGeom>
              <a:noFill/>
              <a:ln w="9525">
                <a:noFill/>
                <a:miter lim="800000"/>
              </a:ln>
            </p:spPr>
            <p:txBody>
              <a:bodyPr lIns="36000" rIns="0"/>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频率直方图</a:t>
                </a:r>
                <a:endParaRPr lang="en-US" altLang="zh-CN" sz="2000" b="0" dirty="0"/>
              </a:p>
              <a:p>
                <a:pPr marL="357188" lvl="1" indent="-266700">
                  <a:spcBef>
                    <a:spcPts val="600"/>
                  </a:spcBef>
                  <a:spcAft>
                    <a:spcPts val="600"/>
                  </a:spcAft>
                  <a:buFontTx/>
                  <a:buChar char="-"/>
                </a:pPr>
                <a:r>
                  <a:rPr lang="zh-CN" altLang="en-US" sz="2000" b="0" dirty="0"/>
                  <a:t>端点值（</a:t>
                </a:r>
                <a:r>
                  <a:rPr lang="en-US" altLang="zh-CN" sz="2000" b="0" dirty="0"/>
                  <a:t>Endpoint Value</a:t>
                </a:r>
                <a:r>
                  <a:rPr lang="zh-CN" altLang="en-US" sz="2000" b="0" dirty="0"/>
                  <a:t>）：</a:t>
                </a:r>
                <a:r>
                  <a:rPr lang="zh-CN" altLang="en-US" sz="2000" b="0" dirty="0">
                    <a:solidFill>
                      <a:srgbClr val="000000"/>
                    </a:solidFill>
                  </a:rPr>
                  <a:t>存储桶取值范围的最大值</a:t>
                </a:r>
                <a:endParaRPr lang="en-US" altLang="zh-CN" sz="2000" b="0" dirty="0">
                  <a:solidFill>
                    <a:srgbClr val="000000"/>
                  </a:solidFill>
                </a:endParaRPr>
              </a:p>
              <a:p>
                <a:pPr marL="357188" lvl="1" indent="-266700">
                  <a:spcBef>
                    <a:spcPts val="600"/>
                  </a:spcBef>
                  <a:spcAft>
                    <a:spcPts val="600"/>
                  </a:spcAft>
                  <a:buFontTx/>
                  <a:buChar char="-"/>
                </a:pPr>
                <a:r>
                  <a:rPr lang="zh-CN" altLang="en-US" sz="2000" b="0" dirty="0"/>
                  <a:t>端点数（</a:t>
                </a:r>
                <a:r>
                  <a:rPr lang="en-US" altLang="zh-CN" sz="2000" b="0" dirty="0"/>
                  <a:t>Endpoint Number</a:t>
                </a:r>
                <a:r>
                  <a:rPr lang="zh-CN" altLang="en-US" sz="2000" b="0" dirty="0"/>
                  <a:t>）：</a:t>
                </a:r>
                <a:r>
                  <a:rPr lang="zh-CN" altLang="en-US" sz="2000" b="0" dirty="0">
                    <a:solidFill>
                      <a:srgbClr val="000000"/>
                    </a:solidFill>
                  </a:rPr>
                  <a:t>存储桶及之前桶中存储目标列的总记录数</a:t>
                </a:r>
                <a:endParaRPr lang="en-US" altLang="zh-CN" sz="2000" b="0" dirty="0">
                  <a:solidFill>
                    <a:srgbClr val="000000"/>
                  </a:solidFill>
                </a:endParaRPr>
              </a:p>
              <a:p>
                <a:pPr marL="357188" lvl="1" indent="-266700">
                  <a:spcBef>
                    <a:spcPts val="600"/>
                  </a:spcBef>
                  <a:spcAft>
                    <a:spcPts val="600"/>
                  </a:spcAft>
                  <a:buFontTx/>
                  <a:buChar char="-"/>
                </a:pPr>
                <a:r>
                  <a:rPr lang="zh-CN" altLang="en-US" sz="2000" b="0" dirty="0"/>
                  <a:t>流行值（</a:t>
                </a:r>
                <a:r>
                  <a:rPr lang="en-US" altLang="zh-CN" sz="2000" b="0" dirty="0"/>
                  <a:t>Popular Value</a:t>
                </a:r>
                <a:r>
                  <a:rPr lang="zh-CN" altLang="en-US" sz="2000" b="0" dirty="0"/>
                  <a:t>）与非流行值（</a:t>
                </a:r>
                <a:r>
                  <a:rPr lang="en-US" altLang="zh-CN" sz="2000" b="0" dirty="0"/>
                  <a:t>Nonpopular Value</a:t>
                </a:r>
                <a:r>
                  <a:rPr lang="zh-CN" altLang="en-US" sz="2000" b="0" dirty="0"/>
                  <a:t>）：</a:t>
                </a:r>
                <a:endParaRPr lang="en-US" altLang="zh-CN" sz="2000" b="0" dirty="0"/>
              </a:p>
              <a:p>
                <a:pPr lvl="1">
                  <a:spcBef>
                    <a:spcPts val="600"/>
                  </a:spcBef>
                  <a:spcAft>
                    <a:spcPts val="600"/>
                  </a:spcAft>
                </a:pPr>
                <a:r>
                  <a:rPr lang="zh-CN" altLang="en-US" sz="2000" b="0" dirty="0">
                    <a:solidFill>
                      <a:srgbClr val="000000"/>
                    </a:solidFill>
                  </a:rPr>
                  <a:t>第</a:t>
                </a:r>
                <a14:m>
                  <m:oMath xmlns:m="http://schemas.openxmlformats.org/officeDocument/2006/math">
                    <m:r>
                      <a:rPr lang="en-US" altLang="zh-CN" sz="2000" b="0" dirty="0">
                        <a:solidFill>
                          <a:srgbClr val="000000"/>
                        </a:solidFill>
                        <a:latin typeface="Cambria Math" panose="02040503050406030204" pitchFamily="18" charset="0"/>
                      </a:rPr>
                      <m:t>𝑖</m:t>
                    </m:r>
                  </m:oMath>
                </a14:m>
                <a:r>
                  <a:rPr lang="zh-CN" altLang="en-US" sz="2000" b="0" dirty="0">
                    <a:solidFill>
                      <a:srgbClr val="000000"/>
                    </a:solidFill>
                  </a:rPr>
                  <a:t>个存储桶的端点值为</a:t>
                </a:r>
                <a14:m>
                  <m:oMath xmlns:m="http://schemas.openxmlformats.org/officeDocument/2006/math">
                    <m:sSub>
                      <m:sSubPr>
                        <m:ctrlPr>
                          <a:rPr lang="en-US" altLang="zh-CN" sz="2000" b="0" i="1" dirty="0">
                            <a:solidFill>
                              <a:srgbClr val="000000"/>
                            </a:solidFill>
                            <a:latin typeface="Cambria Math" panose="02040503050406030204" pitchFamily="18" charset="0"/>
                          </a:rPr>
                        </m:ctrlPr>
                      </m:sSubPr>
                      <m:e>
                        <m:r>
                          <a:rPr lang="en-US" altLang="zh-CN" sz="2000" b="0" dirty="0">
                            <a:solidFill>
                              <a:srgbClr val="000000"/>
                            </a:solidFill>
                            <a:latin typeface="Cambria Math" panose="02040503050406030204" pitchFamily="18" charset="0"/>
                          </a:rPr>
                          <m:t>𝑛</m:t>
                        </m:r>
                      </m:e>
                      <m:sub>
                        <m:r>
                          <a:rPr lang="en-US" altLang="zh-CN" sz="2000" b="0" dirty="0">
                            <a:solidFill>
                              <a:srgbClr val="000000"/>
                            </a:solidFill>
                            <a:latin typeface="Cambria Math" panose="02040503050406030204" pitchFamily="18" charset="0"/>
                          </a:rPr>
                          <m:t>𝑖</m:t>
                        </m:r>
                      </m:sub>
                    </m:sSub>
                  </m:oMath>
                </a14:m>
                <a:endParaRPr lang="en-US" altLang="zh-CN" sz="2000" b="0" dirty="0">
                  <a:solidFill>
                    <a:srgbClr val="000000"/>
                  </a:solidFill>
                </a:endParaRPr>
              </a:p>
              <a:p>
                <a:pPr marL="800100" lvl="1" indent="-342900">
                  <a:spcBef>
                    <a:spcPts val="600"/>
                  </a:spcBef>
                  <a:spcAft>
                    <a:spcPts val="600"/>
                  </a:spcAft>
                  <a:buFont typeface="Wingdings" panose="05000000000000000000" pitchFamily="2" charset="2"/>
                  <a:buChar char="ü"/>
                </a:pPr>
                <a:r>
                  <a:rPr lang="zh-CN" altLang="en-US" sz="2000" b="0" dirty="0"/>
                  <a:t>频数</a:t>
                </a:r>
                <a14:m>
                  <m:oMath xmlns:m="http://schemas.openxmlformats.org/officeDocument/2006/math">
                    <m:sSub>
                      <m:sSubPr>
                        <m:ctrlPr>
                          <a:rPr lang="en-US" altLang="zh-CN" sz="2000" b="0" i="1">
                            <a:solidFill>
                              <a:srgbClr val="000000"/>
                            </a:solidFill>
                            <a:latin typeface="Cambria Math" panose="02040503050406030204" pitchFamily="18" charset="0"/>
                          </a:rPr>
                        </m:ctrlPr>
                      </m:sSubPr>
                      <m:e>
                        <m:r>
                          <a:rPr lang="en-US" altLang="zh-CN" sz="2000" b="0">
                            <a:solidFill>
                              <a:srgbClr val="000000"/>
                            </a:solidFill>
                            <a:latin typeface="Cambria Math" panose="02040503050406030204" pitchFamily="18" charset="0"/>
                          </a:rPr>
                          <m:t>𝑛</m:t>
                        </m:r>
                      </m:e>
                      <m:sub>
                        <m:r>
                          <a:rPr lang="en-US" altLang="zh-CN" sz="2000" b="0">
                            <a:solidFill>
                              <a:srgbClr val="000000"/>
                            </a:solidFill>
                            <a:latin typeface="Cambria Math" panose="02040503050406030204" pitchFamily="18" charset="0"/>
                          </a:rPr>
                          <m:t>𝑖</m:t>
                        </m:r>
                      </m:sub>
                    </m:sSub>
                    <m:r>
                      <a:rPr lang="en-US" altLang="zh-CN" sz="2000" b="0">
                        <a:solidFill>
                          <a:srgbClr val="000000"/>
                        </a:solidFill>
                        <a:latin typeface="Cambria Math" panose="02040503050406030204" pitchFamily="18" charset="0"/>
                      </a:rPr>
                      <m:t>−</m:t>
                    </m:r>
                    <m:sSub>
                      <m:sSubPr>
                        <m:ctrlPr>
                          <a:rPr lang="en-US" altLang="zh-CN" sz="2000" b="0" i="1">
                            <a:solidFill>
                              <a:srgbClr val="000000"/>
                            </a:solidFill>
                            <a:latin typeface="Cambria Math" panose="02040503050406030204" pitchFamily="18" charset="0"/>
                          </a:rPr>
                        </m:ctrlPr>
                      </m:sSubPr>
                      <m:e>
                        <m:r>
                          <a:rPr lang="en-US" altLang="zh-CN" sz="2000" b="0">
                            <a:solidFill>
                              <a:srgbClr val="000000"/>
                            </a:solidFill>
                            <a:latin typeface="Cambria Math" panose="02040503050406030204" pitchFamily="18" charset="0"/>
                          </a:rPr>
                          <m:t>𝑛</m:t>
                        </m:r>
                      </m:e>
                      <m:sub>
                        <m:r>
                          <a:rPr lang="en-US" altLang="zh-CN" sz="2000" b="0">
                            <a:solidFill>
                              <a:srgbClr val="000000"/>
                            </a:solidFill>
                            <a:latin typeface="Cambria Math" panose="02040503050406030204" pitchFamily="18" charset="0"/>
                          </a:rPr>
                          <m:t>𝑖</m:t>
                        </m:r>
                        <m:r>
                          <a:rPr lang="en-US" altLang="zh-CN" sz="2000" b="0">
                            <a:solidFill>
                              <a:srgbClr val="000000"/>
                            </a:solidFill>
                            <a:latin typeface="Cambria Math" panose="02040503050406030204" pitchFamily="18" charset="0"/>
                          </a:rPr>
                          <m:t>−1</m:t>
                        </m:r>
                      </m:sub>
                    </m:sSub>
                    <m:r>
                      <a:rPr lang="en-US" altLang="zh-CN" sz="2000" b="0">
                        <a:solidFill>
                          <a:srgbClr val="000000"/>
                        </a:solidFill>
                        <a:latin typeface="Cambria Math" panose="02040503050406030204" pitchFamily="18" charset="0"/>
                      </a:rPr>
                      <m:t>=1</m:t>
                    </m:r>
                    <m:r>
                      <a:rPr lang="zh-CN" altLang="en-US" sz="2000" b="0" i="1">
                        <a:solidFill>
                          <a:srgbClr val="000000"/>
                        </a:solidFill>
                        <a:latin typeface="Cambria Math" panose="02040503050406030204" pitchFamily="18" charset="0"/>
                      </a:rPr>
                      <m:t>：</m:t>
                    </m:r>
                  </m:oMath>
                </a14:m>
                <a:endParaRPr lang="en-US" altLang="zh-CN" sz="2000" b="0" dirty="0">
                  <a:solidFill>
                    <a:srgbClr val="000000"/>
                  </a:solidFill>
                </a:endParaRPr>
              </a:p>
              <a:p>
                <a:pPr lvl="1">
                  <a:spcBef>
                    <a:spcPts val="600"/>
                  </a:spcBef>
                  <a:spcAft>
                    <a:spcPts val="600"/>
                  </a:spcAft>
                </a:pPr>
                <a:r>
                  <a:rPr lang="zh-CN" altLang="en-US" sz="2000" b="0" dirty="0">
                    <a:solidFill>
                      <a:srgbClr val="000000"/>
                    </a:solidFill>
                  </a:rPr>
                  <a:t>第</a:t>
                </a:r>
                <a14:m>
                  <m:oMath xmlns:m="http://schemas.openxmlformats.org/officeDocument/2006/math">
                    <m:r>
                      <a:rPr lang="en-US" altLang="zh-CN" sz="2000" b="0" i="1" dirty="0" smtClean="0">
                        <a:solidFill>
                          <a:srgbClr val="000000"/>
                        </a:solidFill>
                        <a:latin typeface="Cambria Math" panose="02040503050406030204" pitchFamily="18" charset="0"/>
                      </a:rPr>
                      <m:t>𝑖</m:t>
                    </m:r>
                  </m:oMath>
                </a14:m>
                <a:r>
                  <a:rPr lang="zh-CN" altLang="en-US" sz="2000" b="0" dirty="0">
                    <a:solidFill>
                      <a:srgbClr val="000000"/>
                    </a:solidFill>
                  </a:rPr>
                  <a:t>个存储桶对应分量值为</a:t>
                </a:r>
                <a:r>
                  <a:rPr lang="zh-CN" altLang="en-US" sz="2000" b="0" dirty="0"/>
                  <a:t>非流行值</a:t>
                </a:r>
                <a:endParaRPr lang="en-US" altLang="zh-CN" sz="2000" b="0" dirty="0"/>
              </a:p>
              <a:p>
                <a:pPr marL="800100" lvl="1" indent="-342900">
                  <a:spcBef>
                    <a:spcPts val="600"/>
                  </a:spcBef>
                  <a:spcAft>
                    <a:spcPts val="600"/>
                  </a:spcAft>
                  <a:buFont typeface="Wingdings" panose="05000000000000000000" pitchFamily="2" charset="2"/>
                  <a:buChar char="ü"/>
                </a:pPr>
                <a:r>
                  <a:rPr lang="zh-CN" altLang="en-US" sz="2000" b="0" dirty="0"/>
                  <a:t>频数</a:t>
                </a:r>
                <a14:m>
                  <m:oMath xmlns:m="http://schemas.openxmlformats.org/officeDocument/2006/math">
                    <m:sSub>
                      <m:sSubPr>
                        <m:ctrlPr>
                          <a:rPr lang="en-US" altLang="zh-CN" sz="2000" b="0" i="1">
                            <a:solidFill>
                              <a:srgbClr val="000000"/>
                            </a:solidFill>
                            <a:latin typeface="Cambria Math" panose="02040503050406030204" pitchFamily="18" charset="0"/>
                          </a:rPr>
                        </m:ctrlPr>
                      </m:sSubPr>
                      <m:e>
                        <m:r>
                          <a:rPr lang="en-US" altLang="zh-CN" sz="2000" b="0">
                            <a:solidFill>
                              <a:srgbClr val="000000"/>
                            </a:solidFill>
                            <a:latin typeface="Cambria Math" panose="02040503050406030204" pitchFamily="18" charset="0"/>
                          </a:rPr>
                          <m:t>𝑛</m:t>
                        </m:r>
                      </m:e>
                      <m:sub>
                        <m:r>
                          <a:rPr lang="en-US" altLang="zh-CN" sz="2000" b="0">
                            <a:solidFill>
                              <a:srgbClr val="000000"/>
                            </a:solidFill>
                            <a:latin typeface="Cambria Math" panose="02040503050406030204" pitchFamily="18" charset="0"/>
                          </a:rPr>
                          <m:t>𝑖</m:t>
                        </m:r>
                      </m:sub>
                    </m:sSub>
                    <m:r>
                      <a:rPr lang="en-US" altLang="zh-CN" sz="2000" b="0">
                        <a:solidFill>
                          <a:srgbClr val="000000"/>
                        </a:solidFill>
                        <a:latin typeface="Cambria Math" panose="02040503050406030204" pitchFamily="18" charset="0"/>
                      </a:rPr>
                      <m:t>−</m:t>
                    </m:r>
                    <m:sSub>
                      <m:sSubPr>
                        <m:ctrlPr>
                          <a:rPr lang="en-US" altLang="zh-CN" sz="2000" b="0" i="1">
                            <a:solidFill>
                              <a:srgbClr val="000000"/>
                            </a:solidFill>
                            <a:latin typeface="Cambria Math" panose="02040503050406030204" pitchFamily="18" charset="0"/>
                          </a:rPr>
                        </m:ctrlPr>
                      </m:sSubPr>
                      <m:e>
                        <m:r>
                          <a:rPr lang="en-US" altLang="zh-CN" sz="2000" b="0">
                            <a:solidFill>
                              <a:srgbClr val="000000"/>
                            </a:solidFill>
                            <a:latin typeface="Cambria Math" panose="02040503050406030204" pitchFamily="18" charset="0"/>
                          </a:rPr>
                          <m:t>𝑛</m:t>
                        </m:r>
                      </m:e>
                      <m:sub>
                        <m:r>
                          <a:rPr lang="en-US" altLang="zh-CN" sz="2000" b="0">
                            <a:solidFill>
                              <a:srgbClr val="000000"/>
                            </a:solidFill>
                            <a:latin typeface="Cambria Math" panose="02040503050406030204" pitchFamily="18" charset="0"/>
                          </a:rPr>
                          <m:t>𝑖</m:t>
                        </m:r>
                        <m:r>
                          <a:rPr lang="en-US" altLang="zh-CN" sz="2000" b="0">
                            <a:solidFill>
                              <a:srgbClr val="000000"/>
                            </a:solidFill>
                            <a:latin typeface="Cambria Math" panose="02040503050406030204" pitchFamily="18" charset="0"/>
                          </a:rPr>
                          <m:t>−1</m:t>
                        </m:r>
                      </m:sub>
                    </m:sSub>
                    <m:r>
                      <a:rPr lang="en-US" altLang="zh-CN" sz="2000" b="0" i="1" smtClean="0">
                        <a:solidFill>
                          <a:srgbClr val="000000"/>
                        </a:solidFill>
                        <a:latin typeface="Cambria Math" panose="02040503050406030204" pitchFamily="18" charset="0"/>
                      </a:rPr>
                      <m:t>&gt;</m:t>
                    </m:r>
                    <m:r>
                      <a:rPr lang="en-US" altLang="zh-CN" sz="2000" b="0">
                        <a:solidFill>
                          <a:srgbClr val="000000"/>
                        </a:solidFill>
                        <a:latin typeface="Cambria Math" panose="02040503050406030204" pitchFamily="18" charset="0"/>
                      </a:rPr>
                      <m:t>1</m:t>
                    </m:r>
                  </m:oMath>
                </a14:m>
                <a:r>
                  <a:rPr lang="zh-CN" altLang="en-US" sz="2000" b="0" dirty="0">
                    <a:solidFill>
                      <a:srgbClr val="000000"/>
                    </a:solidFill>
                  </a:rPr>
                  <a:t>：</a:t>
                </a:r>
                <a:endParaRPr lang="en-US" altLang="zh-CN" sz="2000" b="0" dirty="0">
                  <a:solidFill>
                    <a:srgbClr val="000000"/>
                  </a:solidFill>
                </a:endParaRPr>
              </a:p>
              <a:p>
                <a:pPr lvl="1">
                  <a:spcBef>
                    <a:spcPts val="600"/>
                  </a:spcBef>
                  <a:spcAft>
                    <a:spcPts val="600"/>
                  </a:spcAft>
                </a:pPr>
                <a:r>
                  <a:rPr lang="zh-CN" altLang="en-US" sz="2000" b="0" dirty="0">
                    <a:solidFill>
                      <a:srgbClr val="000000"/>
                    </a:solidFill>
                  </a:rPr>
                  <a:t>第</a:t>
                </a:r>
                <a14:m>
                  <m:oMath xmlns:m="http://schemas.openxmlformats.org/officeDocument/2006/math">
                    <m:r>
                      <a:rPr lang="en-US" altLang="zh-CN" sz="2000" b="0" i="1" dirty="0" smtClean="0">
                        <a:solidFill>
                          <a:srgbClr val="000000"/>
                        </a:solidFill>
                        <a:latin typeface="Cambria Math" panose="02040503050406030204" pitchFamily="18" charset="0"/>
                      </a:rPr>
                      <m:t>𝑖</m:t>
                    </m:r>
                  </m:oMath>
                </a14:m>
                <a:r>
                  <a:rPr lang="zh-CN" altLang="en-US" sz="2000" b="0" dirty="0">
                    <a:solidFill>
                      <a:srgbClr val="000000"/>
                    </a:solidFill>
                  </a:rPr>
                  <a:t>个存储桶对应分量值为</a:t>
                </a:r>
                <a:r>
                  <a:rPr lang="zh-CN" altLang="en-US" sz="2000" b="0" dirty="0"/>
                  <a:t>流行值</a:t>
                </a:r>
                <a:endParaRPr lang="en-US" altLang="zh-CN" sz="2000" b="0" dirty="0"/>
              </a:p>
              <a:p>
                <a:pPr lvl="1">
                  <a:lnSpc>
                    <a:spcPts val="200"/>
                  </a:lnSpc>
                  <a:spcBef>
                    <a:spcPts val="600"/>
                  </a:spcBef>
                  <a:spcAft>
                    <a:spcPts val="600"/>
                  </a:spcAft>
                </a:pPr>
                <a:endParaRPr lang="en-US" altLang="zh-CN" sz="2000" b="0" dirty="0"/>
              </a:p>
              <a:p>
                <a:pPr lvl="1">
                  <a:spcBef>
                    <a:spcPts val="600"/>
                  </a:spcBef>
                  <a:spcAft>
                    <a:spcPts val="600"/>
                  </a:spcAft>
                </a:pPr>
                <a:r>
                  <a:rPr lang="zh-CN" altLang="en-US" sz="2000" b="0" dirty="0"/>
                  <a:t>注：分量值</a:t>
                </a:r>
                <a:r>
                  <a:rPr lang="zh-CN" altLang="en-US" sz="2000" b="0" dirty="0">
                    <a:solidFill>
                      <a:srgbClr val="000000"/>
                    </a:solidFill>
                  </a:rPr>
                  <a:t>指如图中的“线性代数”“离散数学”“数字电路”等</a:t>
                </a:r>
                <a:endParaRPr lang="en-US" altLang="zh-CN" sz="2000" b="0" dirty="0"/>
              </a:p>
            </p:txBody>
          </p:sp>
        </mc:Choice>
        <mc:Fallback xmlns="">
          <p:sp>
            <p:nvSpPr>
              <p:cNvPr id="14" name="Rectangle 3"/>
              <p:cNvSpPr>
                <a:spLocks noRot="1" noChangeAspect="1" noMove="1" noResize="1" noEditPoints="1" noAdjustHandles="1" noChangeArrowheads="1" noChangeShapeType="1" noTextEdit="1"/>
              </p:cNvSpPr>
              <p:nvPr/>
            </p:nvSpPr>
            <p:spPr bwMode="auto">
              <a:xfrm>
                <a:off x="684212" y="1950802"/>
                <a:ext cx="8352283" cy="4825998"/>
              </a:xfrm>
              <a:prstGeom prst="rect">
                <a:avLst/>
              </a:prstGeom>
              <a:blipFill>
                <a:blip r:embed="rId3"/>
                <a:stretch>
                  <a:fillRect l="-1460" t="-1894" r="-1679"/>
                </a:stretch>
              </a:blipFill>
              <a:ln w="9525">
                <a:noFill/>
                <a:miter lim="800000"/>
              </a:ln>
            </p:spPr>
            <p:txBody>
              <a:bodyPr/>
              <a:lstStyle/>
              <a:p>
                <a:r>
                  <a:rPr lang="zh-CN" altLang="en-US">
                    <a:noFill/>
                  </a:rPr>
                  <a:t> </a:t>
                </a:r>
              </a:p>
            </p:txBody>
          </p:sp>
        </mc:Fallback>
      </mc:AlternateContent>
      <p:graphicFrame>
        <p:nvGraphicFramePr>
          <p:cNvPr id="2" name="图表 1"/>
          <p:cNvGraphicFramePr>
            <a:graphicFrameLocks noChangeAspect="1"/>
          </p:cNvGraphicFramePr>
          <p:nvPr>
            <p:extLst>
              <p:ext uri="{D42A27DB-BD31-4B8C-83A1-F6EECF244321}">
                <p14:modId xmlns:p14="http://schemas.microsoft.com/office/powerpoint/2010/main" val="2553998778"/>
              </p:ext>
            </p:extLst>
          </p:nvPr>
        </p:nvGraphicFramePr>
        <p:xfrm>
          <a:off x="5101913" y="3933056"/>
          <a:ext cx="3682490" cy="256490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(4)</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4" name="Rectangle 3"/>
              <p:cNvSpPr>
                <a:spLocks noChangeArrowheads="1"/>
              </p:cNvSpPr>
              <p:nvPr/>
            </p:nvSpPr>
            <p:spPr bwMode="auto">
              <a:xfrm>
                <a:off x="684213" y="2131394"/>
                <a:ext cx="8208962" cy="4117006"/>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基于频率直方图的基数估计</a:t>
                </a:r>
                <a:endParaRPr lang="en-US" altLang="zh-CN" sz="2000" b="0" dirty="0"/>
              </a:p>
              <a:p>
                <a:pPr marL="269875" lvl="1" indent="-269875">
                  <a:spcBef>
                    <a:spcPts val="600"/>
                  </a:spcBef>
                  <a:spcAft>
                    <a:spcPts val="600"/>
                  </a:spcAft>
                  <a:buFontTx/>
                  <a:buChar char="-"/>
                </a:pPr>
                <a:r>
                  <a:rPr lang="zh-CN" altLang="en-US" sz="2000" b="0" dirty="0"/>
                  <a:t>等值查询：</a:t>
                </a:r>
                <a:r>
                  <a:rPr lang="zh-CN" altLang="en-US" sz="2000" b="0" dirty="0">
                    <a:solidFill>
                      <a:srgbClr val="FF0000"/>
                    </a:solidFill>
                  </a:rPr>
                  <a:t>查询分量值出现的频数</a:t>
                </a:r>
                <a:r>
                  <a:rPr lang="zh-CN" altLang="en-US" sz="2000" b="0" dirty="0">
                    <a:solidFill>
                      <a:srgbClr val="000000"/>
                    </a:solidFill>
                  </a:rPr>
                  <a:t>（</a:t>
                </a:r>
                <a14:m>
                  <m:oMath xmlns:m="http://schemas.openxmlformats.org/officeDocument/2006/math">
                    <m:sSub>
                      <m:sSubPr>
                        <m:ctrlPr>
                          <a:rPr lang="en-US" altLang="zh-CN" sz="2000" b="0" i="1">
                            <a:solidFill>
                              <a:srgbClr val="000000"/>
                            </a:solidFill>
                            <a:latin typeface="Cambria Math" panose="02040503050406030204" pitchFamily="18" charset="0"/>
                          </a:rPr>
                        </m:ctrlPr>
                      </m:sSubPr>
                      <m:e>
                        <m:r>
                          <a:rPr lang="en-US" altLang="zh-CN" sz="2000" b="0">
                            <a:solidFill>
                              <a:srgbClr val="000000"/>
                            </a:solidFill>
                            <a:latin typeface="Cambria Math" panose="02040503050406030204" pitchFamily="18" charset="0"/>
                          </a:rPr>
                          <m:t>𝑛</m:t>
                        </m:r>
                      </m:e>
                      <m:sub>
                        <m:r>
                          <a:rPr lang="en-US" altLang="zh-CN" sz="2000" b="0">
                            <a:solidFill>
                              <a:srgbClr val="000000"/>
                            </a:solidFill>
                            <a:latin typeface="Cambria Math" panose="02040503050406030204" pitchFamily="18" charset="0"/>
                          </a:rPr>
                          <m:t>𝑖</m:t>
                        </m:r>
                      </m:sub>
                    </m:sSub>
                    <m:r>
                      <a:rPr lang="en-US" altLang="zh-CN" sz="2000" b="0">
                        <a:solidFill>
                          <a:srgbClr val="000000"/>
                        </a:solidFill>
                        <a:latin typeface="Cambria Math" panose="02040503050406030204" pitchFamily="18" charset="0"/>
                      </a:rPr>
                      <m:t>−</m:t>
                    </m:r>
                    <m:sSub>
                      <m:sSubPr>
                        <m:ctrlPr>
                          <a:rPr lang="en-US" altLang="zh-CN" sz="2000" b="0" i="1">
                            <a:solidFill>
                              <a:srgbClr val="000000"/>
                            </a:solidFill>
                            <a:latin typeface="Cambria Math" panose="02040503050406030204" pitchFamily="18" charset="0"/>
                          </a:rPr>
                        </m:ctrlPr>
                      </m:sSubPr>
                      <m:e>
                        <m:r>
                          <a:rPr lang="en-US" altLang="zh-CN" sz="2000" b="0">
                            <a:solidFill>
                              <a:srgbClr val="000000"/>
                            </a:solidFill>
                            <a:latin typeface="Cambria Math" panose="02040503050406030204" pitchFamily="18" charset="0"/>
                          </a:rPr>
                          <m:t>𝑛</m:t>
                        </m:r>
                      </m:e>
                      <m:sub>
                        <m:r>
                          <a:rPr lang="en-US" altLang="zh-CN" sz="2000" b="0">
                            <a:solidFill>
                              <a:srgbClr val="000000"/>
                            </a:solidFill>
                            <a:latin typeface="Cambria Math" panose="02040503050406030204" pitchFamily="18" charset="0"/>
                          </a:rPr>
                          <m:t>𝑖</m:t>
                        </m:r>
                        <m:r>
                          <a:rPr lang="en-US" altLang="zh-CN" sz="2000" b="0">
                            <a:solidFill>
                              <a:srgbClr val="000000"/>
                            </a:solidFill>
                            <a:latin typeface="Cambria Math" panose="02040503050406030204" pitchFamily="18" charset="0"/>
                          </a:rPr>
                          <m:t>−1</m:t>
                        </m:r>
                      </m:sub>
                    </m:sSub>
                    <m:r>
                      <a:rPr lang="en-US" altLang="zh-CN" sz="2000" b="0" i="1">
                        <a:solidFill>
                          <a:srgbClr val="000000"/>
                        </a:solidFill>
                        <a:latin typeface="Cambria Math" panose="02040503050406030204" pitchFamily="18" charset="0"/>
                      </a:rPr>
                      <m:t> </m:t>
                    </m:r>
                  </m:oMath>
                </a14:m>
                <a:r>
                  <a:rPr lang="zh-CN" altLang="en-US" sz="2000" b="0" dirty="0">
                    <a:solidFill>
                      <a:srgbClr val="000000"/>
                    </a:solidFill>
                  </a:rPr>
                  <a:t>）</a:t>
                </a:r>
                <a:endParaRPr lang="en-US" altLang="zh-CN" sz="2000" b="0" dirty="0">
                  <a:solidFill>
                    <a:srgbClr val="000000"/>
                  </a:solidFill>
                </a:endParaRPr>
              </a:p>
              <a:p>
                <a:pPr lvl="1">
                  <a:spcBef>
                    <a:spcPts val="600"/>
                  </a:spcBef>
                  <a:spcAft>
                    <a:spcPts val="600"/>
                  </a:spcAft>
                </a:pPr>
                <a:r>
                  <a:rPr lang="zh-CN" altLang="en-US" sz="2000" b="0" dirty="0">
                    <a:solidFill>
                      <a:srgbClr val="000000"/>
                    </a:solidFill>
                  </a:rPr>
                  <a:t>查询语句：</a:t>
                </a:r>
                <a14:m>
                  <m:oMath xmlns:m="http://schemas.openxmlformats.org/officeDocument/2006/math">
                    <m:r>
                      <m:rPr>
                        <m:sty m:val="p"/>
                      </m:rPr>
                      <a:rPr lang="en-US" altLang="zh-CN" sz="2000" b="0" i="0" dirty="0" smtClean="0">
                        <a:solidFill>
                          <a:srgbClr val="000000"/>
                        </a:solidFill>
                        <a:latin typeface="Cambria Math" panose="02040503050406030204" pitchFamily="18" charset="0"/>
                      </a:rPr>
                      <m:t>SELECT</m:t>
                    </m:r>
                    <m:r>
                      <a:rPr lang="en-US" altLang="zh-CN" sz="2000" b="0" i="0" dirty="0" smtClean="0">
                        <a:solidFill>
                          <a:srgbClr val="000000"/>
                        </a:solidFill>
                        <a:latin typeface="Cambria Math" panose="02040503050406030204" pitchFamily="18" charset="0"/>
                      </a:rPr>
                      <m:t> </m:t>
                    </m:r>
                    <m:r>
                      <m:rPr>
                        <m:sty m:val="p"/>
                      </m:rPr>
                      <a:rPr lang="en-US" altLang="zh-CN" sz="2000" b="0" i="0" dirty="0" smtClean="0">
                        <a:solidFill>
                          <a:srgbClr val="000000"/>
                        </a:solidFill>
                        <a:latin typeface="Cambria Math" panose="02040503050406030204" pitchFamily="18" charset="0"/>
                      </a:rPr>
                      <m:t>COUNT</m:t>
                    </m:r>
                    <m:d>
                      <m:dPr>
                        <m:ctrlPr>
                          <a:rPr lang="en-US" altLang="zh-CN" sz="2000" b="0" i="1" dirty="0" smtClean="0">
                            <a:solidFill>
                              <a:srgbClr val="000000"/>
                            </a:solidFill>
                            <a:latin typeface="Cambria Math" panose="02040503050406030204" pitchFamily="18" charset="0"/>
                          </a:rPr>
                        </m:ctrlPr>
                      </m:dPr>
                      <m:e>
                        <m:r>
                          <a:rPr lang="en-US" altLang="zh-CN" sz="2000" b="0" i="0" dirty="0" smtClean="0">
                            <a:solidFill>
                              <a:srgbClr val="000000"/>
                            </a:solidFill>
                            <a:latin typeface="Cambria Math" panose="02040503050406030204" pitchFamily="18" charset="0"/>
                          </a:rPr>
                          <m:t>∗</m:t>
                        </m:r>
                      </m:e>
                    </m:d>
                    <m:r>
                      <a:rPr lang="en-US" altLang="zh-CN" sz="2000" b="0" i="0" dirty="0" smtClean="0">
                        <a:solidFill>
                          <a:srgbClr val="000000"/>
                        </a:solidFill>
                        <a:latin typeface="Cambria Math" panose="02040503050406030204" pitchFamily="18" charset="0"/>
                      </a:rPr>
                      <m:t> </m:t>
                    </m:r>
                    <m:r>
                      <m:rPr>
                        <m:sty m:val="p"/>
                      </m:rPr>
                      <a:rPr lang="en-US" altLang="zh-CN" sz="2000" b="0" i="0" dirty="0" smtClean="0">
                        <a:solidFill>
                          <a:srgbClr val="000000"/>
                        </a:solidFill>
                        <a:latin typeface="Cambria Math" panose="02040503050406030204" pitchFamily="18" charset="0"/>
                      </a:rPr>
                      <m:t>FROM</m:t>
                    </m:r>
                    <m:r>
                      <a:rPr lang="en-US" altLang="zh-CN" sz="2000" b="0" i="0" dirty="0" smtClean="0">
                        <a:solidFill>
                          <a:srgbClr val="000000"/>
                        </a:solidFill>
                        <a:latin typeface="Cambria Math" panose="02040503050406030204" pitchFamily="18" charset="0"/>
                      </a:rPr>
                      <m:t> </m:t>
                    </m:r>
                    <m:r>
                      <m:rPr>
                        <m:sty m:val="p"/>
                      </m:rPr>
                      <a:rPr lang="en-US" altLang="zh-CN" sz="2000" b="0" i="0" dirty="0" smtClean="0">
                        <a:solidFill>
                          <a:srgbClr val="000000"/>
                        </a:solidFill>
                        <a:latin typeface="Cambria Math" panose="02040503050406030204" pitchFamily="18" charset="0"/>
                      </a:rPr>
                      <m:t>SC</m:t>
                    </m:r>
                    <m:r>
                      <a:rPr lang="en-US" altLang="zh-CN" sz="2000" b="0" i="0" dirty="0" smtClean="0">
                        <a:solidFill>
                          <a:srgbClr val="000000"/>
                        </a:solidFill>
                        <a:latin typeface="Cambria Math" panose="02040503050406030204" pitchFamily="18" charset="0"/>
                      </a:rPr>
                      <m:t> </m:t>
                    </m:r>
                    <m:r>
                      <m:rPr>
                        <m:sty m:val="p"/>
                      </m:rPr>
                      <a:rPr lang="en-US" altLang="zh-CN" sz="2000" b="0" i="0" dirty="0" smtClean="0">
                        <a:solidFill>
                          <a:srgbClr val="000000"/>
                        </a:solidFill>
                        <a:latin typeface="Cambria Math" panose="02040503050406030204" pitchFamily="18" charset="0"/>
                      </a:rPr>
                      <m:t>WHERE</m:t>
                    </m:r>
                    <m:r>
                      <a:rPr lang="en-US" altLang="zh-CN" sz="2000" b="0" i="0" dirty="0" smtClean="0">
                        <a:solidFill>
                          <a:srgbClr val="000000"/>
                        </a:solidFill>
                        <a:latin typeface="Cambria Math" panose="02040503050406030204" pitchFamily="18" charset="0"/>
                      </a:rPr>
                      <m:t> </m:t>
                    </m:r>
                    <m:r>
                      <m:rPr>
                        <m:sty m:val="p"/>
                      </m:rPr>
                      <a:rPr lang="en-US" altLang="zh-CN" sz="2000" b="0" i="0" dirty="0" err="1" smtClean="0">
                        <a:solidFill>
                          <a:srgbClr val="000000"/>
                        </a:solidFill>
                        <a:latin typeface="Cambria Math" panose="02040503050406030204" pitchFamily="18" charset="0"/>
                      </a:rPr>
                      <m:t>Sclass</m:t>
                    </m:r>
                    <m:r>
                      <a:rPr lang="en-US" altLang="zh-CN" sz="2000" b="0" i="0" dirty="0" smtClean="0">
                        <a:solidFill>
                          <a:srgbClr val="000000"/>
                        </a:solidFill>
                        <a:latin typeface="Cambria Math" panose="02040503050406030204" pitchFamily="18" charset="0"/>
                      </a:rPr>
                      <m:t>=′</m:t>
                    </m:r>
                    <m:r>
                      <a:rPr lang="zh-CN" altLang="en-US" sz="2000" b="0" i="0" dirty="0" smtClean="0">
                        <a:solidFill>
                          <a:srgbClr val="000000"/>
                        </a:solidFill>
                        <a:latin typeface="Cambria Math" panose="02040503050406030204" pitchFamily="18" charset="0"/>
                      </a:rPr>
                      <m:t>算法设</m:t>
                    </m:r>
                    <m:r>
                      <a:rPr lang="zh-CN" altLang="en-US" sz="2000" b="0" i="1" dirty="0">
                        <a:solidFill>
                          <a:srgbClr val="000000"/>
                        </a:solidFill>
                        <a:latin typeface="Cambria Math" panose="02040503050406030204" pitchFamily="18" charset="0"/>
                      </a:rPr>
                      <m:t>计</m:t>
                    </m:r>
                    <m:r>
                      <a:rPr lang="en-US" altLang="zh-CN" sz="2000" b="0" i="1" dirty="0" smtClean="0">
                        <a:solidFill>
                          <a:srgbClr val="000000"/>
                        </a:solidFill>
                        <a:latin typeface="Cambria Math" panose="02040503050406030204" pitchFamily="18" charset="0"/>
                      </a:rPr>
                      <m:t>′</m:t>
                    </m:r>
                  </m:oMath>
                </a14:m>
                <a:endParaRPr lang="en-US" altLang="zh-CN" sz="2000" b="0" dirty="0">
                  <a:solidFill>
                    <a:srgbClr val="000000"/>
                  </a:solidFill>
                </a:endParaRPr>
              </a:p>
              <a:p>
                <a:pPr lvl="1">
                  <a:spcBef>
                    <a:spcPts val="600"/>
                  </a:spcBef>
                  <a:spcAft>
                    <a:spcPts val="600"/>
                  </a:spcAft>
                </a:pPr>
                <a:r>
                  <a:rPr lang="zh-CN" altLang="en-US" sz="2000" b="0" dirty="0">
                    <a:solidFill>
                      <a:srgbClr val="000000"/>
                    </a:solidFill>
                  </a:rPr>
                  <a:t>基数估计值：</a:t>
                </a:r>
                <a14:m>
                  <m:oMath xmlns:m="http://schemas.openxmlformats.org/officeDocument/2006/math">
                    <m:r>
                      <a:rPr lang="en-US" altLang="zh-CN" sz="2000" b="0" i="1" dirty="0" smtClean="0">
                        <a:solidFill>
                          <a:srgbClr val="000000"/>
                        </a:solidFill>
                        <a:latin typeface="Cambria Math" panose="02040503050406030204" pitchFamily="18" charset="0"/>
                      </a:rPr>
                      <m:t>16—10=6</m:t>
                    </m:r>
                  </m:oMath>
                </a14:m>
                <a:endParaRPr lang="en-US" altLang="zh-CN" sz="2000" b="0" dirty="0">
                  <a:solidFill>
                    <a:srgbClr val="000000"/>
                  </a:solidFill>
                </a:endParaRPr>
              </a:p>
              <a:p>
                <a:pPr marL="269875" lvl="1" indent="-269875">
                  <a:spcBef>
                    <a:spcPts val="600"/>
                  </a:spcBef>
                  <a:spcAft>
                    <a:spcPts val="600"/>
                  </a:spcAft>
                  <a:buFontTx/>
                  <a:buChar char="-"/>
                </a:pPr>
                <a:r>
                  <a:rPr lang="zh-CN" altLang="en-US" sz="2000" b="0" dirty="0"/>
                  <a:t>范围查询：</a:t>
                </a:r>
                <a:r>
                  <a:rPr lang="zh-CN" altLang="en-US" sz="2000" b="0" dirty="0">
                    <a:solidFill>
                      <a:srgbClr val="FF0000"/>
                    </a:solidFill>
                  </a:rPr>
                  <a:t>查询范围内各分量值出现的频数之和</a:t>
                </a:r>
                <a:endParaRPr lang="en-US" altLang="zh-CN" sz="1800" b="0" dirty="0">
                  <a:solidFill>
                    <a:srgbClr val="FF0000"/>
                  </a:solidFill>
                </a:endParaRPr>
              </a:p>
              <a:p>
                <a:pPr lvl="1">
                  <a:spcBef>
                    <a:spcPts val="600"/>
                  </a:spcBef>
                  <a:spcAft>
                    <a:spcPts val="600"/>
                  </a:spcAft>
                </a:pPr>
                <a:r>
                  <a:rPr lang="zh-CN" altLang="en-US" sz="2000" b="0" dirty="0">
                    <a:solidFill>
                      <a:srgbClr val="000000"/>
                    </a:solidFill>
                  </a:rPr>
                  <a:t>查询语句：</a:t>
                </a:r>
                <a14:m>
                  <m:oMath xmlns:m="http://schemas.openxmlformats.org/officeDocument/2006/math">
                    <m:r>
                      <m:rPr>
                        <m:sty m:val="p"/>
                      </m:rPr>
                      <a:rPr lang="en-US" altLang="zh-CN" sz="2000" b="0" dirty="0">
                        <a:solidFill>
                          <a:srgbClr val="000000"/>
                        </a:solidFill>
                        <a:latin typeface="Cambria Math" panose="02040503050406030204" pitchFamily="18" charset="0"/>
                      </a:rPr>
                      <m:t>SELECT</m:t>
                    </m:r>
                    <m:r>
                      <a:rPr lang="en-US" altLang="zh-CN" sz="2000" b="0" dirty="0">
                        <a:solidFill>
                          <a:srgbClr val="000000"/>
                        </a:solidFill>
                        <a:latin typeface="Cambria Math" panose="02040503050406030204" pitchFamily="18" charset="0"/>
                      </a:rPr>
                      <m:t> </m:t>
                    </m:r>
                    <m:r>
                      <m:rPr>
                        <m:sty m:val="p"/>
                      </m:rPr>
                      <a:rPr lang="en-US" altLang="zh-CN" sz="2000" b="0" dirty="0">
                        <a:solidFill>
                          <a:srgbClr val="000000"/>
                        </a:solidFill>
                        <a:latin typeface="Cambria Math" panose="02040503050406030204" pitchFamily="18" charset="0"/>
                      </a:rPr>
                      <m:t>COUNT</m:t>
                    </m:r>
                    <m:d>
                      <m:dPr>
                        <m:ctrlPr>
                          <a:rPr lang="en-US" altLang="zh-CN" sz="2000" b="0" i="1" dirty="0">
                            <a:solidFill>
                              <a:srgbClr val="000000"/>
                            </a:solidFill>
                            <a:latin typeface="Cambria Math" panose="02040503050406030204" pitchFamily="18" charset="0"/>
                          </a:rPr>
                        </m:ctrlPr>
                      </m:dPr>
                      <m:e>
                        <m:r>
                          <a:rPr lang="en-US" altLang="zh-CN" sz="2000" b="0" dirty="0">
                            <a:solidFill>
                              <a:srgbClr val="000000"/>
                            </a:solidFill>
                            <a:latin typeface="Cambria Math" panose="02040503050406030204" pitchFamily="18" charset="0"/>
                          </a:rPr>
                          <m:t>∗</m:t>
                        </m:r>
                      </m:e>
                    </m:d>
                    <m:r>
                      <a:rPr lang="en-US" altLang="zh-CN" sz="2000" b="0" dirty="0">
                        <a:solidFill>
                          <a:srgbClr val="000000"/>
                        </a:solidFill>
                        <a:latin typeface="Cambria Math" panose="02040503050406030204" pitchFamily="18" charset="0"/>
                      </a:rPr>
                      <m:t> </m:t>
                    </m:r>
                    <m:r>
                      <m:rPr>
                        <m:sty m:val="p"/>
                      </m:rPr>
                      <a:rPr lang="en-US" altLang="zh-CN" sz="2000" b="0" dirty="0">
                        <a:solidFill>
                          <a:srgbClr val="000000"/>
                        </a:solidFill>
                        <a:latin typeface="Cambria Math" panose="02040503050406030204" pitchFamily="18" charset="0"/>
                      </a:rPr>
                      <m:t>FROM</m:t>
                    </m:r>
                    <m:r>
                      <a:rPr lang="en-US" altLang="zh-CN" sz="2000" b="0" dirty="0">
                        <a:solidFill>
                          <a:srgbClr val="000000"/>
                        </a:solidFill>
                        <a:latin typeface="Cambria Math" panose="02040503050406030204" pitchFamily="18" charset="0"/>
                      </a:rPr>
                      <m:t> </m:t>
                    </m:r>
                    <m:r>
                      <m:rPr>
                        <m:sty m:val="p"/>
                      </m:rPr>
                      <a:rPr lang="en-US" altLang="zh-CN" sz="2000" b="0" dirty="0">
                        <a:solidFill>
                          <a:srgbClr val="000000"/>
                        </a:solidFill>
                        <a:latin typeface="Cambria Math" panose="02040503050406030204" pitchFamily="18" charset="0"/>
                      </a:rPr>
                      <m:t>SC</m:t>
                    </m:r>
                    <m:r>
                      <a:rPr lang="en-US" altLang="zh-CN" sz="2000" b="0" dirty="0">
                        <a:solidFill>
                          <a:srgbClr val="000000"/>
                        </a:solidFill>
                        <a:latin typeface="Cambria Math" panose="02040503050406030204" pitchFamily="18" charset="0"/>
                      </a:rPr>
                      <m:t> </m:t>
                    </m:r>
                    <m:r>
                      <m:rPr>
                        <m:sty m:val="p"/>
                      </m:rPr>
                      <a:rPr lang="en-US" altLang="zh-CN" sz="2000" b="0" dirty="0">
                        <a:solidFill>
                          <a:srgbClr val="000000"/>
                        </a:solidFill>
                        <a:latin typeface="Cambria Math" panose="02040503050406030204" pitchFamily="18" charset="0"/>
                      </a:rPr>
                      <m:t>WHERE</m:t>
                    </m:r>
                    <m:r>
                      <a:rPr lang="en-US" altLang="zh-CN" sz="2000" b="0" dirty="0">
                        <a:solidFill>
                          <a:srgbClr val="000000"/>
                        </a:solidFill>
                        <a:latin typeface="Cambria Math" panose="02040503050406030204" pitchFamily="18" charset="0"/>
                      </a:rPr>
                      <m:t> </m:t>
                    </m:r>
                    <m:r>
                      <m:rPr>
                        <m:sty m:val="p"/>
                      </m:rPr>
                      <a:rPr lang="en-US" altLang="zh-CN" sz="2000" b="0" dirty="0" err="1">
                        <a:solidFill>
                          <a:srgbClr val="000000"/>
                        </a:solidFill>
                        <a:latin typeface="Cambria Math" panose="02040503050406030204" pitchFamily="18" charset="0"/>
                      </a:rPr>
                      <m:t>Sclass</m:t>
                    </m:r>
                    <m:sSup>
                      <m:sSupPr>
                        <m:ctrlPr>
                          <a:rPr lang="en-US" altLang="zh-CN" sz="2000" b="0" i="1" dirty="0">
                            <a:solidFill>
                              <a:srgbClr val="000000"/>
                            </a:solidFill>
                            <a:latin typeface="Cambria Math" panose="02040503050406030204" pitchFamily="18" charset="0"/>
                          </a:rPr>
                        </m:ctrlPr>
                      </m:sSupPr>
                      <m:e>
                        <m:r>
                          <a:rPr lang="en-US" altLang="zh-CN" sz="2000" b="0" dirty="0">
                            <a:solidFill>
                              <a:srgbClr val="000000"/>
                            </a:solidFill>
                            <a:latin typeface="Cambria Math" panose="02040503050406030204" pitchFamily="18" charset="0"/>
                          </a:rPr>
                          <m:t>=</m:t>
                        </m:r>
                      </m:e>
                      <m:sup>
                        <m:r>
                          <a:rPr lang="en-US" altLang="zh-CN" sz="2000" b="0" dirty="0">
                            <a:solidFill>
                              <a:srgbClr val="000000"/>
                            </a:solidFill>
                            <a:latin typeface="Cambria Math" panose="02040503050406030204" pitchFamily="18" charset="0"/>
                          </a:rPr>
                          <m:t>′</m:t>
                        </m:r>
                      </m:sup>
                    </m:sSup>
                    <m:r>
                      <a:rPr lang="zh-CN" altLang="en-US" sz="2000" b="0" dirty="0">
                        <a:solidFill>
                          <a:srgbClr val="000000"/>
                        </a:solidFill>
                        <a:latin typeface="Cambria Math" panose="02040503050406030204" pitchFamily="18" charset="0"/>
                      </a:rPr>
                      <m:t>算法设</m:t>
                    </m:r>
                    <m:sSup>
                      <m:sSupPr>
                        <m:ctrlPr>
                          <a:rPr lang="en-US" altLang="zh-CN" sz="2000" b="0" i="1" dirty="0">
                            <a:solidFill>
                              <a:srgbClr val="000000"/>
                            </a:solidFill>
                            <a:latin typeface="Cambria Math" panose="02040503050406030204" pitchFamily="18" charset="0"/>
                          </a:rPr>
                        </m:ctrlPr>
                      </m:sSupPr>
                      <m:e>
                        <m:r>
                          <a:rPr lang="zh-CN" altLang="en-US" sz="2000" b="0" i="1" dirty="0">
                            <a:solidFill>
                              <a:srgbClr val="000000"/>
                            </a:solidFill>
                            <a:latin typeface="Cambria Math" panose="02040503050406030204" pitchFamily="18" charset="0"/>
                          </a:rPr>
                          <m:t>计</m:t>
                        </m:r>
                      </m:e>
                      <m:sup>
                        <m:r>
                          <a:rPr lang="en-US" altLang="zh-CN" sz="2000" b="0" i="1" dirty="0">
                            <a:solidFill>
                              <a:srgbClr val="000000"/>
                            </a:solidFill>
                            <a:latin typeface="Cambria Math" panose="02040503050406030204" pitchFamily="18" charset="0"/>
                          </a:rPr>
                          <m:t>′</m:t>
                        </m:r>
                      </m:sup>
                    </m:sSup>
                    <m:r>
                      <a:rPr lang="en-US" altLang="zh-CN" sz="2000" b="0" i="1" dirty="0" smtClean="0">
                        <a:solidFill>
                          <a:srgbClr val="000000"/>
                        </a:solidFill>
                        <a:latin typeface="Cambria Math" panose="02040503050406030204" pitchFamily="18" charset="0"/>
                      </a:rPr>
                      <m:t> </m:t>
                    </m:r>
                    <m:r>
                      <m:rPr>
                        <m:sty m:val="p"/>
                      </m:rPr>
                      <a:rPr lang="en-US" altLang="zh-CN" sz="2000" b="0" i="0" dirty="0" smtClean="0">
                        <a:solidFill>
                          <a:srgbClr val="000000"/>
                        </a:solidFill>
                        <a:latin typeface="Cambria Math" panose="02040503050406030204" pitchFamily="18" charset="0"/>
                      </a:rPr>
                      <m:t>OR</m:t>
                    </m:r>
                    <m:r>
                      <a:rPr lang="en-US" altLang="zh-CN" sz="2000" b="0" i="0" dirty="0" smtClean="0">
                        <a:solidFill>
                          <a:srgbClr val="000000"/>
                        </a:solidFill>
                        <a:latin typeface="Cambria Math" panose="02040503050406030204" pitchFamily="18" charset="0"/>
                      </a:rPr>
                      <m:t> </m:t>
                    </m:r>
                    <m:r>
                      <m:rPr>
                        <m:sty m:val="p"/>
                      </m:rPr>
                      <a:rPr lang="en-US" altLang="zh-CN" sz="2000" b="0" i="0" dirty="0" smtClean="0">
                        <a:solidFill>
                          <a:srgbClr val="000000"/>
                        </a:solidFill>
                        <a:latin typeface="Cambria Math" panose="02040503050406030204" pitchFamily="18" charset="0"/>
                      </a:rPr>
                      <m:t>Sclass</m:t>
                    </m:r>
                    <m:r>
                      <a:rPr lang="en-US" altLang="zh-CN" sz="2000" b="0" i="0" dirty="0" smtClean="0">
                        <a:solidFill>
                          <a:srgbClr val="000000"/>
                        </a:solidFill>
                        <a:latin typeface="Cambria Math" panose="02040503050406030204" pitchFamily="18" charset="0"/>
                      </a:rPr>
                      <m:t>=′</m:t>
                    </m:r>
                    <m:r>
                      <a:rPr lang="zh-CN" altLang="en-US" sz="2000" b="0" i="1" dirty="0">
                        <a:solidFill>
                          <a:srgbClr val="000000"/>
                        </a:solidFill>
                        <a:latin typeface="Cambria Math" panose="02040503050406030204" pitchFamily="18" charset="0"/>
                      </a:rPr>
                      <m:t>离散数学</m:t>
                    </m:r>
                    <m:r>
                      <a:rPr lang="en-US" altLang="zh-CN" sz="2000" b="0" i="0" dirty="0" smtClean="0">
                        <a:solidFill>
                          <a:srgbClr val="000000"/>
                        </a:solidFill>
                        <a:latin typeface="Cambria Math" panose="02040503050406030204" pitchFamily="18" charset="0"/>
                      </a:rPr>
                      <m:t>′</m:t>
                    </m:r>
                  </m:oMath>
                </a14:m>
                <a:endParaRPr lang="en-US" altLang="zh-CN" sz="2000" b="0" dirty="0">
                  <a:solidFill>
                    <a:srgbClr val="000000"/>
                  </a:solidFill>
                </a:endParaRPr>
              </a:p>
              <a:p>
                <a:pPr lvl="1">
                  <a:spcBef>
                    <a:spcPts val="600"/>
                  </a:spcBef>
                  <a:spcAft>
                    <a:spcPts val="600"/>
                  </a:spcAft>
                </a:pPr>
                <a:r>
                  <a:rPr lang="zh-CN" altLang="en-US" sz="2000" b="0" dirty="0">
                    <a:solidFill>
                      <a:srgbClr val="000000"/>
                    </a:solidFill>
                  </a:rPr>
                  <a:t>基数估计值：</a:t>
                </a:r>
                <a14:m>
                  <m:oMath xmlns:m="http://schemas.openxmlformats.org/officeDocument/2006/math">
                    <m:d>
                      <m:dPr>
                        <m:ctrlPr>
                          <a:rPr lang="en-US" altLang="zh-CN" sz="2000" b="0" i="1" dirty="0" smtClean="0">
                            <a:solidFill>
                              <a:srgbClr val="000000"/>
                            </a:solidFill>
                            <a:latin typeface="Cambria Math" panose="02040503050406030204" pitchFamily="18" charset="0"/>
                          </a:rPr>
                        </m:ctrlPr>
                      </m:dPr>
                      <m:e>
                        <m:r>
                          <a:rPr lang="en-US" altLang="zh-CN" sz="2000" b="0" i="1" dirty="0" smtClean="0">
                            <a:solidFill>
                              <a:srgbClr val="000000"/>
                            </a:solidFill>
                            <a:latin typeface="Cambria Math" panose="02040503050406030204" pitchFamily="18" charset="0"/>
                          </a:rPr>
                          <m:t>16−10</m:t>
                        </m:r>
                      </m:e>
                    </m:d>
                    <m:r>
                      <a:rPr lang="en-US" altLang="zh-CN" sz="2000" b="0" i="1" dirty="0" smtClean="0">
                        <a:solidFill>
                          <a:srgbClr val="000000"/>
                        </a:solidFill>
                        <a:latin typeface="Cambria Math" panose="02040503050406030204" pitchFamily="18" charset="0"/>
                      </a:rPr>
                      <m:t>+</m:t>
                    </m:r>
                    <m:d>
                      <m:dPr>
                        <m:ctrlPr>
                          <a:rPr lang="en-US" altLang="zh-CN" sz="2000" b="0" i="1" dirty="0" smtClean="0">
                            <a:solidFill>
                              <a:srgbClr val="000000"/>
                            </a:solidFill>
                            <a:latin typeface="Cambria Math" panose="02040503050406030204" pitchFamily="18" charset="0"/>
                          </a:rPr>
                        </m:ctrlPr>
                      </m:dPr>
                      <m:e>
                        <m:r>
                          <a:rPr lang="en-US" altLang="zh-CN" sz="2000" b="0" i="1" dirty="0" smtClean="0">
                            <a:solidFill>
                              <a:srgbClr val="000000"/>
                            </a:solidFill>
                            <a:latin typeface="Cambria Math" panose="02040503050406030204" pitchFamily="18" charset="0"/>
                          </a:rPr>
                          <m:t>3−1</m:t>
                        </m:r>
                      </m:e>
                    </m:d>
                    <m:r>
                      <a:rPr lang="en-US" altLang="zh-CN" sz="2000" b="0" i="1" dirty="0" smtClean="0">
                        <a:solidFill>
                          <a:srgbClr val="000000"/>
                        </a:solidFill>
                        <a:latin typeface="Cambria Math" panose="02040503050406030204" pitchFamily="18" charset="0"/>
                      </a:rPr>
                      <m:t>=8</m:t>
                    </m:r>
                  </m:oMath>
                </a14:m>
                <a:endParaRPr lang="en-US" altLang="zh-CN" sz="2000" b="0" dirty="0"/>
              </a:p>
            </p:txBody>
          </p:sp>
        </mc:Choice>
        <mc:Fallback xmlns="">
          <p:sp>
            <p:nvSpPr>
              <p:cNvPr id="14" name="Rectangle 3"/>
              <p:cNvSpPr>
                <a:spLocks noRot="1" noChangeAspect="1" noMove="1" noResize="1" noEditPoints="1" noAdjustHandles="1" noChangeArrowheads="1" noChangeShapeType="1" noTextEdit="1"/>
              </p:cNvSpPr>
              <p:nvPr/>
            </p:nvSpPr>
            <p:spPr bwMode="auto">
              <a:xfrm>
                <a:off x="684213" y="2131394"/>
                <a:ext cx="8208962" cy="4117006"/>
              </a:xfrm>
              <a:prstGeom prst="rect">
                <a:avLst/>
              </a:prstGeom>
              <a:blipFill>
                <a:blip r:embed="rId3"/>
                <a:stretch>
                  <a:fillRect l="-817" t="-2222"/>
                </a:stretch>
              </a:blipFill>
              <a:ln w="9525">
                <a:noFill/>
                <a:miter lim="800000"/>
              </a:ln>
            </p:spPr>
            <p:txBody>
              <a:bodyPr/>
              <a:lstStyle/>
              <a:p>
                <a:r>
                  <a:rPr lang="zh-CN"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(5)</a:t>
            </a:r>
            <a:endParaRPr lang="zh-CN" altLang="en-US" dirty="0">
              <a:ea typeface="黑体" panose="02010609060101010101" pitchFamily="2" charset="-122"/>
            </a:endParaRPr>
          </a:p>
        </p:txBody>
      </p:sp>
      <p:sp>
        <p:nvSpPr>
          <p:cNvPr id="14" name="Rectangle 3"/>
          <p:cNvSpPr>
            <a:spLocks noChangeArrowheads="1"/>
          </p:cNvSpPr>
          <p:nvPr/>
        </p:nvSpPr>
        <p:spPr bwMode="auto">
          <a:xfrm>
            <a:off x="684213" y="2032002"/>
            <a:ext cx="8208962" cy="2333102"/>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顶频直方图</a:t>
            </a:r>
            <a:endParaRPr lang="en-US" altLang="zh-CN" sz="2200" dirty="0">
              <a:solidFill>
                <a:srgbClr val="0000FF"/>
              </a:solidFill>
            </a:endParaRPr>
          </a:p>
          <a:p>
            <a:pPr marL="800100" marR="0" lvl="1" indent="-342900" algn="l" defTabSz="914400" rtl="0" eaLnBrk="1" fontAlgn="base" latinLnBrk="0" hangingPunct="1">
              <a:lnSpc>
                <a:spcPct val="100000"/>
              </a:lnSpc>
              <a:spcBef>
                <a:spcPts val="600"/>
              </a:spcBef>
              <a:spcAft>
                <a:spcPts val="600"/>
              </a:spcAft>
              <a:buClr>
                <a:srgbClr val="003366"/>
              </a:buClr>
              <a:buSzTx/>
              <a:buFontTx/>
              <a:buChar char="-"/>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频率直方图的变体</a:t>
            </a:r>
            <a:r>
              <a:rPr lang="zh-CN" altLang="en-US" sz="2000" b="0" dirty="0">
                <a:solidFill>
                  <a:srgbClr val="003366"/>
                </a:solidFill>
              </a:rPr>
              <a:t>：仅</a:t>
            </a: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选取了前</a:t>
            </a:r>
            <a:r>
              <a:rPr kumimoji="1" lang="en-US" altLang="zh-CN" sz="2000" b="0" i="1"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b</a:t>
            </a: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个目标列分量值</a:t>
            </a:r>
            <a:endParaRPr kumimoji="1" lang="en-US" altLang="zh-CN"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marL="800100" marR="0" lvl="1" indent="-342900" algn="l" defTabSz="914400" rtl="0" eaLnBrk="1" fontAlgn="base" latinLnBrk="0" hangingPunct="1">
              <a:lnSpc>
                <a:spcPct val="100000"/>
              </a:lnSpc>
              <a:spcBef>
                <a:spcPts val="600"/>
              </a:spcBef>
              <a:spcAft>
                <a:spcPts val="600"/>
              </a:spcAft>
              <a:buClr>
                <a:srgbClr val="003366"/>
              </a:buClr>
              <a:buSzTx/>
              <a:buFontTx/>
              <a:buChar char="-"/>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端点值与端点数</a:t>
            </a:r>
            <a:r>
              <a:rPr lang="zh-CN" altLang="en-US" sz="2000" b="0" dirty="0">
                <a:solidFill>
                  <a:srgbClr val="003366"/>
                </a:solidFill>
              </a:rPr>
              <a:t>含义和频率直方图相同</a:t>
            </a:r>
            <a:endParaRPr kumimoji="1"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endParaRPr>
          </a:p>
          <a:p>
            <a:pPr marL="800100" marR="0" lvl="1" indent="-342900" algn="l" defTabSz="914400" rtl="0" eaLnBrk="1" fontAlgn="base" latinLnBrk="0" hangingPunct="1">
              <a:lnSpc>
                <a:spcPct val="100000"/>
              </a:lnSpc>
              <a:spcBef>
                <a:spcPts val="600"/>
              </a:spcBef>
              <a:spcAft>
                <a:spcPts val="600"/>
              </a:spcAft>
              <a:buClr>
                <a:srgbClr val="003366"/>
              </a:buClr>
              <a:buSzTx/>
              <a:buFontTx/>
              <a:buChar char="-"/>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流行值</a:t>
            </a:r>
            <a:r>
              <a:rPr lang="zh-CN" altLang="en-US" sz="2000" b="0" dirty="0">
                <a:solidFill>
                  <a:srgbClr val="003366"/>
                </a:solidFill>
              </a:rPr>
              <a:t>：被选中的分量值</a:t>
            </a:r>
            <a:endParaRPr lang="en-US" altLang="zh-CN" sz="2000" b="0" dirty="0">
              <a:solidFill>
                <a:srgbClr val="003366"/>
              </a:solidFill>
            </a:endParaRPr>
          </a:p>
          <a:p>
            <a:pPr marR="0" lvl="1" algn="l" defTabSz="914400" rtl="0" eaLnBrk="1" fontAlgn="base" latinLnBrk="0" hangingPunct="1">
              <a:lnSpc>
                <a:spcPct val="100000"/>
              </a:lnSpc>
              <a:spcBef>
                <a:spcPts val="600"/>
              </a:spcBef>
              <a:spcAft>
                <a:spcPts val="600"/>
              </a:spcAft>
              <a:buClr>
                <a:srgbClr val="003366"/>
              </a:buClr>
              <a:buSzTx/>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      非流行值：未被选中的分量值</a:t>
            </a:r>
            <a:endParaRPr kumimoji="1" lang="en-US" altLang="zh-CN"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p:txBody>
      </p:sp>
      <mc:AlternateContent xmlns:mc="http://schemas.openxmlformats.org/markup-compatibility/2006" xmlns:a14="http://schemas.microsoft.com/office/drawing/2010/main">
        <mc:Choice Requires="a14">
          <p:sp>
            <p:nvSpPr>
              <p:cNvPr id="2" name="Rectangle 3"/>
              <p:cNvSpPr>
                <a:spLocks noChangeArrowheads="1"/>
              </p:cNvSpPr>
              <p:nvPr/>
            </p:nvSpPr>
            <p:spPr bwMode="auto">
              <a:xfrm>
                <a:off x="684213" y="4365104"/>
                <a:ext cx="8208962" cy="2492896"/>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基于顶频直方图的基数估计</a:t>
                </a:r>
                <a:endParaRPr lang="en-US" altLang="zh-CN" sz="2200" dirty="0">
                  <a:solidFill>
                    <a:srgbClr val="0000FF"/>
                  </a:solidFill>
                </a:endParaRPr>
              </a:p>
              <a:p>
                <a:pPr marL="800100" marR="0" lvl="1" indent="-342900" algn="l" defTabSz="914400" rtl="0" eaLnBrk="1" fontAlgn="base" latinLnBrk="0" hangingPunct="1">
                  <a:lnSpc>
                    <a:spcPct val="100000"/>
                  </a:lnSpc>
                  <a:spcBef>
                    <a:spcPts val="600"/>
                  </a:spcBef>
                  <a:spcAft>
                    <a:spcPts val="600"/>
                  </a:spcAft>
                  <a:buClr>
                    <a:srgbClr val="003366"/>
                  </a:buClr>
                  <a:buSzTx/>
                  <a:buFontTx/>
                  <a:buChar char="-"/>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流行值</a:t>
                </a:r>
                <a:r>
                  <a:rPr lang="zh-CN" altLang="en-US" sz="2000" b="0" dirty="0">
                    <a:solidFill>
                      <a:srgbClr val="003366"/>
                    </a:solidFill>
                  </a:rPr>
                  <a:t>：与频率直方图相同</a:t>
                </a:r>
                <a:endParaRPr lang="en-US" altLang="zh-CN" sz="2000" b="0" dirty="0">
                  <a:solidFill>
                    <a:srgbClr val="003366"/>
                  </a:solidFill>
                </a:endParaRPr>
              </a:p>
              <a:p>
                <a:pPr marL="800100" marR="0" lvl="1" indent="-342900" algn="l" defTabSz="914400" rtl="0" eaLnBrk="1" fontAlgn="base" latinLnBrk="0" hangingPunct="1">
                  <a:lnSpc>
                    <a:spcPct val="100000"/>
                  </a:lnSpc>
                  <a:spcBef>
                    <a:spcPts val="600"/>
                  </a:spcBef>
                  <a:spcAft>
                    <a:spcPts val="600"/>
                  </a:spcAft>
                  <a:buClr>
                    <a:srgbClr val="003366"/>
                  </a:buClr>
                  <a:buSzTx/>
                  <a:buFontTx/>
                  <a:buChar char="-"/>
                  <a:defRPr/>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非流行值</a:t>
                </a:r>
                <a:endParaRPr kumimoji="1" lang="en-US" altLang="zh-CN"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marR="0" lvl="1" algn="l" defTabSz="914400" rtl="0" eaLnBrk="1" fontAlgn="base" latinLnBrk="0" hangingPunct="1">
                  <a:lnSpc>
                    <a:spcPct val="100000"/>
                  </a:lnSpc>
                  <a:spcBef>
                    <a:spcPts val="600"/>
                  </a:spcBef>
                  <a:spcAft>
                    <a:spcPts val="600"/>
                  </a:spcAft>
                  <a:buClr>
                    <a:srgbClr val="003366"/>
                  </a:buClr>
                  <a:buSzTx/>
                  <a:defRPr/>
                </a:pPr>
                <a:r>
                  <a:rPr lang="zh-CN" altLang="en-US" sz="2000" b="0" dirty="0">
                    <a:solidFill>
                      <a:srgbClr val="000000"/>
                    </a:solidFill>
                  </a:rPr>
                  <a:t>引入密度变量</a:t>
                </a:r>
                <a14:m>
                  <m:oMath xmlns:m="http://schemas.openxmlformats.org/officeDocument/2006/math">
                    <m:r>
                      <a:rPr lang="en-US" altLang="zh-CN" sz="2000" b="0" i="1" dirty="0" smtClean="0">
                        <a:solidFill>
                          <a:srgbClr val="000000"/>
                        </a:solidFill>
                        <a:latin typeface="Cambria Math" panose="02040503050406030204" pitchFamily="18" charset="0"/>
                      </a:rPr>
                      <m:t>𝑑𝑠</m:t>
                    </m:r>
                    <m:r>
                      <a:rPr lang="en-US" altLang="zh-CN" sz="2000" b="0" i="1" dirty="0" smtClean="0">
                        <a:solidFill>
                          <a:srgbClr val="000000"/>
                        </a:solidFill>
                        <a:latin typeface="Cambria Math" panose="02040503050406030204" pitchFamily="18" charset="0"/>
                      </a:rPr>
                      <m:t>=</m:t>
                    </m:r>
                    <m:f>
                      <m:fPr>
                        <m:ctrlPr>
                          <a:rPr lang="en-US" altLang="zh-CN" sz="2000" b="0" i="1" dirty="0" smtClean="0">
                            <a:solidFill>
                              <a:srgbClr val="000000"/>
                            </a:solidFill>
                            <a:latin typeface="Cambria Math" panose="02040503050406030204" pitchFamily="18" charset="0"/>
                          </a:rPr>
                        </m:ctrlPr>
                      </m:fPr>
                      <m:num>
                        <m:r>
                          <a:rPr lang="en-US" altLang="zh-CN" sz="2000" b="0" i="1" dirty="0" smtClean="0">
                            <a:solidFill>
                              <a:srgbClr val="000000"/>
                            </a:solidFill>
                            <a:latin typeface="Cambria Math" panose="02040503050406030204" pitchFamily="18" charset="0"/>
                          </a:rPr>
                          <m:t>1</m:t>
                        </m:r>
                      </m:num>
                      <m:den>
                        <m:r>
                          <a:rPr lang="en-US" altLang="zh-CN" sz="2000" b="0" i="1" dirty="0" smtClean="0">
                            <a:solidFill>
                              <a:srgbClr val="000000"/>
                            </a:solidFill>
                            <a:latin typeface="Cambria Math" panose="02040503050406030204" pitchFamily="18" charset="0"/>
                          </a:rPr>
                          <m:t>𝑁𝐷𝑉</m:t>
                        </m:r>
                      </m:den>
                    </m:f>
                    <m:d>
                      <m:dPr>
                        <m:ctrlPr>
                          <a:rPr lang="en-US" altLang="zh-CN" sz="2000" b="0" i="1" dirty="0" smtClean="0">
                            <a:solidFill>
                              <a:srgbClr val="000000"/>
                            </a:solidFill>
                            <a:latin typeface="Cambria Math" panose="02040503050406030204" pitchFamily="18" charset="0"/>
                          </a:rPr>
                        </m:ctrlPr>
                      </m:dPr>
                      <m:e>
                        <m:r>
                          <a:rPr lang="en-US" altLang="zh-CN" sz="2000" b="0" i="1" dirty="0" smtClean="0">
                            <a:solidFill>
                              <a:srgbClr val="000000"/>
                            </a:solidFill>
                            <a:latin typeface="Cambria Math" panose="02040503050406030204" pitchFamily="18" charset="0"/>
                          </a:rPr>
                          <m:t>0&lt;</m:t>
                        </m:r>
                        <m:r>
                          <a:rPr lang="en-US" altLang="zh-CN" sz="2000" b="0" i="1" dirty="0" smtClean="0">
                            <a:solidFill>
                              <a:srgbClr val="000000"/>
                            </a:solidFill>
                            <a:latin typeface="Cambria Math" panose="02040503050406030204" pitchFamily="18" charset="0"/>
                          </a:rPr>
                          <m:t>𝑑𝑠</m:t>
                        </m:r>
                        <m:r>
                          <a:rPr lang="en-US" altLang="zh-CN" sz="2000" b="0" i="1" dirty="0" smtClean="0">
                            <a:solidFill>
                              <a:srgbClr val="000000"/>
                            </a:solidFill>
                            <a:latin typeface="Cambria Math" panose="02040503050406030204" pitchFamily="18" charset="0"/>
                          </a:rPr>
                          <m:t>&lt;1</m:t>
                        </m:r>
                      </m:e>
                    </m:d>
                  </m:oMath>
                </a14:m>
                <a:endParaRPr lang="en-US" altLang="zh-CN" sz="2000" b="0" dirty="0">
                  <a:solidFill>
                    <a:srgbClr val="000000"/>
                  </a:solidFill>
                </a:endParaRPr>
              </a:p>
              <a:p>
                <a:pPr marR="0" lvl="1" algn="l" defTabSz="914400" rtl="0" eaLnBrk="1" fontAlgn="base" latinLnBrk="0" hangingPunct="1">
                  <a:lnSpc>
                    <a:spcPct val="100000"/>
                  </a:lnSpc>
                  <a:spcBef>
                    <a:spcPts val="600"/>
                  </a:spcBef>
                  <a:spcAft>
                    <a:spcPts val="600"/>
                  </a:spcAft>
                  <a:buClr>
                    <a:srgbClr val="003366"/>
                  </a:buClr>
                  <a:buSzTx/>
                  <a:defRPr/>
                </a:pPr>
                <a:r>
                  <a:rPr lang="zh-CN" altLang="en-US" sz="2000" b="0" dirty="0">
                    <a:solidFill>
                      <a:srgbClr val="000000"/>
                    </a:solidFill>
                  </a:rPr>
                  <a:t>基数估计值：</a:t>
                </a:r>
                <a14:m>
                  <m:oMath xmlns:m="http://schemas.openxmlformats.org/officeDocument/2006/math">
                    <m:d>
                      <m:dPr>
                        <m:ctrlPr>
                          <a:rPr lang="en-US" altLang="zh-CN" sz="2000" b="0" i="1" smtClean="0">
                            <a:solidFill>
                              <a:srgbClr val="000000"/>
                            </a:solidFill>
                            <a:latin typeface="Cambria Math" panose="02040503050406030204" pitchFamily="18" charset="0"/>
                          </a:rPr>
                        </m:ctrlPr>
                      </m:dPr>
                      <m:e>
                        <m:r>
                          <a:rPr lang="en-US" altLang="zh-CN" sz="2000" b="0" i="1" smtClean="0">
                            <a:solidFill>
                              <a:srgbClr val="000000"/>
                            </a:solidFill>
                            <a:latin typeface="Cambria Math" panose="02040503050406030204" pitchFamily="18" charset="0"/>
                          </a:rPr>
                          <m:t>𝑁</m:t>
                        </m:r>
                        <m:r>
                          <a:rPr lang="en-US" altLang="zh-CN" sz="2000" b="0" i="1"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𝑟</m:t>
                        </m:r>
                      </m:e>
                    </m:d>
                    <m:r>
                      <a:rPr lang="en-US" altLang="zh-CN" sz="2000" b="0" i="1"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𝑑𝑠</m:t>
                    </m:r>
                    <m:r>
                      <a:rPr lang="en-US" altLang="zh-CN" sz="2000" b="0" i="1" smtClean="0">
                        <a:solidFill>
                          <a:srgbClr val="000000"/>
                        </a:solidFill>
                        <a:latin typeface="Cambria Math" panose="02040503050406030204" pitchFamily="18" charset="0"/>
                      </a:rPr>
                      <m:t>=</m:t>
                    </m:r>
                    <m:d>
                      <m:dPr>
                        <m:ctrlPr>
                          <a:rPr lang="en-US" altLang="zh-CN" sz="2000" b="0" i="1" smtClean="0">
                            <a:solidFill>
                              <a:srgbClr val="000000"/>
                            </a:solidFill>
                            <a:latin typeface="Cambria Math" panose="02040503050406030204" pitchFamily="18" charset="0"/>
                          </a:rPr>
                        </m:ctrlPr>
                      </m:dPr>
                      <m:e>
                        <m:r>
                          <a:rPr lang="en-US" altLang="zh-CN" sz="2000" b="0" i="1" smtClean="0">
                            <a:solidFill>
                              <a:srgbClr val="000000"/>
                            </a:solidFill>
                            <a:latin typeface="Cambria Math" panose="02040503050406030204" pitchFamily="18" charset="0"/>
                          </a:rPr>
                          <m:t>𝑁</m:t>
                        </m:r>
                        <m:r>
                          <a:rPr lang="en-US" altLang="zh-CN" sz="2000" b="0" i="1" smtClean="0">
                            <a:solidFill>
                              <a:srgbClr val="000000"/>
                            </a:solidFill>
                            <a:latin typeface="Cambria Math" panose="02040503050406030204" pitchFamily="18" charset="0"/>
                          </a:rPr>
                          <m:t>−</m:t>
                        </m:r>
                        <m:r>
                          <a:rPr lang="en-US" altLang="zh-CN" sz="2000" b="0" i="1" smtClean="0">
                            <a:solidFill>
                              <a:srgbClr val="000000"/>
                            </a:solidFill>
                            <a:latin typeface="Cambria Math" panose="02040503050406030204" pitchFamily="18" charset="0"/>
                          </a:rPr>
                          <m:t>𝑟</m:t>
                        </m:r>
                      </m:e>
                    </m:d>
                    <m:r>
                      <a:rPr lang="en-US" altLang="zh-CN" sz="2000" b="0" i="1" smtClean="0">
                        <a:solidFill>
                          <a:srgbClr val="000000"/>
                        </a:solidFill>
                        <a:latin typeface="Cambria Math" panose="02040503050406030204" pitchFamily="18" charset="0"/>
                      </a:rPr>
                      <m:t>×</m:t>
                    </m:r>
                    <m:f>
                      <m:fPr>
                        <m:ctrlPr>
                          <a:rPr lang="en-US" altLang="zh-CN" sz="2000" b="0" i="1" smtClean="0">
                            <a:solidFill>
                              <a:srgbClr val="000000"/>
                            </a:solidFill>
                            <a:latin typeface="Cambria Math" panose="02040503050406030204" pitchFamily="18" charset="0"/>
                          </a:rPr>
                        </m:ctrlPr>
                      </m:fPr>
                      <m:num>
                        <m:r>
                          <a:rPr lang="en-US" altLang="zh-CN" sz="2000" b="0" i="1" smtClean="0">
                            <a:solidFill>
                              <a:srgbClr val="000000"/>
                            </a:solidFill>
                            <a:latin typeface="Cambria Math" panose="02040503050406030204" pitchFamily="18" charset="0"/>
                          </a:rPr>
                          <m:t>1</m:t>
                        </m:r>
                      </m:num>
                      <m:den>
                        <m:r>
                          <a:rPr lang="en-US" altLang="zh-CN" sz="2000" b="0" i="1" smtClean="0">
                            <a:solidFill>
                              <a:srgbClr val="000000"/>
                            </a:solidFill>
                            <a:latin typeface="Cambria Math" panose="02040503050406030204" pitchFamily="18" charset="0"/>
                          </a:rPr>
                          <m:t>𝑁𝐷𝑉</m:t>
                        </m:r>
                      </m:den>
                    </m:f>
                  </m:oMath>
                </a14:m>
                <a:endParaRPr lang="en-US" altLang="zh-CN" sz="2000" b="0" dirty="0">
                  <a:solidFill>
                    <a:srgbClr val="000000"/>
                  </a:solidFill>
                </a:endParaRPr>
              </a:p>
            </p:txBody>
          </p:sp>
        </mc:Choice>
        <mc:Fallback xmlns="">
          <p:sp>
            <p:nvSpPr>
              <p:cNvPr id="2" name="Rectangle 3"/>
              <p:cNvSpPr>
                <a:spLocks noRot="1" noChangeAspect="1" noMove="1" noResize="1" noEditPoints="1" noAdjustHandles="1" noChangeArrowheads="1" noChangeShapeType="1" noTextEdit="1"/>
              </p:cNvSpPr>
              <p:nvPr/>
            </p:nvSpPr>
            <p:spPr bwMode="auto">
              <a:xfrm>
                <a:off x="684213" y="4365104"/>
                <a:ext cx="8208962" cy="2492896"/>
              </a:xfrm>
              <a:prstGeom prst="rect">
                <a:avLst/>
              </a:prstGeom>
              <a:blipFill>
                <a:blip r:embed="rId2"/>
                <a:stretch>
                  <a:fillRect l="-817" t="-3667" b="-489"/>
                </a:stretch>
              </a:blipFill>
              <a:ln w="9525">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6627343" y="3152440"/>
                <a:ext cx="2016224" cy="707886"/>
              </a:xfrm>
              <a:prstGeom prst="rect">
                <a:avLst/>
              </a:prstGeom>
              <a:solidFill>
                <a:schemeClr val="accent6">
                  <a:lumMod val="10000"/>
                  <a:lumOff val="90000"/>
                </a:schemeClr>
              </a:solidFill>
              <a:ln w="6350">
                <a:solidFill>
                  <a:schemeClr val="tx1"/>
                </a:solidFill>
              </a:ln>
            </p:spPr>
            <p:txBody>
              <a:bodyPr wrap="square" rtlCol="0">
                <a:spAutoFit/>
              </a:bodyPr>
              <a:lstStyle/>
              <a:p>
                <a:r>
                  <a:rPr lang="zh-CN" altLang="en-US" sz="2000" b="0" dirty="0">
                    <a:solidFill>
                      <a:srgbClr val="000000"/>
                    </a:solidFill>
                  </a:rPr>
                  <a:t>目标列总记录数</a:t>
                </a:r>
                <a:endParaRPr lang="en-US" altLang="zh-CN" sz="2000" b="0" i="1" dirty="0">
                  <a:solidFill>
                    <a:srgbClr val="00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dirty="0" smtClean="0">
                          <a:solidFill>
                            <a:srgbClr val="000000"/>
                          </a:solidFill>
                          <a:latin typeface="Cambria Math" panose="02040503050406030204" pitchFamily="18" charset="0"/>
                        </a:rPr>
                        <m:t>𝑁</m:t>
                      </m:r>
                      <m:r>
                        <a:rPr lang="en-US" altLang="zh-CN" sz="2000" b="0" i="1" dirty="0" smtClean="0">
                          <a:solidFill>
                            <a:srgbClr val="000000"/>
                          </a:solidFill>
                          <a:latin typeface="Cambria Math" panose="02040503050406030204" pitchFamily="18" charset="0"/>
                        </a:rPr>
                        <m:t>(</m:t>
                      </m:r>
                      <m:r>
                        <a:rPr lang="en-US" altLang="zh-CN" sz="2000" b="0" i="1" dirty="0" smtClean="0">
                          <a:solidFill>
                            <a:srgbClr val="000000"/>
                          </a:solidFill>
                          <a:latin typeface="Cambria Math" panose="02040503050406030204" pitchFamily="18" charset="0"/>
                        </a:rPr>
                        <m:t>𝑁</m:t>
                      </m:r>
                      <m:r>
                        <a:rPr lang="en-US" altLang="zh-CN" sz="2000" b="0" i="1" dirty="0" smtClean="0">
                          <a:solidFill>
                            <a:srgbClr val="000000"/>
                          </a:solidFill>
                          <a:latin typeface="Cambria Math" panose="02040503050406030204" pitchFamily="18" charset="0"/>
                        </a:rPr>
                        <m:t>&gt;0)</m:t>
                      </m:r>
                    </m:oMath>
                  </m:oMathPara>
                </a14:m>
                <a:endParaRPr lang="zh-CN" altLang="en-US" sz="2000" b="0" dirty="0"/>
              </a:p>
            </p:txBody>
          </p:sp>
        </mc:Choice>
        <mc:Fallback xmlns="">
          <p:sp>
            <p:nvSpPr>
              <p:cNvPr id="3" name="文本框 2"/>
              <p:cNvSpPr txBox="1">
                <a:spLocks noRot="1" noChangeAspect="1" noMove="1" noResize="1" noEditPoints="1" noAdjustHandles="1" noChangeArrowheads="1" noChangeShapeType="1" noTextEdit="1"/>
              </p:cNvSpPr>
              <p:nvPr/>
            </p:nvSpPr>
            <p:spPr>
              <a:xfrm>
                <a:off x="6627343" y="3152440"/>
                <a:ext cx="2016224" cy="707886"/>
              </a:xfrm>
              <a:prstGeom prst="rect">
                <a:avLst/>
              </a:prstGeom>
              <a:blipFill>
                <a:blip r:embed="rId3"/>
                <a:stretch>
                  <a:fillRect l="-3012" t="-5983" r="-301" b="-8547"/>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p:cNvSpPr txBox="1"/>
              <p:nvPr/>
            </p:nvSpPr>
            <p:spPr>
              <a:xfrm>
                <a:off x="6627341" y="4057341"/>
                <a:ext cx="2016225" cy="707886"/>
              </a:xfrm>
              <a:prstGeom prst="rect">
                <a:avLst/>
              </a:prstGeom>
              <a:solidFill>
                <a:schemeClr val="accent6">
                  <a:lumMod val="10000"/>
                  <a:lumOff val="90000"/>
                </a:schemeClr>
              </a:solidFill>
              <a:ln w="6350">
                <a:solidFill>
                  <a:schemeClr val="tx1"/>
                </a:solidFill>
              </a:ln>
            </p:spPr>
            <p:txBody>
              <a:bodyPr wrap="square" lIns="0" rIns="0" rtlCol="0">
                <a:spAutoFit/>
              </a:bodyPr>
              <a:lstStyle/>
              <a:p>
                <a:pPr algn="ctr"/>
                <a:r>
                  <a:rPr lang="zh-CN" altLang="en-US" sz="2000" b="0" dirty="0">
                    <a:solidFill>
                      <a:srgbClr val="000000"/>
                    </a:solidFill>
                  </a:rPr>
                  <a:t>目标列中为空值的记录数</a:t>
                </a:r>
                <a14:m>
                  <m:oMath xmlns:m="http://schemas.openxmlformats.org/officeDocument/2006/math">
                    <m:r>
                      <a:rPr lang="en-US" altLang="zh-CN" sz="2000" b="0" i="1" dirty="0" smtClean="0">
                        <a:solidFill>
                          <a:srgbClr val="000000"/>
                        </a:solidFill>
                        <a:latin typeface="Cambria Math" panose="02040503050406030204" pitchFamily="18" charset="0"/>
                      </a:rPr>
                      <m:t>𝑟</m:t>
                    </m:r>
                    <m:r>
                      <a:rPr lang="en-US" altLang="zh-CN" sz="2000" b="0" i="1" dirty="0" smtClean="0">
                        <a:solidFill>
                          <a:srgbClr val="000000"/>
                        </a:solidFill>
                        <a:latin typeface="Cambria Math" panose="02040503050406030204" pitchFamily="18" charset="0"/>
                      </a:rPr>
                      <m:t>(</m:t>
                    </m:r>
                    <m:r>
                      <a:rPr lang="en-US" altLang="zh-CN" sz="2000" b="0" i="1" dirty="0" smtClean="0">
                        <a:solidFill>
                          <a:srgbClr val="000000"/>
                        </a:solidFill>
                        <a:latin typeface="Cambria Math" panose="02040503050406030204" pitchFamily="18" charset="0"/>
                      </a:rPr>
                      <m:t>𝑟</m:t>
                    </m:r>
                    <m:r>
                      <a:rPr lang="en-US" altLang="zh-CN" sz="2000" b="0" i="1" dirty="0" smtClean="0">
                        <a:solidFill>
                          <a:srgbClr val="000000"/>
                        </a:solidFill>
                        <a:latin typeface="Cambria Math" panose="02040503050406030204" pitchFamily="18" charset="0"/>
                      </a:rPr>
                      <m:t>&gt;0)</m:t>
                    </m:r>
                  </m:oMath>
                </a14:m>
                <a:endParaRPr lang="zh-CN" altLang="en-US" sz="2000" b="0" dirty="0"/>
              </a:p>
            </p:txBody>
          </p:sp>
        </mc:Choice>
        <mc:Fallback xmlns="">
          <p:sp>
            <p:nvSpPr>
              <p:cNvPr id="4" name="文本框 3"/>
              <p:cNvSpPr txBox="1">
                <a:spLocks noRot="1" noChangeAspect="1" noMove="1" noResize="1" noEditPoints="1" noAdjustHandles="1" noChangeArrowheads="1" noChangeShapeType="1" noTextEdit="1"/>
              </p:cNvSpPr>
              <p:nvPr/>
            </p:nvSpPr>
            <p:spPr>
              <a:xfrm>
                <a:off x="6627341" y="4057341"/>
                <a:ext cx="2016225" cy="707886"/>
              </a:xfrm>
              <a:prstGeom prst="rect">
                <a:avLst/>
              </a:prstGeom>
              <a:blipFill>
                <a:blip r:embed="rId4"/>
                <a:stretch>
                  <a:fillRect l="-6024" t="-5128" r="-3916" b="-11966"/>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6627341" y="4946839"/>
                <a:ext cx="2016226" cy="646331"/>
              </a:xfrm>
              <a:prstGeom prst="rect">
                <a:avLst/>
              </a:prstGeom>
              <a:solidFill>
                <a:schemeClr val="accent6">
                  <a:lumMod val="10000"/>
                  <a:lumOff val="90000"/>
                </a:schemeClr>
              </a:solidFill>
              <a:ln w="6350">
                <a:solidFill>
                  <a:schemeClr val="tx1"/>
                </a:solidFill>
              </a:ln>
            </p:spPr>
            <p:txBody>
              <a:bodyPr wrap="square" rtlCol="0">
                <a:spAutoFit/>
              </a:bodyPr>
              <a:lstStyle/>
              <a:p>
                <a:pPr algn="ctr"/>
                <a:r>
                  <a:rPr lang="zh-CN" altLang="en-US" sz="1800" b="0" dirty="0">
                    <a:solidFill>
                      <a:srgbClr val="000000"/>
                    </a:solidFill>
                  </a:rPr>
                  <a:t>不同取值数目</a:t>
                </a:r>
                <a:endParaRPr lang="en-US" altLang="zh-CN" sz="1800" b="0" dirty="0">
                  <a:solidFill>
                    <a:srgbClr val="000000"/>
                  </a:solidFill>
                </a:endParaRPr>
              </a:p>
              <a:p>
                <a:pPr/>
                <a14:m>
                  <m:oMathPara xmlns:m="http://schemas.openxmlformats.org/officeDocument/2006/math">
                    <m:oMathParaPr>
                      <m:jc m:val="centerGroup"/>
                    </m:oMathParaPr>
                    <m:oMath xmlns:m="http://schemas.openxmlformats.org/officeDocument/2006/math">
                      <m:r>
                        <a:rPr lang="en-US" altLang="zh-CN" sz="1800" i="1" dirty="0" smtClean="0">
                          <a:solidFill>
                            <a:srgbClr val="000000"/>
                          </a:solidFill>
                          <a:latin typeface="Cambria Math" panose="02040503050406030204" pitchFamily="18" charset="0"/>
                        </a:rPr>
                        <m:t>𝑁𝐷𝑉</m:t>
                      </m:r>
                    </m:oMath>
                  </m:oMathPara>
                </a14:m>
                <a:endParaRPr lang="zh-CN" altLang="en-US" sz="1800" b="0" dirty="0">
                  <a:solidFill>
                    <a:srgbClr val="000000"/>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6627341" y="4946839"/>
                <a:ext cx="2016226" cy="646331"/>
              </a:xfrm>
              <a:prstGeom prst="rect">
                <a:avLst/>
              </a:prstGeom>
              <a:blipFill>
                <a:blip r:embed="rId5"/>
                <a:stretch>
                  <a:fillRect t="-6481"/>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AutoShape 4"/>
              <p:cNvSpPr>
                <a:spLocks noChangeArrowheads="1"/>
              </p:cNvSpPr>
              <p:nvPr/>
            </p:nvSpPr>
            <p:spPr bwMode="auto">
              <a:xfrm>
                <a:off x="6660262" y="5774782"/>
                <a:ext cx="2160210" cy="991502"/>
              </a:xfrm>
              <a:prstGeom prst="cloudCallout">
                <a:avLst>
                  <a:gd name="adj1" fmla="val -102332"/>
                  <a:gd name="adj2" fmla="val -20768"/>
                </a:avLst>
              </a:prstGeom>
              <a:solidFill>
                <a:schemeClr val="accent1"/>
              </a:solidFill>
              <a:ln w="9525">
                <a:solidFill>
                  <a:schemeClr val="tx1"/>
                </a:solidFill>
                <a:round/>
              </a:ln>
            </p:spPr>
            <p:txBody>
              <a:bodyPr anchor="ctr"/>
              <a:lstStyle/>
              <a:p>
                <a:pPr algn="ctr">
                  <a:lnSpc>
                    <a:spcPts val="2400"/>
                  </a:lnSpc>
                  <a:spcBef>
                    <a:spcPct val="0"/>
                  </a:spcBef>
                  <a:buClrTx/>
                  <a:buFontTx/>
                  <a:buNone/>
                </a:pPr>
                <a14:m>
                  <m:oMath xmlns:m="http://schemas.openxmlformats.org/officeDocument/2006/math">
                    <m:r>
                      <a:rPr lang="en-US" altLang="zh-CN" sz="1800" b="1" i="1" dirty="0" smtClean="0">
                        <a:solidFill>
                          <a:srgbClr val="FF0000"/>
                        </a:solidFill>
                        <a:latin typeface="Cambria Math" panose="02040503050406030204" pitchFamily="18" charset="0"/>
                        <a:ea typeface="黑体" panose="02010609060101010101" pitchFamily="2" charset="-122"/>
                      </a:rPr>
                      <m:t>𝒅𝒔</m:t>
                    </m:r>
                    <m:r>
                      <a:rPr lang="zh-CN" altLang="en-US" sz="1800" b="1" i="1" dirty="0">
                        <a:solidFill>
                          <a:srgbClr val="FF0000"/>
                        </a:solidFill>
                        <a:latin typeface="Cambria Math" panose="02040503050406030204" pitchFamily="18" charset="0"/>
                        <a:ea typeface="黑体" panose="02010609060101010101" pitchFamily="2" charset="-122"/>
                      </a:rPr>
                      <m:t>蕴含</m:t>
                    </m:r>
                  </m:oMath>
                </a14:m>
                <a:r>
                  <a:rPr lang="zh-CN" altLang="en-US" sz="1800" dirty="0">
                    <a:solidFill>
                      <a:srgbClr val="FF0000"/>
                    </a:solidFill>
                    <a:latin typeface="+mn-lt"/>
                    <a:ea typeface="黑体" panose="02010609060101010101" pitchFamily="2" charset="-122"/>
                  </a:rPr>
                  <a:t>了什么假设？</a:t>
                </a:r>
                <a:endParaRPr lang="en-US" altLang="zh-CN" sz="1800" dirty="0">
                  <a:solidFill>
                    <a:srgbClr val="FF0000"/>
                  </a:solidFill>
                  <a:latin typeface="+mn-lt"/>
                  <a:ea typeface="黑体" panose="02010609060101010101" pitchFamily="2" charset="-122"/>
                </a:endParaRPr>
              </a:p>
            </p:txBody>
          </p:sp>
        </mc:Choice>
        <mc:Fallback xmlns="">
          <p:sp>
            <p:nvSpPr>
              <p:cNvPr id="6" name="AutoShape 4"/>
              <p:cNvSpPr>
                <a:spLocks noRot="1" noChangeAspect="1" noMove="1" noResize="1" noEditPoints="1" noAdjustHandles="1" noChangeArrowheads="1" noChangeShapeType="1" noTextEdit="1"/>
              </p:cNvSpPr>
              <p:nvPr/>
            </p:nvSpPr>
            <p:spPr bwMode="auto">
              <a:xfrm>
                <a:off x="6660262" y="5774782"/>
                <a:ext cx="2160210" cy="991502"/>
              </a:xfrm>
              <a:prstGeom prst="cloudCallout">
                <a:avLst>
                  <a:gd name="adj1" fmla="val -102332"/>
                  <a:gd name="adj2" fmla="val -20768"/>
                </a:avLst>
              </a:prstGeom>
              <a:blipFill>
                <a:blip r:embed="rId6"/>
                <a:stretch>
                  <a:fillRect/>
                </a:stretch>
              </a:blipFill>
              <a:ln w="9525">
                <a:solidFill>
                  <a:schemeClr val="tx1"/>
                </a:solidFill>
                <a:round/>
              </a:ln>
            </p:spPr>
            <p:txBody>
              <a:bodyPr/>
              <a:lstStyle/>
              <a:p>
                <a:r>
                  <a:rPr lang="zh-CN"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(6)</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4" name="Rectangle 3"/>
              <p:cNvSpPr>
                <a:spLocks noChangeArrowheads="1"/>
              </p:cNvSpPr>
              <p:nvPr/>
            </p:nvSpPr>
            <p:spPr bwMode="auto">
              <a:xfrm>
                <a:off x="684213" y="2032002"/>
                <a:ext cx="8208962" cy="240511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高度均衡直方图</a:t>
                </a:r>
                <a:endParaRPr lang="en-US" altLang="zh-CN" sz="2200" dirty="0">
                  <a:solidFill>
                    <a:srgbClr val="0000FF"/>
                  </a:solidFill>
                </a:endParaRPr>
              </a:p>
              <a:p>
                <a:pPr marL="269875" lvl="1" indent="-269875">
                  <a:spcBef>
                    <a:spcPts val="600"/>
                  </a:spcBef>
                  <a:spcAft>
                    <a:spcPts val="600"/>
                  </a:spcAft>
                  <a:buFontTx/>
                  <a:buChar char="-"/>
                </a:pPr>
                <a:r>
                  <a:rPr lang="zh-CN" altLang="en-US" sz="2000" b="0" dirty="0"/>
                  <a:t>对目标列数据排序后将记录平分到每一个存储桶中</a:t>
                </a:r>
                <a:endParaRPr lang="en-US" altLang="zh-CN" sz="2000" b="0" dirty="0"/>
              </a:p>
              <a:p>
                <a:pPr marL="179388" lvl="2">
                  <a:spcBef>
                    <a:spcPts val="300"/>
                  </a:spcBef>
                  <a:spcAft>
                    <a:spcPts val="300"/>
                  </a:spcAft>
                </a:pPr>
                <a:r>
                  <a:rPr lang="zh-CN" altLang="en-US" sz="1800" b="0" dirty="0">
                    <a:solidFill>
                      <a:srgbClr val="000000"/>
                    </a:solidFill>
                  </a:rPr>
                  <a:t>设有</a:t>
                </a:r>
                <a14:m>
                  <m:oMath xmlns:m="http://schemas.openxmlformats.org/officeDocument/2006/math">
                    <m:r>
                      <a:rPr lang="en-US" altLang="zh-CN" sz="1800" b="0" dirty="0">
                        <a:solidFill>
                          <a:srgbClr val="000000"/>
                        </a:solidFill>
                        <a:latin typeface="Cambria Math" panose="02040503050406030204" pitchFamily="18" charset="0"/>
                      </a:rPr>
                      <m:t>𝑏</m:t>
                    </m:r>
                    <m:r>
                      <a:rPr lang="zh-CN" altLang="en-US" sz="1800" b="0" dirty="0">
                        <a:solidFill>
                          <a:srgbClr val="000000"/>
                        </a:solidFill>
                        <a:latin typeface="Cambria Math" panose="02040503050406030204" pitchFamily="18" charset="0"/>
                      </a:rPr>
                      <m:t>个</m:t>
                    </m:r>
                  </m:oMath>
                </a14:m>
                <a:r>
                  <a:rPr lang="zh-CN" altLang="en-US" sz="1800" b="0" dirty="0">
                    <a:solidFill>
                      <a:srgbClr val="000000"/>
                    </a:solidFill>
                  </a:rPr>
                  <a:t>存储桶，则</a:t>
                </a:r>
                <a:r>
                  <a:rPr lang="zh-CN" altLang="en-US" sz="1800" b="0" dirty="0">
                    <a:solidFill>
                      <a:srgbClr val="FF0000"/>
                    </a:solidFill>
                  </a:rPr>
                  <a:t>端点数表示存储桶的编号</a:t>
                </a:r>
                <a:r>
                  <a:rPr lang="zh-CN" altLang="en-US" sz="1800" b="0" dirty="0">
                    <a:solidFill>
                      <a:srgbClr val="000000"/>
                    </a:solidFill>
                  </a:rPr>
                  <a:t>，第一个存储桶的端点值表示目标列分量的最小值，其余的存储桶端点值表示存储分量的最大值</a:t>
                </a:r>
                <a:endParaRPr lang="en-US" altLang="zh-CN" sz="1800" b="0" dirty="0">
                  <a:solidFill>
                    <a:srgbClr val="000000"/>
                  </a:solidFill>
                </a:endParaRPr>
              </a:p>
              <a:p>
                <a:pPr marL="269875" lvl="1" indent="-269875">
                  <a:spcBef>
                    <a:spcPts val="600"/>
                  </a:spcBef>
                  <a:spcAft>
                    <a:spcPts val="600"/>
                  </a:spcAft>
                  <a:buFontTx/>
                  <a:buChar char="-"/>
                </a:pPr>
                <a:r>
                  <a:rPr lang="zh-CN" altLang="en-US" sz="2000" b="0" dirty="0"/>
                  <a:t>流行值：</a:t>
                </a:r>
                <a:r>
                  <a:rPr lang="zh-CN" altLang="en-US" sz="1800" b="0" dirty="0">
                    <a:solidFill>
                      <a:srgbClr val="000000"/>
                    </a:solidFill>
                  </a:rPr>
                  <a:t>分量值作为存储桶端点值出现不只一次</a:t>
                </a:r>
                <a:endParaRPr lang="en-US" altLang="zh-CN" sz="1800" b="0" dirty="0">
                  <a:solidFill>
                    <a:srgbClr val="000000"/>
                  </a:solidFill>
                </a:endParaRPr>
              </a:p>
              <a:p>
                <a:pPr marL="0" lvl="1">
                  <a:spcBef>
                    <a:spcPts val="600"/>
                  </a:spcBef>
                  <a:spcAft>
                    <a:spcPts val="600"/>
                  </a:spcAft>
                </a:pPr>
                <a:r>
                  <a:rPr lang="zh-CN" altLang="en-US" sz="2000" b="0" dirty="0"/>
                  <a:t>    非流行值：</a:t>
                </a:r>
                <a:r>
                  <a:rPr lang="zh-CN" altLang="en-US" sz="1800" b="0" dirty="0">
                    <a:solidFill>
                      <a:srgbClr val="000000"/>
                    </a:solidFill>
                  </a:rPr>
                  <a:t>分量值作为存储桶端点值出现次数仅为一次</a:t>
                </a:r>
              </a:p>
              <a:p>
                <a:pPr marL="800100" lvl="1" indent="-342900">
                  <a:spcBef>
                    <a:spcPts val="600"/>
                  </a:spcBef>
                  <a:spcAft>
                    <a:spcPts val="600"/>
                  </a:spcAft>
                  <a:buFontTx/>
                  <a:buChar char="-"/>
                </a:pPr>
                <a:endParaRPr lang="zh-CN" altLang="en-US" sz="1800" b="0" dirty="0">
                  <a:solidFill>
                    <a:srgbClr val="000000"/>
                  </a:solidFill>
                </a:endParaRPr>
              </a:p>
            </p:txBody>
          </p:sp>
        </mc:Choice>
        <mc:Fallback xmlns="">
          <p:sp>
            <p:nvSpPr>
              <p:cNvPr id="14" name="Rectangle 3"/>
              <p:cNvSpPr>
                <a:spLocks noRot="1" noChangeAspect="1" noMove="1" noResize="1" noEditPoints="1" noAdjustHandles="1" noChangeArrowheads="1" noChangeShapeType="1" noTextEdit="1"/>
              </p:cNvSpPr>
              <p:nvPr/>
            </p:nvSpPr>
            <p:spPr bwMode="auto">
              <a:xfrm>
                <a:off x="684213" y="2032002"/>
                <a:ext cx="8208962" cy="2405110"/>
              </a:xfrm>
              <a:prstGeom prst="rect">
                <a:avLst/>
              </a:prstGeom>
              <a:blipFill>
                <a:blip r:embed="rId3"/>
                <a:stretch>
                  <a:fillRect l="-817" t="-3544" b="-3291"/>
                </a:stretch>
              </a:blipFill>
              <a:ln w="9525">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 name="Rectangle 3"/>
              <p:cNvSpPr>
                <a:spLocks noChangeArrowheads="1"/>
              </p:cNvSpPr>
              <p:nvPr/>
            </p:nvSpPr>
            <p:spPr bwMode="auto">
              <a:xfrm>
                <a:off x="707061" y="4532220"/>
                <a:ext cx="8208962" cy="171618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基于高度均衡直方图的基数估计</a:t>
                </a:r>
                <a:endParaRPr lang="en-US" altLang="zh-CN" sz="2200" dirty="0">
                  <a:solidFill>
                    <a:srgbClr val="0000FF"/>
                  </a:solidFill>
                </a:endParaRPr>
              </a:p>
              <a:p>
                <a:pPr marL="269875" lvl="1" indent="-269875">
                  <a:lnSpc>
                    <a:spcPct val="150000"/>
                  </a:lnSpc>
                  <a:spcBef>
                    <a:spcPts val="0"/>
                  </a:spcBef>
                  <a:spcAft>
                    <a:spcPts val="1000"/>
                  </a:spcAft>
                  <a:buFontTx/>
                  <a:buChar char="-"/>
                </a:pPr>
                <a:r>
                  <a:rPr lang="zh-CN" altLang="en-US" sz="2000" b="0" dirty="0"/>
                  <a:t>流行值：</a:t>
                </a:r>
                <a14:m>
                  <m:oMath xmlns:m="http://schemas.openxmlformats.org/officeDocument/2006/math">
                    <m:r>
                      <a:rPr lang="en-US" altLang="zh-CN" sz="1800" b="0" i="1" dirty="0" smtClean="0">
                        <a:solidFill>
                          <a:srgbClr val="000000"/>
                        </a:solidFill>
                        <a:latin typeface="Cambria Math" panose="02040503050406030204" pitchFamily="18" charset="0"/>
                      </a:rPr>
                      <m:t>𝑑𝑠</m:t>
                    </m:r>
                    <m:r>
                      <a:rPr lang="en-US" altLang="zh-CN" sz="1800" b="0" i="1" dirty="0" smtClean="0">
                        <a:solidFill>
                          <a:srgbClr val="000000"/>
                        </a:solidFill>
                        <a:latin typeface="Cambria Math" panose="02040503050406030204" pitchFamily="18" charset="0"/>
                      </a:rPr>
                      <m:t>=</m:t>
                    </m:r>
                    <m:f>
                      <m:fPr>
                        <m:ctrlPr>
                          <a:rPr lang="en-US" altLang="zh-CN" sz="1800" b="0" i="1" dirty="0" smtClean="0">
                            <a:solidFill>
                              <a:srgbClr val="000000"/>
                            </a:solidFill>
                            <a:latin typeface="Cambria Math" panose="02040503050406030204" pitchFamily="18" charset="0"/>
                          </a:rPr>
                        </m:ctrlPr>
                      </m:fPr>
                      <m:num>
                        <m:r>
                          <a:rPr lang="en-US" altLang="zh-CN" sz="1800" b="0" i="1" dirty="0" smtClean="0">
                            <a:solidFill>
                              <a:srgbClr val="000000"/>
                            </a:solidFill>
                            <a:latin typeface="Cambria Math" panose="02040503050406030204" pitchFamily="18" charset="0"/>
                          </a:rPr>
                          <m:t>𝑘</m:t>
                        </m:r>
                      </m:num>
                      <m:den>
                        <m:r>
                          <a:rPr lang="en-US" altLang="zh-CN" sz="1800" b="0" i="1" dirty="0" smtClean="0">
                            <a:solidFill>
                              <a:srgbClr val="000000"/>
                            </a:solidFill>
                            <a:latin typeface="Cambria Math" panose="02040503050406030204" pitchFamily="18" charset="0"/>
                          </a:rPr>
                          <m:t>𝑏</m:t>
                        </m:r>
                      </m:den>
                    </m:f>
                  </m:oMath>
                </a14:m>
                <a:endParaRPr lang="en-US" altLang="zh-CN" sz="1800" b="0" dirty="0">
                  <a:solidFill>
                    <a:srgbClr val="000000"/>
                  </a:solidFill>
                </a:endParaRPr>
              </a:p>
              <a:p>
                <a:pPr marL="269875" lvl="1" indent="-269875">
                  <a:spcBef>
                    <a:spcPts val="600"/>
                  </a:spcBef>
                  <a:spcAft>
                    <a:spcPts val="600"/>
                  </a:spcAft>
                  <a:buFontTx/>
                  <a:buChar char="-"/>
                </a:pPr>
                <a:r>
                  <a:rPr lang="zh-CN" altLang="en-US" sz="2000" b="0" dirty="0"/>
                  <a:t>非流行值：</a:t>
                </a:r>
                <a14:m>
                  <m:oMath xmlns:m="http://schemas.openxmlformats.org/officeDocument/2006/math">
                    <m:r>
                      <a:rPr lang="en-US" altLang="zh-CN" sz="1800" b="0" i="1" dirty="0" smtClean="0">
                        <a:solidFill>
                          <a:srgbClr val="000000"/>
                        </a:solidFill>
                        <a:latin typeface="Cambria Math" panose="02040503050406030204" pitchFamily="18" charset="0"/>
                      </a:rPr>
                      <m:t>𝑑𝑠</m:t>
                    </m:r>
                    <m:r>
                      <a:rPr lang="en-US" altLang="zh-CN" sz="1800" b="0" i="1" dirty="0" smtClean="0">
                        <a:solidFill>
                          <a:srgbClr val="000000"/>
                        </a:solidFill>
                        <a:latin typeface="Cambria Math" panose="02040503050406030204" pitchFamily="18" charset="0"/>
                      </a:rPr>
                      <m:t>=</m:t>
                    </m:r>
                    <m:f>
                      <m:fPr>
                        <m:ctrlPr>
                          <a:rPr lang="en-US" altLang="zh-CN" sz="1800" b="0" i="1" dirty="0" smtClean="0">
                            <a:solidFill>
                              <a:srgbClr val="000000"/>
                            </a:solidFill>
                            <a:latin typeface="Cambria Math" panose="02040503050406030204" pitchFamily="18" charset="0"/>
                          </a:rPr>
                        </m:ctrlPr>
                      </m:fPr>
                      <m:num>
                        <m:r>
                          <a:rPr lang="en-US" altLang="zh-CN" sz="1800" b="0" i="1" dirty="0" smtClean="0">
                            <a:solidFill>
                              <a:srgbClr val="000000"/>
                            </a:solidFill>
                            <a:latin typeface="Cambria Math" panose="02040503050406030204" pitchFamily="18" charset="0"/>
                          </a:rPr>
                          <m:t>𝑏</m:t>
                        </m:r>
                        <m:r>
                          <a:rPr lang="en-US" altLang="zh-CN" sz="1800" b="0" i="1" dirty="0" smtClean="0">
                            <a:solidFill>
                              <a:srgbClr val="000000"/>
                            </a:solidFill>
                            <a:latin typeface="Cambria Math" panose="02040503050406030204" pitchFamily="18" charset="0"/>
                          </a:rPr>
                          <m:t>−</m:t>
                        </m:r>
                        <m:r>
                          <a:rPr lang="en-US" altLang="zh-CN" sz="1800" b="0" i="1" dirty="0" smtClean="0">
                            <a:solidFill>
                              <a:srgbClr val="000000"/>
                            </a:solidFill>
                            <a:latin typeface="Cambria Math" panose="02040503050406030204" pitchFamily="18" charset="0"/>
                          </a:rPr>
                          <m:t>𝑘</m:t>
                        </m:r>
                      </m:num>
                      <m:den>
                        <m:r>
                          <a:rPr lang="en-US" altLang="zh-CN" sz="1800" b="0" i="1" dirty="0" smtClean="0">
                            <a:solidFill>
                              <a:srgbClr val="000000"/>
                            </a:solidFill>
                            <a:latin typeface="Cambria Math" panose="02040503050406030204" pitchFamily="18" charset="0"/>
                          </a:rPr>
                          <m:t>𝑏</m:t>
                        </m:r>
                      </m:den>
                    </m:f>
                    <m:r>
                      <a:rPr lang="en-US" altLang="zh-CN" sz="1800" b="0" i="1" dirty="0" smtClean="0">
                        <a:solidFill>
                          <a:srgbClr val="000000"/>
                        </a:solidFill>
                        <a:latin typeface="Cambria Math" panose="02040503050406030204" pitchFamily="18" charset="0"/>
                      </a:rPr>
                      <m:t>×</m:t>
                    </m:r>
                    <m:f>
                      <m:fPr>
                        <m:ctrlPr>
                          <a:rPr lang="en-US" altLang="zh-CN" sz="1800" b="0" i="1" dirty="0" smtClean="0">
                            <a:solidFill>
                              <a:srgbClr val="000000"/>
                            </a:solidFill>
                            <a:latin typeface="Cambria Math" panose="02040503050406030204" pitchFamily="18" charset="0"/>
                          </a:rPr>
                        </m:ctrlPr>
                      </m:fPr>
                      <m:num>
                        <m:r>
                          <a:rPr lang="en-US" altLang="zh-CN" sz="1800" b="0" i="1" dirty="0" smtClean="0">
                            <a:solidFill>
                              <a:srgbClr val="000000"/>
                            </a:solidFill>
                            <a:latin typeface="Cambria Math" panose="02040503050406030204" pitchFamily="18" charset="0"/>
                          </a:rPr>
                          <m:t>1</m:t>
                        </m:r>
                      </m:num>
                      <m:den>
                        <m:r>
                          <a:rPr lang="en-US" altLang="zh-CN" sz="1800" b="0" i="1" dirty="0" smtClean="0">
                            <a:solidFill>
                              <a:srgbClr val="000000"/>
                            </a:solidFill>
                            <a:latin typeface="Cambria Math" panose="02040503050406030204" pitchFamily="18" charset="0"/>
                          </a:rPr>
                          <m:t>𝑁𝐷𝑉</m:t>
                        </m:r>
                        <m:r>
                          <a:rPr lang="en-US" altLang="zh-CN" sz="1800" b="0" i="1" dirty="0" smtClean="0">
                            <a:solidFill>
                              <a:srgbClr val="000000"/>
                            </a:solidFill>
                            <a:latin typeface="Cambria Math" panose="02040503050406030204" pitchFamily="18" charset="0"/>
                          </a:rPr>
                          <m:t>−</m:t>
                        </m:r>
                        <m:r>
                          <a:rPr lang="en-US" altLang="zh-CN" sz="1800" b="0" i="1" dirty="0" smtClean="0">
                            <a:solidFill>
                              <a:srgbClr val="000000"/>
                            </a:solidFill>
                            <a:latin typeface="Cambria Math" panose="02040503050406030204" pitchFamily="18" charset="0"/>
                          </a:rPr>
                          <m:t>𝑎</m:t>
                        </m:r>
                      </m:den>
                    </m:f>
                  </m:oMath>
                </a14:m>
                <a:endParaRPr lang="zh-CN" altLang="en-US" sz="1800" b="0" dirty="0">
                  <a:solidFill>
                    <a:srgbClr val="000000"/>
                  </a:solidFill>
                </a:endParaRPr>
              </a:p>
              <a:p>
                <a:pPr marL="269875" lvl="1" indent="-269875">
                  <a:spcBef>
                    <a:spcPts val="600"/>
                  </a:spcBef>
                  <a:spcAft>
                    <a:spcPts val="600"/>
                  </a:spcAft>
                  <a:buFontTx/>
                  <a:buChar char="-"/>
                </a:pPr>
                <a:r>
                  <a:rPr lang="zh-CN" altLang="en-US" sz="2000" b="0" dirty="0"/>
                  <a:t>基数估计值：</a:t>
                </a:r>
                <a14:m>
                  <m:oMath xmlns:m="http://schemas.openxmlformats.org/officeDocument/2006/math">
                    <m:d>
                      <m:dPr>
                        <m:ctrlPr>
                          <a:rPr lang="en-US" altLang="zh-CN" sz="1800" b="0" i="1" smtClean="0">
                            <a:solidFill>
                              <a:srgbClr val="000000"/>
                            </a:solidFill>
                            <a:latin typeface="Cambria Math" panose="02040503050406030204" pitchFamily="18" charset="0"/>
                          </a:rPr>
                        </m:ctrlPr>
                      </m:dPr>
                      <m:e>
                        <m:r>
                          <a:rPr lang="en-US" altLang="zh-CN" sz="1800" b="0" i="1" smtClean="0">
                            <a:solidFill>
                              <a:srgbClr val="000000"/>
                            </a:solidFill>
                            <a:latin typeface="Cambria Math" panose="02040503050406030204" pitchFamily="18" charset="0"/>
                          </a:rPr>
                          <m:t>𝑁</m:t>
                        </m:r>
                        <m:r>
                          <a:rPr lang="en-US" altLang="zh-CN" sz="1800" b="0" i="1" smtClean="0">
                            <a:solidFill>
                              <a:srgbClr val="000000"/>
                            </a:solidFill>
                            <a:latin typeface="Cambria Math" panose="02040503050406030204" pitchFamily="18" charset="0"/>
                          </a:rPr>
                          <m:t>−</m:t>
                        </m:r>
                        <m:r>
                          <a:rPr lang="en-US" altLang="zh-CN" sz="1800" b="0" i="1" smtClean="0">
                            <a:solidFill>
                              <a:srgbClr val="000000"/>
                            </a:solidFill>
                            <a:latin typeface="Cambria Math" panose="02040503050406030204" pitchFamily="18" charset="0"/>
                          </a:rPr>
                          <m:t>𝑟</m:t>
                        </m:r>
                      </m:e>
                    </m:d>
                    <m:r>
                      <a:rPr lang="en-US" altLang="zh-CN" sz="1800" b="0" i="1" smtClean="0">
                        <a:solidFill>
                          <a:srgbClr val="000000"/>
                        </a:solidFill>
                        <a:latin typeface="Cambria Math" panose="02040503050406030204" pitchFamily="18" charset="0"/>
                      </a:rPr>
                      <m:t>×</m:t>
                    </m:r>
                    <m:r>
                      <a:rPr lang="en-US" altLang="zh-CN" sz="1800" b="0" i="1" smtClean="0">
                        <a:solidFill>
                          <a:srgbClr val="000000"/>
                        </a:solidFill>
                        <a:latin typeface="Cambria Math" panose="02040503050406030204" pitchFamily="18" charset="0"/>
                      </a:rPr>
                      <m:t>𝑑𝑠</m:t>
                    </m:r>
                  </m:oMath>
                </a14:m>
                <a:endParaRPr lang="zh-CN" altLang="en-US" sz="1800" b="0" dirty="0">
                  <a:solidFill>
                    <a:srgbClr val="000000"/>
                  </a:solidFill>
                </a:endParaRPr>
              </a:p>
            </p:txBody>
          </p:sp>
        </mc:Choice>
        <mc:Fallback xmlns="">
          <p:sp>
            <p:nvSpPr>
              <p:cNvPr id="2" name="Rectangle 3"/>
              <p:cNvSpPr>
                <a:spLocks noRot="1" noChangeAspect="1" noMove="1" noResize="1" noEditPoints="1" noAdjustHandles="1" noChangeArrowheads="1" noChangeShapeType="1" noTextEdit="1"/>
              </p:cNvSpPr>
              <p:nvPr/>
            </p:nvSpPr>
            <p:spPr bwMode="auto">
              <a:xfrm>
                <a:off x="707061" y="4532220"/>
                <a:ext cx="8208962" cy="1716180"/>
              </a:xfrm>
              <a:prstGeom prst="rect">
                <a:avLst/>
              </a:prstGeom>
              <a:blipFill>
                <a:blip r:embed="rId4"/>
                <a:stretch>
                  <a:fillRect l="-817" t="-4965" b="-29078"/>
                </a:stretch>
              </a:blipFill>
              <a:ln w="9525">
                <a:noFill/>
                <a:miter lim="800000"/>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p:cNvSpPr txBox="1"/>
              <p:nvPr/>
            </p:nvSpPr>
            <p:spPr>
              <a:xfrm>
                <a:off x="4644008" y="5004591"/>
                <a:ext cx="1781912" cy="923330"/>
              </a:xfrm>
              <a:prstGeom prst="rect">
                <a:avLst/>
              </a:prstGeom>
              <a:solidFill>
                <a:schemeClr val="accent6">
                  <a:lumMod val="10000"/>
                  <a:lumOff val="90000"/>
                </a:schemeClr>
              </a:solidFill>
              <a:ln w="6350">
                <a:solidFill>
                  <a:schemeClr val="tx1"/>
                </a:solidFill>
              </a:ln>
            </p:spPr>
            <p:txBody>
              <a:bodyPr wrap="square" rtlCol="0">
                <a:spAutoFit/>
              </a:bodyPr>
              <a:lstStyle/>
              <a:p>
                <a:pPr algn="ctr"/>
                <a:r>
                  <a:rPr lang="zh-CN" altLang="en-US" sz="1800" b="0" dirty="0">
                    <a:solidFill>
                      <a:srgbClr val="000000"/>
                    </a:solidFill>
                  </a:rPr>
                  <a:t>流行值作为存储桶端点值出现次数</a:t>
                </a:r>
                <a14:m>
                  <m:oMath xmlns:m="http://schemas.openxmlformats.org/officeDocument/2006/math">
                    <m:r>
                      <a:rPr lang="en-US" altLang="zh-CN" sz="1800" b="0" i="1" dirty="0" smtClean="0">
                        <a:solidFill>
                          <a:srgbClr val="000000"/>
                        </a:solidFill>
                        <a:latin typeface="Cambria Math" panose="02040503050406030204" pitchFamily="18" charset="0"/>
                      </a:rPr>
                      <m:t>𝑘</m:t>
                    </m:r>
                    <m:r>
                      <a:rPr lang="en-US" altLang="zh-CN" sz="1800" b="0" i="1" dirty="0" smtClean="0">
                        <a:solidFill>
                          <a:srgbClr val="000000"/>
                        </a:solidFill>
                        <a:latin typeface="Cambria Math" panose="02040503050406030204" pitchFamily="18" charset="0"/>
                      </a:rPr>
                      <m:t>(</m:t>
                    </m:r>
                    <m:r>
                      <a:rPr lang="en-US" altLang="zh-CN" sz="1800" b="0" i="1" dirty="0" smtClean="0">
                        <a:solidFill>
                          <a:srgbClr val="000000"/>
                        </a:solidFill>
                        <a:latin typeface="Cambria Math" panose="02040503050406030204" pitchFamily="18" charset="0"/>
                      </a:rPr>
                      <m:t>𝑘</m:t>
                    </m:r>
                    <m:r>
                      <a:rPr lang="en-US" altLang="zh-CN" sz="1800" b="0" i="1" dirty="0" smtClean="0">
                        <a:solidFill>
                          <a:srgbClr val="000000"/>
                        </a:solidFill>
                        <a:latin typeface="Cambria Math" panose="02040503050406030204" pitchFamily="18" charset="0"/>
                      </a:rPr>
                      <m:t>&gt;1)</m:t>
                    </m:r>
                  </m:oMath>
                </a14:m>
                <a:endParaRPr lang="zh-CN" altLang="en-US" sz="1800" b="0" dirty="0"/>
              </a:p>
            </p:txBody>
          </p:sp>
        </mc:Choice>
        <mc:Fallback xmlns="">
          <p:sp>
            <p:nvSpPr>
              <p:cNvPr id="5" name="文本框 4"/>
              <p:cNvSpPr txBox="1">
                <a:spLocks noRot="1" noChangeAspect="1" noMove="1" noResize="1" noEditPoints="1" noAdjustHandles="1" noChangeArrowheads="1" noChangeShapeType="1" noTextEdit="1"/>
              </p:cNvSpPr>
              <p:nvPr/>
            </p:nvSpPr>
            <p:spPr>
              <a:xfrm>
                <a:off x="4644008" y="5004591"/>
                <a:ext cx="1781912" cy="923330"/>
              </a:xfrm>
              <a:prstGeom prst="rect">
                <a:avLst/>
              </a:prstGeom>
              <a:blipFill>
                <a:blip r:embed="rId5"/>
                <a:stretch>
                  <a:fillRect l="-2048" t="-3947" b="-7895"/>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4644008" y="6023029"/>
                <a:ext cx="1781912" cy="646331"/>
              </a:xfrm>
              <a:prstGeom prst="rect">
                <a:avLst/>
              </a:prstGeom>
              <a:solidFill>
                <a:schemeClr val="accent6">
                  <a:lumMod val="10000"/>
                  <a:lumOff val="90000"/>
                </a:schemeClr>
              </a:solidFill>
              <a:ln w="6350">
                <a:solidFill>
                  <a:schemeClr val="tx1"/>
                </a:solidFill>
              </a:ln>
            </p:spPr>
            <p:txBody>
              <a:bodyPr wrap="square" rtlCol="0">
                <a:spAutoFit/>
              </a:bodyPr>
              <a:lstStyle/>
              <a:p>
                <a:pPr algn="ctr"/>
                <a:r>
                  <a:rPr lang="zh-CN" altLang="en-US" sz="1800" b="0" dirty="0">
                    <a:solidFill>
                      <a:srgbClr val="000000"/>
                    </a:solidFill>
                  </a:rPr>
                  <a:t>流行值个数</a:t>
                </a:r>
                <a:endParaRPr lang="en-US" altLang="zh-CN" sz="1800" b="0" i="1" dirty="0">
                  <a:solidFill>
                    <a:srgbClr val="000000"/>
                  </a:solidFill>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r>
                        <a:rPr lang="en-US" altLang="zh-CN" sz="1800" b="0" i="1" dirty="0" smtClean="0">
                          <a:solidFill>
                            <a:srgbClr val="000000"/>
                          </a:solidFill>
                          <a:latin typeface="Cambria Math" panose="02040503050406030204" pitchFamily="18" charset="0"/>
                        </a:rPr>
                        <m:t>𝑎</m:t>
                      </m:r>
                      <m:r>
                        <a:rPr lang="en-US" altLang="zh-CN" sz="1800" b="0" i="1" dirty="0" smtClean="0">
                          <a:solidFill>
                            <a:srgbClr val="000000"/>
                          </a:solidFill>
                          <a:latin typeface="Cambria Math" panose="02040503050406030204" pitchFamily="18" charset="0"/>
                        </a:rPr>
                        <m:t>(</m:t>
                      </m:r>
                      <m:r>
                        <a:rPr lang="en-US" altLang="zh-CN" sz="1800" b="0" i="1" dirty="0" smtClean="0">
                          <a:solidFill>
                            <a:srgbClr val="000000"/>
                          </a:solidFill>
                          <a:latin typeface="Cambria Math" panose="02040503050406030204" pitchFamily="18" charset="0"/>
                        </a:rPr>
                        <m:t>𝑎</m:t>
                      </m:r>
                      <m:r>
                        <a:rPr lang="en-US" altLang="zh-CN" sz="1800" b="0" i="1" dirty="0" smtClean="0">
                          <a:solidFill>
                            <a:srgbClr val="000000"/>
                          </a:solidFill>
                          <a:latin typeface="Cambria Math" panose="02040503050406030204" pitchFamily="18" charset="0"/>
                        </a:rPr>
                        <m:t>&gt;0)</m:t>
                      </m:r>
                    </m:oMath>
                  </m:oMathPara>
                </a14:m>
                <a:endParaRPr lang="zh-CN" altLang="en-US" sz="1800" b="0" dirty="0"/>
              </a:p>
            </p:txBody>
          </p:sp>
        </mc:Choice>
        <mc:Fallback xmlns="">
          <p:sp>
            <p:nvSpPr>
              <p:cNvPr id="6" name="文本框 5"/>
              <p:cNvSpPr txBox="1">
                <a:spLocks noRot="1" noChangeAspect="1" noMove="1" noResize="1" noEditPoints="1" noAdjustHandles="1" noChangeArrowheads="1" noChangeShapeType="1" noTextEdit="1"/>
              </p:cNvSpPr>
              <p:nvPr/>
            </p:nvSpPr>
            <p:spPr>
              <a:xfrm>
                <a:off x="4644008" y="6023029"/>
                <a:ext cx="1781912" cy="646331"/>
              </a:xfrm>
              <a:prstGeom prst="rect">
                <a:avLst/>
              </a:prstGeom>
              <a:blipFill>
                <a:blip r:embed="rId6"/>
                <a:stretch>
                  <a:fillRect t="-6542" b="-7477"/>
                </a:stretch>
              </a:blipFill>
              <a:ln w="6350">
                <a:solidFill>
                  <a:schemeClr val="tx1"/>
                </a:solidFill>
              </a:ln>
            </p:spPr>
            <p:txBody>
              <a:bodyPr/>
              <a:lstStyle/>
              <a:p>
                <a:r>
                  <a:rPr lang="zh-CN" altLang="en-US">
                    <a:noFill/>
                  </a:rPr>
                  <a:t> </a:t>
                </a:r>
              </a:p>
            </p:txBody>
          </p:sp>
        </mc:Fallback>
      </mc:AlternateContent>
      <p:pic>
        <p:nvPicPr>
          <p:cNvPr id="4" name="图片 3"/>
          <p:cNvPicPr>
            <a:picLocks noChangeAspect="1"/>
          </p:cNvPicPr>
          <p:nvPr/>
        </p:nvPicPr>
        <p:blipFill rotWithShape="1">
          <a:blip r:embed="rId7"/>
          <a:srcRect l="8826" r="3606" b="7212"/>
          <a:stretch>
            <a:fillRect/>
          </a:stretch>
        </p:blipFill>
        <p:spPr>
          <a:xfrm>
            <a:off x="6588224" y="4613038"/>
            <a:ext cx="2234084" cy="22449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(7)</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4" name="Rectangle 3"/>
              <p:cNvSpPr>
                <a:spLocks noChangeArrowheads="1"/>
              </p:cNvSpPr>
              <p:nvPr/>
            </p:nvSpPr>
            <p:spPr bwMode="auto">
              <a:xfrm>
                <a:off x="684213" y="2032002"/>
                <a:ext cx="8208962" cy="2549126"/>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混合直方图</a:t>
                </a:r>
                <a:endParaRPr lang="en-US" altLang="zh-CN" sz="2200" dirty="0">
                  <a:solidFill>
                    <a:srgbClr val="0000FF"/>
                  </a:solidFill>
                </a:endParaRPr>
              </a:p>
              <a:p>
                <a:pPr marL="269875" lvl="1" indent="-269875">
                  <a:spcBef>
                    <a:spcPts val="600"/>
                  </a:spcBef>
                  <a:spcAft>
                    <a:spcPts val="600"/>
                  </a:spcAft>
                  <a:buFontTx/>
                  <a:buChar char="-"/>
                </a:pPr>
                <a:r>
                  <a:rPr lang="zh-CN" altLang="en-US" sz="2000" b="0" dirty="0"/>
                  <a:t>设有</a:t>
                </a:r>
                <a14:m>
                  <m:oMath xmlns:m="http://schemas.openxmlformats.org/officeDocument/2006/math">
                    <m:r>
                      <a:rPr lang="en-US" altLang="zh-CN" sz="2000" b="0" i="1" dirty="0" smtClean="0">
                        <a:latin typeface="Cambria Math" panose="02040503050406030204" pitchFamily="18" charset="0"/>
                      </a:rPr>
                      <m:t>𝑏</m:t>
                    </m:r>
                    <m:r>
                      <a:rPr lang="zh-CN" altLang="en-US" sz="2000" b="0" i="1" dirty="0">
                        <a:latin typeface="Cambria Math" panose="02040503050406030204" pitchFamily="18" charset="0"/>
                      </a:rPr>
                      <m:t>个</m:t>
                    </m:r>
                  </m:oMath>
                </a14:m>
                <a:r>
                  <a:rPr lang="zh-CN" altLang="en-US" sz="2000" b="0" dirty="0"/>
                  <a:t>存储桶，按目标列分量排序，旋转总记录数小于内部百分比阈值的前</a:t>
                </a:r>
                <a14:m>
                  <m:oMath xmlns:m="http://schemas.openxmlformats.org/officeDocument/2006/math">
                    <m:r>
                      <a:rPr lang="en-US" altLang="zh-CN" sz="2000" b="0" i="1" dirty="0" smtClean="0">
                        <a:latin typeface="Cambria Math" panose="02040503050406030204" pitchFamily="18" charset="0"/>
                      </a:rPr>
                      <m:t>𝑏</m:t>
                    </m:r>
                    <m:r>
                      <a:rPr lang="zh-CN" altLang="en-US" sz="2000" b="0" i="1" dirty="0">
                        <a:latin typeface="Cambria Math" panose="02040503050406030204" pitchFamily="18" charset="0"/>
                      </a:rPr>
                      <m:t>个</m:t>
                    </m:r>
                  </m:oMath>
                </a14:m>
                <a:r>
                  <a:rPr lang="zh-CN" altLang="en-US" sz="2000" b="0" dirty="0"/>
                  <a:t>分量值</a:t>
                </a:r>
                <a:endParaRPr lang="en-US" altLang="zh-CN" sz="2000" b="0" dirty="0"/>
              </a:p>
              <a:p>
                <a:pPr marL="269875" lvl="1" indent="-269875">
                  <a:spcBef>
                    <a:spcPts val="600"/>
                  </a:spcBef>
                  <a:spcAft>
                    <a:spcPts val="600"/>
                  </a:spcAft>
                  <a:buFontTx/>
                  <a:buChar char="-"/>
                </a:pPr>
                <a:r>
                  <a:rPr lang="zh-CN" altLang="en-US" sz="2000" b="0" dirty="0"/>
                  <a:t>端点值：</a:t>
                </a:r>
                <a:r>
                  <a:rPr lang="zh-CN" altLang="en-US" sz="1800" b="0" dirty="0">
                    <a:solidFill>
                      <a:srgbClr val="000000"/>
                    </a:solidFill>
                  </a:rPr>
                  <a:t>存储桶中其全部分量值的最大值</a:t>
                </a:r>
                <a:endParaRPr lang="en-US" altLang="zh-CN" sz="1800" b="0" dirty="0">
                  <a:solidFill>
                    <a:srgbClr val="000000"/>
                  </a:solidFill>
                </a:endParaRPr>
              </a:p>
              <a:p>
                <a:pPr marL="269875" lvl="1" indent="-269875">
                  <a:spcBef>
                    <a:spcPts val="600"/>
                  </a:spcBef>
                  <a:spcAft>
                    <a:spcPts val="600"/>
                  </a:spcAft>
                  <a:buFontTx/>
                  <a:buChar char="-"/>
                </a:pPr>
                <a:r>
                  <a:rPr lang="zh-CN" altLang="en-US" sz="2000" b="0" dirty="0"/>
                  <a:t>端点数：</a:t>
                </a:r>
                <a:r>
                  <a:rPr lang="zh-CN" altLang="en-US" sz="1800" b="0" dirty="0">
                    <a:solidFill>
                      <a:srgbClr val="000000"/>
                    </a:solidFill>
                  </a:rPr>
                  <a:t>存储桶及之前存储桶中所存储目标列的总记录数</a:t>
                </a:r>
                <a:endParaRPr lang="en-US" altLang="zh-CN" sz="1800" b="0" dirty="0">
                  <a:solidFill>
                    <a:srgbClr val="000000"/>
                  </a:solidFill>
                </a:endParaRPr>
              </a:p>
              <a:p>
                <a:pPr marL="269875" lvl="1" indent="-269875">
                  <a:spcBef>
                    <a:spcPts val="600"/>
                  </a:spcBef>
                  <a:spcAft>
                    <a:spcPts val="600"/>
                  </a:spcAft>
                  <a:buFontTx/>
                  <a:buChar char="-"/>
                </a:pPr>
                <a:r>
                  <a:rPr lang="zh-CN" altLang="en-US" sz="2000" b="0" dirty="0"/>
                  <a:t>流行值：</a:t>
                </a:r>
                <a:r>
                  <a:rPr lang="zh-CN" altLang="en-US" sz="2000" b="0" dirty="0">
                    <a:solidFill>
                      <a:srgbClr val="000000"/>
                    </a:solidFill>
                  </a:rPr>
                  <a:t>存储桶中的端点值；非</a:t>
                </a:r>
                <a:r>
                  <a:rPr lang="zh-CN" altLang="en-US" sz="2000" b="0" dirty="0"/>
                  <a:t>流行值：</a:t>
                </a:r>
                <a:r>
                  <a:rPr lang="zh-CN" altLang="en-US" sz="2000" b="0" dirty="0">
                    <a:solidFill>
                      <a:srgbClr val="000000"/>
                    </a:solidFill>
                  </a:rPr>
                  <a:t>不在存储桶中的分量值</a:t>
                </a:r>
                <a:endParaRPr lang="en-US" altLang="zh-CN" sz="2000" b="0" dirty="0"/>
              </a:p>
            </p:txBody>
          </p:sp>
        </mc:Choice>
        <mc:Fallback xmlns="">
          <p:sp>
            <p:nvSpPr>
              <p:cNvPr id="14" name="Rectangle 3"/>
              <p:cNvSpPr>
                <a:spLocks noRot="1" noChangeAspect="1" noMove="1" noResize="1" noEditPoints="1" noAdjustHandles="1" noChangeArrowheads="1" noChangeShapeType="1" noTextEdit="1"/>
              </p:cNvSpPr>
              <p:nvPr/>
            </p:nvSpPr>
            <p:spPr bwMode="auto">
              <a:xfrm>
                <a:off x="684213" y="2032002"/>
                <a:ext cx="8208962" cy="2549126"/>
              </a:xfrm>
              <a:prstGeom prst="rect">
                <a:avLst/>
              </a:prstGeom>
              <a:blipFill>
                <a:blip r:embed="rId3"/>
                <a:stretch>
                  <a:fillRect l="-817" t="-3349" b="-3110"/>
                </a:stretch>
              </a:blipFill>
              <a:ln w="9525">
                <a:noFill/>
                <a:miter lim="800000"/>
              </a:ln>
            </p:spPr>
            <p:txBody>
              <a:bodyPr/>
              <a:lstStyle/>
              <a:p>
                <a:r>
                  <a:rPr lang="zh-CN" altLang="en-US">
                    <a:noFill/>
                  </a:rPr>
                  <a:t> </a:t>
                </a:r>
              </a:p>
            </p:txBody>
          </p:sp>
        </mc:Fallback>
      </mc:AlternateContent>
      <p:sp>
        <p:nvSpPr>
          <p:cNvPr id="5" name="Rectangle 3"/>
          <p:cNvSpPr>
            <a:spLocks noChangeArrowheads="1"/>
          </p:cNvSpPr>
          <p:nvPr/>
        </p:nvSpPr>
        <p:spPr bwMode="auto">
          <a:xfrm>
            <a:off x="684213" y="4637022"/>
            <a:ext cx="8208962" cy="2104346"/>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基于混合直方图的基数估计</a:t>
            </a:r>
            <a:endParaRPr lang="en-US" altLang="zh-CN" sz="2200" dirty="0">
              <a:solidFill>
                <a:srgbClr val="0000FF"/>
              </a:solidFill>
            </a:endParaRPr>
          </a:p>
          <a:p>
            <a:pPr marL="269875" lvl="1" indent="-269875">
              <a:spcBef>
                <a:spcPts val="600"/>
              </a:spcBef>
              <a:spcAft>
                <a:spcPts val="600"/>
              </a:spcAft>
              <a:buFontTx/>
              <a:buChar char="-"/>
            </a:pPr>
            <a:r>
              <a:rPr lang="zh-CN" altLang="en-US" sz="2000" b="0" dirty="0"/>
              <a:t>引入记录端点值重复次数的指标加速计算</a:t>
            </a:r>
            <a:endParaRPr lang="en-US" altLang="zh-CN" sz="2000" b="0" dirty="0"/>
          </a:p>
          <a:p>
            <a:pPr marL="269875" lvl="1" indent="-269875">
              <a:spcBef>
                <a:spcPts val="600"/>
              </a:spcBef>
              <a:spcAft>
                <a:spcPts val="600"/>
              </a:spcAft>
              <a:buFontTx/>
              <a:buChar char="-"/>
            </a:pPr>
            <a:r>
              <a:rPr lang="zh-CN" altLang="en-US" sz="2000" b="0" dirty="0"/>
              <a:t>流行值：</a:t>
            </a:r>
            <a:r>
              <a:rPr lang="zh-CN" altLang="en-US" sz="2000" b="0" dirty="0">
                <a:solidFill>
                  <a:srgbClr val="000000"/>
                </a:solidFill>
              </a:rPr>
              <a:t>对应存储桶端点值重复次数</a:t>
            </a:r>
            <a:endParaRPr lang="en-US" altLang="zh-CN" sz="2000" b="0" dirty="0">
              <a:solidFill>
                <a:srgbClr val="000000"/>
              </a:solidFill>
            </a:endParaRPr>
          </a:p>
          <a:p>
            <a:pPr marL="269875" lvl="1" indent="-269875">
              <a:spcBef>
                <a:spcPts val="600"/>
              </a:spcBef>
              <a:spcAft>
                <a:spcPts val="600"/>
              </a:spcAft>
              <a:buFontTx/>
              <a:buChar char="-"/>
            </a:pPr>
            <a:r>
              <a:rPr lang="zh-CN" altLang="en-US" sz="2000" b="0" dirty="0"/>
              <a:t>非流行值：</a:t>
            </a:r>
            <a:r>
              <a:rPr lang="zh-CN" altLang="en-US" sz="2000" b="0" dirty="0">
                <a:solidFill>
                  <a:srgbClr val="000000"/>
                </a:solidFill>
              </a:rPr>
              <a:t>同高度均衡直方图</a:t>
            </a:r>
            <a:endParaRPr lang="en-US" altLang="zh-CN" sz="2000" b="0" dirty="0">
              <a:solidFill>
                <a:srgbClr val="000000"/>
              </a:solidFill>
            </a:endParaRPr>
          </a:p>
        </p:txBody>
      </p:sp>
      <p:graphicFrame>
        <p:nvGraphicFramePr>
          <p:cNvPr id="6" name="图表 5"/>
          <p:cNvGraphicFramePr>
            <a:graphicFrameLocks noChangeAspect="1"/>
          </p:cNvGraphicFramePr>
          <p:nvPr>
            <p:extLst>
              <p:ext uri="{D42A27DB-BD31-4B8C-83A1-F6EECF244321}">
                <p14:modId xmlns:p14="http://schemas.microsoft.com/office/powerpoint/2010/main" val="1048286013"/>
              </p:ext>
            </p:extLst>
          </p:nvPr>
        </p:nvGraphicFramePr>
        <p:xfrm>
          <a:off x="5359123" y="4537630"/>
          <a:ext cx="3534052" cy="2320370"/>
        </p:xfrm>
        <a:graphic>
          <a:graphicData uri="http://schemas.openxmlformats.org/drawingml/2006/chart">
            <c:chart xmlns:c="http://schemas.openxmlformats.org/drawingml/2006/chart" xmlns:r="http://schemas.openxmlformats.org/officeDocument/2006/relationships" r:id="rId4"/>
          </a:graphicData>
        </a:graphic>
      </p:graphicFrame>
      <mc:AlternateContent xmlns:mc="http://schemas.openxmlformats.org/markup-compatibility/2006" xmlns:a14="http://schemas.microsoft.com/office/drawing/2010/main">
        <mc:Choice Requires="a14">
          <p:sp>
            <p:nvSpPr>
              <p:cNvPr id="3" name="对话气泡: 圆角矩形 2">
                <a:extLst>
                  <a:ext uri="{FF2B5EF4-FFF2-40B4-BE49-F238E27FC236}">
                    <a16:creationId xmlns:a16="http://schemas.microsoft.com/office/drawing/2014/main" id="{FB45F12E-525B-431E-8739-0D788AA56723}"/>
                  </a:ext>
                </a:extLst>
              </p:cNvPr>
              <p:cNvSpPr/>
              <p:nvPr/>
            </p:nvSpPr>
            <p:spPr bwMode="auto">
              <a:xfrm>
                <a:off x="7092280" y="3032956"/>
                <a:ext cx="2016224" cy="792088"/>
              </a:xfrm>
              <a:prstGeom prst="wedgeRoundRectCallout">
                <a:avLst>
                  <a:gd name="adj1" fmla="val 1073"/>
                  <a:gd name="adj2" fmla="val -70351"/>
                  <a:gd name="adj3" fmla="val 16667"/>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14:m>
                  <m:oMathPara xmlns:m="http://schemas.openxmlformats.org/officeDocument/2006/math">
                    <m:oMathParaPr>
                      <m:jc m:val="centerGroup"/>
                    </m:oMathParaPr>
                    <m:oMath xmlns:m="http://schemas.openxmlformats.org/officeDocument/2006/math">
                      <m:d>
                        <m:dPr>
                          <m:ctrlPr>
                            <a:rPr lang="en-US" altLang="zh-CN" sz="1800" b="0" i="1">
                              <a:latin typeface="Cambria Math" panose="02040503050406030204" pitchFamily="18" charset="0"/>
                            </a:rPr>
                          </m:ctrlPr>
                        </m:dPr>
                        <m:e>
                          <m:r>
                            <a:rPr lang="en-US" altLang="zh-CN" sz="1800" b="0" i="1">
                              <a:latin typeface="Cambria Math" panose="02040503050406030204" pitchFamily="18" charset="0"/>
                            </a:rPr>
                            <m:t>1−</m:t>
                          </m:r>
                          <m:f>
                            <m:fPr>
                              <m:ctrlPr>
                                <a:rPr lang="en-US" altLang="zh-CN" sz="1800" b="0" i="1">
                                  <a:latin typeface="Cambria Math" panose="02040503050406030204" pitchFamily="18" charset="0"/>
                                </a:rPr>
                              </m:ctrlPr>
                            </m:fPr>
                            <m:num>
                              <m:r>
                                <a:rPr lang="en-US" altLang="zh-CN" sz="1800" b="0" i="1">
                                  <a:latin typeface="Cambria Math" panose="02040503050406030204" pitchFamily="18" charset="0"/>
                                </a:rPr>
                                <m:t>1</m:t>
                              </m:r>
                            </m:num>
                            <m:den>
                              <m:r>
                                <a:rPr lang="en-US" altLang="zh-CN" sz="1800" b="0" i="1">
                                  <a:latin typeface="Cambria Math" panose="02040503050406030204" pitchFamily="18" charset="0"/>
                                </a:rPr>
                                <m:t>𝑏</m:t>
                              </m:r>
                            </m:den>
                          </m:f>
                        </m:e>
                      </m:d>
                      <m:r>
                        <a:rPr lang="en-US" altLang="zh-CN" sz="1800" b="0" i="1">
                          <a:latin typeface="Cambria Math" panose="02040503050406030204" pitchFamily="18" charset="0"/>
                        </a:rPr>
                        <m:t>×100%</m:t>
                      </m:r>
                    </m:oMath>
                  </m:oMathPara>
                </a14:m>
                <a:endParaRPr lang="zh-CN" altLang="en-US" sz="1800" b="0" dirty="0"/>
              </a:p>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kumimoji="1" lang="zh-CN" altLang="en-US" sz="1800" b="1" i="0" u="none" strike="noStrike" cap="none" normalizeH="0" baseline="0" dirty="0">
                  <a:ln>
                    <a:noFill/>
                  </a:ln>
                  <a:solidFill>
                    <a:schemeClr val="tx1"/>
                  </a:solidFill>
                  <a:effectLst/>
                </a:endParaRPr>
              </a:p>
            </p:txBody>
          </p:sp>
        </mc:Choice>
        <mc:Fallback xmlns="">
          <p:sp>
            <p:nvSpPr>
              <p:cNvPr id="3" name="对话气泡: 圆角矩形 2">
                <a:extLst>
                  <a:ext uri="{FF2B5EF4-FFF2-40B4-BE49-F238E27FC236}">
                    <a16:creationId xmlns:a16="http://schemas.microsoft.com/office/drawing/2014/main" id="{FB45F12E-525B-431E-8739-0D788AA56723}"/>
                  </a:ext>
                </a:extLst>
              </p:cNvPr>
              <p:cNvSpPr>
                <a:spLocks noRot="1" noChangeAspect="1" noMove="1" noResize="1" noEditPoints="1" noAdjustHandles="1" noChangeArrowheads="1" noChangeShapeType="1" noTextEdit="1"/>
              </p:cNvSpPr>
              <p:nvPr/>
            </p:nvSpPr>
            <p:spPr bwMode="auto">
              <a:xfrm>
                <a:off x="7092280" y="3032956"/>
                <a:ext cx="2016224" cy="792088"/>
              </a:xfrm>
              <a:prstGeom prst="wedgeRoundRectCallout">
                <a:avLst>
                  <a:gd name="adj1" fmla="val 1073"/>
                  <a:gd name="adj2" fmla="val -70351"/>
                  <a:gd name="adj3" fmla="val 16667"/>
                </a:avLst>
              </a:prstGeom>
              <a:blipFill>
                <a:blip r:embed="rId5"/>
                <a:stretch>
                  <a:fillRect/>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(8)</a:t>
            </a:r>
            <a:endParaRPr lang="zh-CN" altLang="en-US" dirty="0">
              <a:ea typeface="黑体" panose="02010609060101010101" pitchFamily="2" charset="-122"/>
            </a:endParaRPr>
          </a:p>
        </p:txBody>
      </p:sp>
      <p:sp>
        <p:nvSpPr>
          <p:cNvPr id="14" name="Rectangle 3"/>
          <p:cNvSpPr>
            <a:spLocks noChangeArrowheads="1"/>
          </p:cNvSpPr>
          <p:nvPr/>
        </p:nvSpPr>
        <p:spPr bwMode="auto">
          <a:xfrm>
            <a:off x="684213" y="2032001"/>
            <a:ext cx="8208962" cy="1396997"/>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基于采样的基数估计方法</a:t>
            </a:r>
            <a:endParaRPr lang="en-US" altLang="zh-CN" sz="2000" b="0" dirty="0">
              <a:solidFill>
                <a:srgbClr val="0000FF"/>
              </a:solidFill>
            </a:endParaRPr>
          </a:p>
          <a:p>
            <a:pPr>
              <a:lnSpc>
                <a:spcPts val="2800"/>
              </a:lnSpc>
              <a:spcBef>
                <a:spcPts val="600"/>
              </a:spcBef>
              <a:spcAft>
                <a:spcPts val="600"/>
              </a:spcAft>
            </a:pPr>
            <a:r>
              <a:rPr lang="zh-CN" altLang="en-US" sz="2000" b="0" dirty="0"/>
              <a:t>使用采样的方法对查询数据进行缩放，通过对摘要信息进行连接和筛选得到采样基数值，再按缩放比例还原出原始数据的基数值</a:t>
            </a:r>
            <a:endParaRPr lang="en-US" altLang="zh-CN" sz="2000" b="0" dirty="0"/>
          </a:p>
        </p:txBody>
      </p:sp>
      <mc:AlternateContent xmlns:mc="http://schemas.openxmlformats.org/markup-compatibility/2006" xmlns:a14="http://schemas.microsoft.com/office/drawing/2010/main">
        <mc:Choice Requires="a14">
          <p:sp>
            <p:nvSpPr>
              <p:cNvPr id="10" name="Rectangle 3"/>
              <p:cNvSpPr>
                <a:spLocks noChangeArrowheads="1"/>
              </p:cNvSpPr>
              <p:nvPr/>
            </p:nvSpPr>
            <p:spPr bwMode="auto">
              <a:xfrm>
                <a:off x="639693" y="3398118"/>
                <a:ext cx="5948531" cy="204710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单表基数估计</a:t>
                </a:r>
                <a:endParaRPr lang="en-US" altLang="zh-CN" sz="2200" dirty="0">
                  <a:solidFill>
                    <a:srgbClr val="0000FF"/>
                  </a:solidFill>
                </a:endParaRPr>
              </a:p>
              <a:p>
                <a:pPr>
                  <a:lnSpc>
                    <a:spcPts val="2400"/>
                  </a:lnSpc>
                  <a:spcBef>
                    <a:spcPts val="600"/>
                  </a:spcBef>
                  <a:spcAft>
                    <a:spcPts val="600"/>
                  </a:spcAft>
                </a:pPr>
                <a:r>
                  <a:rPr lang="zh-CN" altLang="en-US" sz="2000" b="0" dirty="0">
                    <a:solidFill>
                      <a:srgbClr val="000000"/>
                    </a:solidFill>
                  </a:rPr>
                  <a:t>在有</a:t>
                </a:r>
                <a:r>
                  <a:rPr lang="en-US" altLang="zh-CN" sz="2000" b="0" dirty="0">
                    <a:solidFill>
                      <a:srgbClr val="000000"/>
                    </a:solidFill>
                  </a:rPr>
                  <a:t>10000</a:t>
                </a:r>
                <a:r>
                  <a:rPr lang="zh-CN" altLang="en-US" sz="2000" b="0" dirty="0">
                    <a:solidFill>
                      <a:srgbClr val="000000"/>
                    </a:solidFill>
                  </a:rPr>
                  <a:t>条记录的表</a:t>
                </a:r>
                <a14:m>
                  <m:oMath xmlns:m="http://schemas.openxmlformats.org/officeDocument/2006/math">
                    <m:r>
                      <a:rPr lang="en-US" altLang="zh-CN" sz="2000" b="0" dirty="0">
                        <a:solidFill>
                          <a:srgbClr val="000000"/>
                        </a:solidFill>
                        <a:latin typeface="Cambria Math" panose="02040503050406030204" pitchFamily="18" charset="0"/>
                      </a:rPr>
                      <m:t>𝑡</m:t>
                    </m:r>
                    <m:r>
                      <a:rPr lang="zh-CN" altLang="en-US" sz="2000" b="0" dirty="0">
                        <a:solidFill>
                          <a:srgbClr val="000000"/>
                        </a:solidFill>
                        <a:latin typeface="Cambria Math" panose="02040503050406030204" pitchFamily="18" charset="0"/>
                      </a:rPr>
                      <m:t>中</m:t>
                    </m:r>
                  </m:oMath>
                </a14:m>
                <a:r>
                  <a:rPr lang="zh-CN" altLang="en-US" sz="2000" b="0" dirty="0">
                    <a:solidFill>
                      <a:srgbClr val="000000"/>
                    </a:solidFill>
                  </a:rPr>
                  <a:t>随机采样</a:t>
                </a:r>
                <a:r>
                  <a:rPr lang="en-US" altLang="zh-CN" sz="2000" b="0" dirty="0">
                    <a:solidFill>
                      <a:srgbClr val="000000"/>
                    </a:solidFill>
                  </a:rPr>
                  <a:t>100</a:t>
                </a:r>
                <a:r>
                  <a:rPr lang="zh-CN" altLang="en-US" sz="2000" b="0" dirty="0">
                    <a:solidFill>
                      <a:srgbClr val="000000"/>
                    </a:solidFill>
                  </a:rPr>
                  <a:t>条记录</a:t>
                </a:r>
                <a:endParaRPr lang="en-US" altLang="zh-CN" sz="2000" b="0" dirty="0">
                  <a:solidFill>
                    <a:srgbClr val="000000"/>
                  </a:solidFill>
                </a:endParaRPr>
              </a:p>
              <a:p>
                <a:pPr>
                  <a:lnSpc>
                    <a:spcPts val="2400"/>
                  </a:lnSpc>
                  <a:spcBef>
                    <a:spcPts val="600"/>
                  </a:spcBef>
                  <a:spcAft>
                    <a:spcPts val="1200"/>
                  </a:spcAft>
                </a:pPr>
                <a:r>
                  <a:rPr lang="zh-CN" altLang="en-US" sz="2000" b="0" dirty="0">
                    <a:solidFill>
                      <a:srgbClr val="000000"/>
                    </a:solidFill>
                  </a:rPr>
                  <a:t>假设有</a:t>
                </a:r>
                <a:r>
                  <a:rPr lang="en-US" altLang="zh-CN" sz="2000" b="0" dirty="0">
                    <a:solidFill>
                      <a:srgbClr val="000000"/>
                    </a:solidFill>
                  </a:rPr>
                  <a:t>5</a:t>
                </a:r>
                <a:r>
                  <a:rPr lang="zh-CN" altLang="en-US" sz="2000" b="0" dirty="0">
                    <a:solidFill>
                      <a:srgbClr val="000000"/>
                    </a:solidFill>
                  </a:rPr>
                  <a:t>条符合查询条件，则基数估计结果为</a:t>
                </a:r>
                <a:endParaRPr lang="en-US" altLang="zh-CN" sz="2000" b="0" i="1" dirty="0">
                  <a:solidFill>
                    <a:srgbClr val="000000"/>
                  </a:solidFill>
                  <a:latin typeface="Cambria Math" panose="02040503050406030204" pitchFamily="18" charset="0"/>
                </a:endParaRPr>
              </a:p>
              <a:p>
                <a:pPr>
                  <a:lnSpc>
                    <a:spcPts val="2400"/>
                  </a:lnSpc>
                  <a:spcBef>
                    <a:spcPts val="2400"/>
                  </a:spcBef>
                  <a:spcAft>
                    <a:spcPts val="600"/>
                  </a:spcAft>
                </a:pPr>
                <a14:m>
                  <m:oMathPara xmlns:m="http://schemas.openxmlformats.org/officeDocument/2006/math">
                    <m:oMathParaPr>
                      <m:jc m:val="centerGroup"/>
                    </m:oMathParaPr>
                    <m:oMath xmlns:m="http://schemas.openxmlformats.org/officeDocument/2006/math">
                      <m:f>
                        <m:fPr>
                          <m:ctrlPr>
                            <a:rPr lang="en-US" altLang="zh-CN" sz="2000" b="0" i="1">
                              <a:solidFill>
                                <a:srgbClr val="000000"/>
                              </a:solidFill>
                              <a:latin typeface="Cambria Math" panose="02040503050406030204" pitchFamily="18" charset="0"/>
                            </a:rPr>
                          </m:ctrlPr>
                        </m:fPr>
                        <m:num>
                          <m:r>
                            <a:rPr lang="en-US" altLang="zh-CN" sz="2000" b="0">
                              <a:solidFill>
                                <a:srgbClr val="000000"/>
                              </a:solidFill>
                              <a:latin typeface="Cambria Math" panose="02040503050406030204" pitchFamily="18" charset="0"/>
                            </a:rPr>
                            <m:t>5</m:t>
                          </m:r>
                        </m:num>
                        <m:den>
                          <m:r>
                            <a:rPr lang="en-US" altLang="zh-CN" sz="2000" b="0">
                              <a:solidFill>
                                <a:srgbClr val="000000"/>
                              </a:solidFill>
                              <a:latin typeface="Cambria Math" panose="02040503050406030204" pitchFamily="18" charset="0"/>
                            </a:rPr>
                            <m:t>100</m:t>
                          </m:r>
                        </m:den>
                      </m:f>
                      <m:r>
                        <a:rPr lang="en-US" altLang="zh-CN" sz="2000" b="0">
                          <a:solidFill>
                            <a:srgbClr val="000000"/>
                          </a:solidFill>
                          <a:latin typeface="Cambria Math" panose="02040503050406030204" pitchFamily="18" charset="0"/>
                        </a:rPr>
                        <m:t>×10000=500</m:t>
                      </m:r>
                    </m:oMath>
                  </m:oMathPara>
                </a14:m>
                <a:endParaRPr lang="en-US" altLang="zh-CN" sz="2000" b="0" dirty="0">
                  <a:solidFill>
                    <a:srgbClr val="000000"/>
                  </a:solidFill>
                </a:endParaRPr>
              </a:p>
            </p:txBody>
          </p:sp>
        </mc:Choice>
        <mc:Fallback xmlns="">
          <p:sp>
            <p:nvSpPr>
              <p:cNvPr id="10" name="Rectangle 3"/>
              <p:cNvSpPr>
                <a:spLocks noRot="1" noChangeAspect="1" noMove="1" noResize="1" noEditPoints="1" noAdjustHandles="1" noChangeArrowheads="1" noChangeShapeType="1" noTextEdit="1"/>
              </p:cNvSpPr>
              <p:nvPr/>
            </p:nvSpPr>
            <p:spPr bwMode="auto">
              <a:xfrm>
                <a:off x="639693" y="3398118"/>
                <a:ext cx="5948531" cy="2047105"/>
              </a:xfrm>
              <a:prstGeom prst="rect">
                <a:avLst/>
              </a:prstGeom>
              <a:blipFill>
                <a:blip r:embed="rId3"/>
                <a:stretch>
                  <a:fillRect l="-1127" t="-4167"/>
                </a:stretch>
              </a:blipFill>
              <a:ln w="9525">
                <a:noFill/>
                <a:miter lim="800000"/>
              </a:ln>
            </p:spPr>
            <p:txBody>
              <a:bodyPr/>
              <a:lstStyle/>
              <a:p>
                <a:r>
                  <a:rPr lang="zh-CN" altLang="en-US">
                    <a:noFill/>
                  </a:rPr>
                  <a:t> </a:t>
                </a:r>
              </a:p>
            </p:txBody>
          </p:sp>
        </mc:Fallback>
      </mc:AlternateContent>
      <p:sp>
        <p:nvSpPr>
          <p:cNvPr id="3" name="Rectangle 2"/>
          <p:cNvSpPr>
            <a:spLocks noChangeArrowheads="1"/>
          </p:cNvSpPr>
          <p:nvPr/>
        </p:nvSpPr>
        <p:spPr bwMode="auto">
          <a:xfrm flipV="1">
            <a:off x="5438140" y="4629785"/>
            <a:ext cx="3606165"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Autofit/>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4215898578"/>
              </p:ext>
            </p:extLst>
          </p:nvPr>
        </p:nvGraphicFramePr>
        <p:xfrm>
          <a:off x="5438140" y="3749423"/>
          <a:ext cx="3973512" cy="2265540"/>
        </p:xfrm>
        <a:graphic>
          <a:graphicData uri="http://schemas.openxmlformats.org/presentationml/2006/ole">
            <mc:AlternateContent xmlns:mc="http://schemas.openxmlformats.org/markup-compatibility/2006">
              <mc:Choice xmlns:v="urn:schemas-microsoft-com:vml" Requires="v">
                <p:oleObj name="Visio" r:id="rId4" imgW="3208655" imgH="1894205" progId="Visio.Drawing.15">
                  <p:embed/>
                </p:oleObj>
              </mc:Choice>
              <mc:Fallback>
                <p:oleObj name="Visio" r:id="rId4" imgW="3208655" imgH="1894205" progId="Visio.Drawing.15">
                  <p:embed/>
                  <p:pic>
                    <p:nvPicPr>
                      <p:cNvPr id="0" name="Object 1"/>
                      <p:cNvPicPr>
                        <a:picLocks noChangeAspect="1" noChangeArrowheads="1"/>
                      </p:cNvPicPr>
                      <p:nvPr/>
                    </p:nvPicPr>
                    <p:blipFill>
                      <a:blip r:embed="rId5"/>
                      <a:srcRect/>
                      <a:stretch>
                        <a:fillRect/>
                      </a:stretch>
                    </p:blipFill>
                    <p:spPr bwMode="auto">
                      <a:xfrm>
                        <a:off x="5438140" y="3749423"/>
                        <a:ext cx="3973512" cy="2265540"/>
                      </a:xfrm>
                      <a:prstGeom prst="rect">
                        <a:avLst/>
                      </a:prstGeom>
                      <a:noFill/>
                    </p:spPr>
                  </p:pic>
                </p:oleObj>
              </mc:Fallback>
            </mc:AlternateContent>
          </a:graphicData>
        </a:graphic>
      </p:graphicFrame>
      <p:sp>
        <p:nvSpPr>
          <p:cNvPr id="5" name="Rectangle 3"/>
          <p:cNvSpPr>
            <a:spLocks noChangeArrowheads="1"/>
          </p:cNvSpPr>
          <p:nvPr/>
        </p:nvSpPr>
        <p:spPr bwMode="auto">
          <a:xfrm>
            <a:off x="683568" y="5400680"/>
            <a:ext cx="8208962" cy="1299556"/>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多表基数估计</a:t>
            </a:r>
            <a:endParaRPr lang="en-US" altLang="zh-CN" sz="2200" dirty="0">
              <a:solidFill>
                <a:srgbClr val="0000FF"/>
              </a:solidFill>
            </a:endParaRPr>
          </a:p>
          <a:p>
            <a:pPr>
              <a:lnSpc>
                <a:spcPts val="2400"/>
              </a:lnSpc>
              <a:spcBef>
                <a:spcPts val="600"/>
              </a:spcBef>
              <a:spcAft>
                <a:spcPts val="600"/>
              </a:spcAft>
            </a:pPr>
            <a:r>
              <a:rPr lang="zh-CN" altLang="en-US" sz="2000" b="0" dirty="0">
                <a:solidFill>
                  <a:srgbClr val="000000"/>
                </a:solidFill>
              </a:rPr>
              <a:t>单独对每个表进行采样，再将采样结果连接并进行查询并缩放</a:t>
            </a:r>
            <a:endParaRPr lang="en-US" altLang="zh-CN" sz="2000" b="0" dirty="0">
              <a:solidFill>
                <a:srgbClr val="000000"/>
              </a:solidFill>
            </a:endParaRPr>
          </a:p>
        </p:txBody>
      </p:sp>
      <p:sp>
        <p:nvSpPr>
          <p:cNvPr id="6" name="AutoShape 4"/>
          <p:cNvSpPr>
            <a:spLocks noChangeArrowheads="1"/>
          </p:cNvSpPr>
          <p:nvPr/>
        </p:nvSpPr>
        <p:spPr bwMode="auto">
          <a:xfrm>
            <a:off x="6588833" y="3254763"/>
            <a:ext cx="2031442" cy="747482"/>
          </a:xfrm>
          <a:prstGeom prst="cloudCallout">
            <a:avLst>
              <a:gd name="adj1" fmla="val -71390"/>
              <a:gd name="adj2" fmla="val 59137"/>
            </a:avLst>
          </a:prstGeom>
          <a:solidFill>
            <a:schemeClr val="accent1"/>
          </a:solidFill>
          <a:ln w="9525">
            <a:solidFill>
              <a:schemeClr val="tx1"/>
            </a:solidFill>
            <a:round/>
          </a:ln>
        </p:spPr>
        <p:txBody>
          <a:bodyPr lIns="0" rIns="0" anchor="ctr"/>
          <a:lstStyle/>
          <a:p>
            <a:pPr algn="r">
              <a:lnSpc>
                <a:spcPts val="2400"/>
              </a:lnSpc>
              <a:spcBef>
                <a:spcPct val="0"/>
              </a:spcBef>
              <a:buClrTx/>
              <a:buFontTx/>
              <a:buNone/>
            </a:pPr>
            <a:r>
              <a:rPr lang="zh-CN" altLang="en-US" sz="1800" dirty="0">
                <a:solidFill>
                  <a:srgbClr val="FF0000"/>
                </a:solidFill>
                <a:latin typeface="+mn-lt"/>
                <a:ea typeface="黑体" panose="02010609060101010101" pitchFamily="2" charset="-122"/>
              </a:rPr>
              <a:t>有什么弊端？</a:t>
            </a:r>
            <a:endParaRPr lang="en-US" altLang="zh-CN" sz="1800" baseline="-25000" dirty="0">
              <a:solidFill>
                <a:srgbClr val="FF0000"/>
              </a:solidFill>
              <a:latin typeface="+mn-lt"/>
              <a:ea typeface="黑体" panose="0201060906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(9)</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0" name="Rectangle 3"/>
              <p:cNvSpPr>
                <a:spLocks noChangeArrowheads="1"/>
              </p:cNvSpPr>
              <p:nvPr/>
            </p:nvSpPr>
            <p:spPr bwMode="auto">
              <a:xfrm>
                <a:off x="684213" y="2135015"/>
                <a:ext cx="8496299" cy="4822377"/>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基于索引的连接采样方法（</a:t>
                </a:r>
                <a:r>
                  <a:rPr lang="en-US" altLang="zh-CN" sz="2200" dirty="0">
                    <a:solidFill>
                      <a:srgbClr val="0000FF"/>
                    </a:solidFill>
                  </a:rPr>
                  <a:t>Index-based Join Sampling</a:t>
                </a:r>
                <a:r>
                  <a:rPr lang="zh-CN" altLang="en-US" sz="2200" dirty="0">
                    <a:solidFill>
                      <a:srgbClr val="0000FF"/>
                    </a:solidFill>
                  </a:rPr>
                  <a:t>）</a:t>
                </a:r>
                <a:endParaRPr lang="en-US" altLang="zh-CN" sz="2200" dirty="0">
                  <a:solidFill>
                    <a:srgbClr val="0000FF"/>
                  </a:solidFill>
                </a:endParaRPr>
              </a:p>
              <a:p>
                <a:pPr marL="269875" lvl="1" indent="-269875">
                  <a:lnSpc>
                    <a:spcPts val="2400"/>
                  </a:lnSpc>
                  <a:spcBef>
                    <a:spcPts val="600"/>
                  </a:spcBef>
                  <a:spcAft>
                    <a:spcPts val="600"/>
                  </a:spcAft>
                  <a:buFontTx/>
                  <a:buChar char="-"/>
                </a:pPr>
                <a:r>
                  <a:rPr lang="zh-CN" altLang="en-US" sz="1800" b="0" dirty="0"/>
                  <a:t>简单采样可能出现连接结果为空的情况，应考虑在给定条件下连接属性的可能取值范围</a:t>
                </a:r>
                <a:endParaRPr lang="en-US" altLang="zh-CN" sz="1800" b="0" dirty="0"/>
              </a:p>
              <a:p>
                <a:pPr marL="269875" lvl="1" indent="-269875">
                  <a:lnSpc>
                    <a:spcPts val="2400"/>
                  </a:lnSpc>
                  <a:spcBef>
                    <a:spcPts val="600"/>
                  </a:spcBef>
                  <a:spcAft>
                    <a:spcPts val="600"/>
                  </a:spcAft>
                  <a:buFontTx/>
                  <a:buChar char="-"/>
                </a:pPr>
                <a:r>
                  <a:rPr lang="zh-CN" altLang="en-US" sz="1800" b="0" dirty="0"/>
                  <a:t>基数估计值计算方法：</a:t>
                </a:r>
                <a:endParaRPr lang="en-US" altLang="zh-CN" sz="1800" b="0" dirty="0"/>
              </a:p>
              <a:p>
                <a:pPr lvl="1" indent="-457200">
                  <a:lnSpc>
                    <a:spcPts val="2400"/>
                  </a:lnSpc>
                  <a:spcBef>
                    <a:spcPts val="600"/>
                  </a:spcBef>
                  <a:spcAft>
                    <a:spcPts val="600"/>
                  </a:spcAft>
                </a:pPr>
                <a:r>
                  <a:rPr lang="zh-CN" altLang="en-US" sz="1800" b="0" dirty="0">
                    <a:solidFill>
                      <a:srgbClr val="000000"/>
                    </a:solidFill>
                  </a:rPr>
                  <a:t>① 对一个包含查询列的表进行采样，设共有</a:t>
                </a:r>
                <a14:m>
                  <m:oMath xmlns:m="http://schemas.openxmlformats.org/officeDocument/2006/math">
                    <m:sSub>
                      <m:sSubPr>
                        <m:ctrlPr>
                          <a:rPr lang="en-US" altLang="zh-CN" sz="1800" b="0" i="1" dirty="0" smtClean="0">
                            <a:solidFill>
                              <a:srgbClr val="000000"/>
                            </a:solidFill>
                            <a:latin typeface="Cambria Math" panose="02040503050406030204" pitchFamily="18" charset="0"/>
                          </a:rPr>
                        </m:ctrlPr>
                      </m:sSubPr>
                      <m:e>
                        <m:r>
                          <a:rPr lang="en-US" altLang="zh-CN" sz="1800" b="0" i="1" dirty="0" smtClean="0">
                            <a:solidFill>
                              <a:srgbClr val="000000"/>
                            </a:solidFill>
                            <a:latin typeface="Cambria Math" panose="02040503050406030204" pitchFamily="18" charset="0"/>
                          </a:rPr>
                          <m:t>𝑚</m:t>
                        </m:r>
                      </m:e>
                      <m:sub>
                        <m:r>
                          <a:rPr lang="en-US" altLang="zh-CN" sz="1800" b="0" i="1" dirty="0" smtClean="0">
                            <a:solidFill>
                              <a:srgbClr val="000000"/>
                            </a:solidFill>
                            <a:latin typeface="Cambria Math" panose="02040503050406030204" pitchFamily="18" charset="0"/>
                          </a:rPr>
                          <m:t>𝑖</m:t>
                        </m:r>
                      </m:sub>
                    </m:sSub>
                    <m:r>
                      <a:rPr lang="en-US" altLang="zh-CN" sz="1800" b="0" i="1" dirty="0" smtClean="0">
                        <a:solidFill>
                          <a:srgbClr val="000000"/>
                        </a:solidFill>
                        <a:latin typeface="Cambria Math" panose="02040503050406030204" pitchFamily="18" charset="0"/>
                      </a:rPr>
                      <m:t>,(1≤</m:t>
                    </m:r>
                    <m:r>
                      <a:rPr lang="en-US" altLang="zh-CN" sz="1800" b="0" i="1" dirty="0" smtClean="0">
                        <a:solidFill>
                          <a:srgbClr val="000000"/>
                        </a:solidFill>
                        <a:latin typeface="Cambria Math" panose="02040503050406030204" pitchFamily="18" charset="0"/>
                      </a:rPr>
                      <m:t>𝑖</m:t>
                    </m:r>
                    <m:r>
                      <a:rPr lang="en-US" altLang="zh-CN" sz="1800" b="0" i="1" dirty="0" smtClean="0">
                        <a:solidFill>
                          <a:srgbClr val="000000"/>
                        </a:solidFill>
                        <a:latin typeface="Cambria Math" panose="02040503050406030204" pitchFamily="18" charset="0"/>
                      </a:rPr>
                      <m:t>≤|</m:t>
                    </m:r>
                    <m:r>
                      <a:rPr lang="en-US" altLang="zh-CN" sz="1800" b="0" i="1" dirty="0" smtClean="0">
                        <a:solidFill>
                          <a:srgbClr val="000000"/>
                        </a:solidFill>
                        <a:latin typeface="Cambria Math" panose="02040503050406030204" pitchFamily="18" charset="0"/>
                      </a:rPr>
                      <m:t>𝑇</m:t>
                    </m:r>
                    <m:r>
                      <a:rPr lang="en-US" altLang="zh-CN" sz="1800" b="0" i="1" dirty="0" smtClean="0">
                        <a:solidFill>
                          <a:srgbClr val="000000"/>
                        </a:solidFill>
                        <a:latin typeface="Cambria Math" panose="02040503050406030204" pitchFamily="18" charset="0"/>
                      </a:rPr>
                      <m:t>|)</m:t>
                    </m:r>
                    <m:r>
                      <a:rPr lang="zh-CN" altLang="en-US" sz="1800" b="0" i="1" dirty="0">
                        <a:solidFill>
                          <a:srgbClr val="000000"/>
                        </a:solidFill>
                        <a:latin typeface="Cambria Math" panose="02040503050406030204" pitchFamily="18" charset="0"/>
                      </a:rPr>
                      <m:t>个</m:t>
                    </m:r>
                  </m:oMath>
                </a14:m>
                <a:r>
                  <a:rPr lang="zh-CN" altLang="en-US" sz="1800" b="0" dirty="0">
                    <a:solidFill>
                      <a:srgbClr val="000000"/>
                    </a:solidFill>
                  </a:rPr>
                  <a:t>记录</a:t>
                </a:r>
                <a:endParaRPr lang="en-US" altLang="zh-CN" sz="1800" b="0" dirty="0">
                  <a:solidFill>
                    <a:srgbClr val="000000"/>
                  </a:solidFill>
                </a:endParaRPr>
              </a:p>
              <a:p>
                <a:pPr lvl="1" indent="-457200">
                  <a:lnSpc>
                    <a:spcPts val="2400"/>
                  </a:lnSpc>
                  <a:spcBef>
                    <a:spcPts val="600"/>
                  </a:spcBef>
                  <a:spcAft>
                    <a:spcPts val="600"/>
                  </a:spcAft>
                </a:pPr>
                <a:r>
                  <a:rPr lang="zh-CN" altLang="en-US" sz="1800" b="0" dirty="0">
                    <a:solidFill>
                      <a:srgbClr val="000000"/>
                    </a:solidFill>
                  </a:rPr>
                  <a:t>② 根据结果筛选下个表中连接属性的可能取值范围（索引查询）</a:t>
                </a:r>
                <a:endParaRPr lang="en-US" altLang="zh-CN" sz="1800" b="0" dirty="0">
                  <a:solidFill>
                    <a:srgbClr val="000000"/>
                  </a:solidFill>
                </a:endParaRPr>
              </a:p>
              <a:p>
                <a:pPr lvl="1" indent="-457200">
                  <a:lnSpc>
                    <a:spcPts val="2400"/>
                  </a:lnSpc>
                  <a:spcBef>
                    <a:spcPts val="600"/>
                  </a:spcBef>
                  <a:spcAft>
                    <a:spcPts val="600"/>
                  </a:spcAft>
                </a:pPr>
                <a:r>
                  <a:rPr lang="zh-CN" altLang="en-US" sz="1800" b="0" dirty="0">
                    <a:solidFill>
                      <a:srgbClr val="000000"/>
                    </a:solidFill>
                  </a:rPr>
                  <a:t>③ 从结果中采样</a:t>
                </a:r>
                <a14:m>
                  <m:oMath xmlns:m="http://schemas.openxmlformats.org/officeDocument/2006/math">
                    <m:sSub>
                      <m:sSubPr>
                        <m:ctrlPr>
                          <a:rPr lang="en-US" altLang="zh-CN" sz="1800" b="0" i="1" dirty="0" smtClean="0">
                            <a:solidFill>
                              <a:srgbClr val="000000"/>
                            </a:solidFill>
                            <a:latin typeface="Cambria Math" panose="02040503050406030204" pitchFamily="18" charset="0"/>
                          </a:rPr>
                        </m:ctrlPr>
                      </m:sSubPr>
                      <m:e>
                        <m:r>
                          <a:rPr lang="en-US" altLang="zh-CN" sz="1800" b="0" i="1" dirty="0" smtClean="0">
                            <a:solidFill>
                              <a:srgbClr val="000000"/>
                            </a:solidFill>
                            <a:latin typeface="Cambria Math" panose="02040503050406030204" pitchFamily="18" charset="0"/>
                          </a:rPr>
                          <m:t>𝑛</m:t>
                        </m:r>
                      </m:e>
                      <m:sub>
                        <m:r>
                          <a:rPr lang="en-US" altLang="zh-CN" sz="1800" b="0" i="1" dirty="0" smtClean="0">
                            <a:solidFill>
                              <a:srgbClr val="000000"/>
                            </a:solidFill>
                            <a:latin typeface="Cambria Math" panose="02040503050406030204" pitchFamily="18" charset="0"/>
                          </a:rPr>
                          <m:t>𝑖</m:t>
                        </m:r>
                      </m:sub>
                    </m:sSub>
                  </m:oMath>
                </a14:m>
                <a:r>
                  <a:rPr lang="zh-CN" altLang="en-US" sz="1800" b="0" dirty="0">
                    <a:solidFill>
                      <a:srgbClr val="000000"/>
                    </a:solidFill>
                  </a:rPr>
                  <a:t>条记录</a:t>
                </a:r>
                <a:endParaRPr lang="en-US" altLang="zh-CN" sz="1800" b="0" dirty="0">
                  <a:solidFill>
                    <a:srgbClr val="000000"/>
                  </a:solidFill>
                </a:endParaRPr>
              </a:p>
              <a:p>
                <a:pPr lvl="1" indent="-457200">
                  <a:lnSpc>
                    <a:spcPts val="2400"/>
                  </a:lnSpc>
                  <a:spcBef>
                    <a:spcPts val="600"/>
                  </a:spcBef>
                  <a:spcAft>
                    <a:spcPts val="600"/>
                  </a:spcAft>
                </a:pPr>
                <a:r>
                  <a:rPr lang="zh-CN" altLang="en-US" sz="1800" b="0" dirty="0">
                    <a:solidFill>
                      <a:srgbClr val="000000"/>
                    </a:solidFill>
                  </a:rPr>
                  <a:t>④ 重复②</a:t>
                </a:r>
                <a:r>
                  <a:rPr lang="en-US" altLang="zh-CN" sz="1800" b="0" dirty="0">
                    <a:solidFill>
                      <a:srgbClr val="000000"/>
                    </a:solidFill>
                  </a:rPr>
                  <a:t>-</a:t>
                </a:r>
                <a:r>
                  <a:rPr lang="zh-CN" altLang="en-US" sz="1800" b="0" dirty="0">
                    <a:solidFill>
                      <a:srgbClr val="000000"/>
                    </a:solidFill>
                  </a:rPr>
                  <a:t>③至所有连接表均被采样</a:t>
                </a:r>
                <a:endParaRPr lang="en-US" altLang="zh-CN" sz="1800" b="0" dirty="0">
                  <a:solidFill>
                    <a:srgbClr val="000000"/>
                  </a:solidFill>
                </a:endParaRPr>
              </a:p>
              <a:p>
                <a:pPr lvl="1" indent="-457200">
                  <a:lnSpc>
                    <a:spcPts val="2400"/>
                  </a:lnSpc>
                  <a:spcBef>
                    <a:spcPts val="600"/>
                  </a:spcBef>
                  <a:spcAft>
                    <a:spcPts val="0"/>
                  </a:spcAft>
                </a:pPr>
                <a:r>
                  <a:rPr lang="zh-CN" altLang="en-US" sz="1800" b="0" dirty="0">
                    <a:solidFill>
                      <a:srgbClr val="000000"/>
                    </a:solidFill>
                  </a:rPr>
                  <a:t>⑤ 将最终记录数除以每张表的缩放比例</a:t>
                </a:r>
                <a14:m>
                  <m:oMath xmlns:m="http://schemas.openxmlformats.org/officeDocument/2006/math">
                    <m:f>
                      <m:fPr>
                        <m:ctrlPr>
                          <a:rPr lang="en-US" altLang="zh-CN" sz="1800" b="0" i="1" smtClean="0">
                            <a:solidFill>
                              <a:srgbClr val="000000"/>
                            </a:solidFill>
                            <a:latin typeface="Cambria Math" panose="02040503050406030204" pitchFamily="18" charset="0"/>
                          </a:rPr>
                        </m:ctrlPr>
                      </m:fPr>
                      <m:num>
                        <m:sSub>
                          <m:sSubPr>
                            <m:ctrlPr>
                              <a:rPr lang="en-US" altLang="zh-CN" sz="1800" b="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𝑛</m:t>
                            </m:r>
                          </m:e>
                          <m:sub>
                            <m:r>
                              <a:rPr lang="en-US" altLang="zh-CN" sz="1800" b="0" i="1" smtClean="0">
                                <a:solidFill>
                                  <a:srgbClr val="000000"/>
                                </a:solidFill>
                                <a:latin typeface="Cambria Math" panose="02040503050406030204" pitchFamily="18" charset="0"/>
                              </a:rPr>
                              <m:t>𝑖</m:t>
                            </m:r>
                          </m:sub>
                        </m:sSub>
                      </m:num>
                      <m:den>
                        <m:sSub>
                          <m:sSubPr>
                            <m:ctrlPr>
                              <a:rPr lang="en-US" altLang="zh-CN" sz="1800" b="0" i="1" smtClean="0">
                                <a:solidFill>
                                  <a:srgbClr val="000000"/>
                                </a:solidFill>
                                <a:latin typeface="Cambria Math" panose="02040503050406030204" pitchFamily="18" charset="0"/>
                              </a:rPr>
                            </m:ctrlPr>
                          </m:sSubPr>
                          <m:e>
                            <m:r>
                              <a:rPr lang="en-US" altLang="zh-CN" sz="1800" b="0" i="1" smtClean="0">
                                <a:solidFill>
                                  <a:srgbClr val="000000"/>
                                </a:solidFill>
                                <a:latin typeface="Cambria Math" panose="02040503050406030204" pitchFamily="18" charset="0"/>
                              </a:rPr>
                              <m:t>𝑚</m:t>
                            </m:r>
                          </m:e>
                          <m:sub>
                            <m:r>
                              <a:rPr lang="en-US" altLang="zh-CN" sz="1800" b="0" i="1" smtClean="0">
                                <a:solidFill>
                                  <a:srgbClr val="000000"/>
                                </a:solidFill>
                                <a:latin typeface="Cambria Math" panose="02040503050406030204" pitchFamily="18" charset="0"/>
                              </a:rPr>
                              <m:t>𝑖</m:t>
                            </m:r>
                          </m:sub>
                        </m:sSub>
                      </m:den>
                    </m:f>
                    <m:r>
                      <a:rPr lang="zh-CN" altLang="en-US" sz="1800" b="0" i="1">
                        <a:solidFill>
                          <a:srgbClr val="000000"/>
                        </a:solidFill>
                        <a:latin typeface="Cambria Math" panose="02040503050406030204" pitchFamily="18" charset="0"/>
                      </a:rPr>
                      <m:t>，</m:t>
                    </m:r>
                  </m:oMath>
                </a14:m>
                <a:endParaRPr lang="en-US" altLang="zh-CN" sz="1800" b="0" dirty="0">
                  <a:solidFill>
                    <a:srgbClr val="000000"/>
                  </a:solidFill>
                </a:endParaRPr>
              </a:p>
              <a:p>
                <a:pPr lvl="1" indent="-457200">
                  <a:lnSpc>
                    <a:spcPts val="2400"/>
                  </a:lnSpc>
                  <a:spcBef>
                    <a:spcPts val="0"/>
                  </a:spcBef>
                  <a:spcAft>
                    <a:spcPts val="600"/>
                  </a:spcAft>
                </a:pPr>
                <a:r>
                  <a:rPr lang="zh-CN" altLang="en-US" sz="1800" b="0" dirty="0">
                    <a:solidFill>
                      <a:srgbClr val="000000"/>
                    </a:solidFill>
                  </a:rPr>
                  <a:t>     还原得到基数估计值</a:t>
                </a:r>
                <a:endParaRPr lang="en-US" altLang="zh-CN" sz="1800" b="0" dirty="0">
                  <a:solidFill>
                    <a:srgbClr val="000000"/>
                  </a:solidFill>
                </a:endParaRPr>
              </a:p>
            </p:txBody>
          </p:sp>
        </mc:Choice>
        <mc:Fallback xmlns="">
          <p:sp>
            <p:nvSpPr>
              <p:cNvPr id="10" name="Rectangle 3"/>
              <p:cNvSpPr>
                <a:spLocks noRot="1" noChangeAspect="1" noMove="1" noResize="1" noEditPoints="1" noAdjustHandles="1" noChangeArrowheads="1" noChangeShapeType="1" noTextEdit="1"/>
              </p:cNvSpPr>
              <p:nvPr/>
            </p:nvSpPr>
            <p:spPr bwMode="auto">
              <a:xfrm>
                <a:off x="684213" y="2135015"/>
                <a:ext cx="8496299" cy="4822377"/>
              </a:xfrm>
              <a:prstGeom prst="rect">
                <a:avLst/>
              </a:prstGeom>
              <a:blipFill>
                <a:blip r:embed="rId2"/>
                <a:stretch>
                  <a:fillRect l="-789" t="-1896" r="-72"/>
                </a:stretch>
              </a:blipFill>
              <a:ln w="9525">
                <a:noFill/>
                <a:miter lim="800000"/>
              </a:ln>
            </p:spPr>
            <p:txBody>
              <a:bodyPr/>
              <a:lstStyle/>
              <a:p>
                <a:r>
                  <a:rPr lang="zh-CN" altLang="en-US">
                    <a:noFill/>
                  </a:rPr>
                  <a:t> </a:t>
                </a:r>
              </a:p>
            </p:txBody>
          </p:sp>
        </mc:Fallback>
      </mc:AlternateContent>
      <p:pic>
        <p:nvPicPr>
          <p:cNvPr id="5" name="图片 4"/>
          <p:cNvPicPr>
            <a:picLocks noChangeAspect="1"/>
          </p:cNvPicPr>
          <p:nvPr/>
        </p:nvPicPr>
        <p:blipFill rotWithShape="1">
          <a:blip r:embed="rId3"/>
          <a:srcRect b="14425"/>
          <a:stretch>
            <a:fillRect/>
          </a:stretch>
        </p:blipFill>
        <p:spPr>
          <a:xfrm>
            <a:off x="4932040" y="4581128"/>
            <a:ext cx="4032448" cy="20681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492204" y="2564904"/>
            <a:ext cx="6253163" cy="3881437"/>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关系数据库查询优化概述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基数估计</a:t>
            </a:r>
            <a:endParaRPr lang="en-US" altLang="zh-CN" sz="2200" dirty="0">
              <a:solidFill>
                <a:srgbClr val="FF0000"/>
              </a:solidFill>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基数估计概述</a:t>
            </a:r>
            <a:endParaRPr lang="en-US" altLang="zh-CN" sz="1800" dirty="0">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传统基数估计方法</a:t>
            </a:r>
            <a:endParaRPr lang="en-US" altLang="zh-CN" sz="1800" dirty="0">
              <a:ea typeface="黑体" panose="02010609060101010101" pitchFamily="2" charset="-122"/>
            </a:endParaRPr>
          </a:p>
          <a:p>
            <a:pPr lvl="1" eaLnBrk="1" hangingPunct="1">
              <a:lnSpc>
                <a:spcPts val="2800"/>
              </a:lnSpc>
              <a:spcBef>
                <a:spcPts val="0"/>
              </a:spcBef>
              <a:spcAft>
                <a:spcPts val="600"/>
              </a:spcAft>
            </a:pPr>
            <a:r>
              <a:rPr lang="zh-CN" altLang="en-US" sz="1800" dirty="0">
                <a:solidFill>
                  <a:srgbClr val="FF0000"/>
                </a:solidFill>
                <a:ea typeface="黑体" panose="02010609060101010101" pitchFamily="2" charset="-122"/>
              </a:rPr>
              <a:t>基于机器学习的基数估计方法</a:t>
            </a: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187624" y="609600"/>
            <a:ext cx="7920880" cy="1019200"/>
          </a:xfrm>
        </p:spPr>
        <p:txBody>
          <a:bodyPr lIns="0" rIns="0"/>
          <a:lstStyle/>
          <a:p>
            <a:pPr eaLnBrk="1" hangingPunct="1"/>
            <a:r>
              <a:rPr lang="zh-CN" altLang="en-US" sz="4000" dirty="0">
                <a:ea typeface="黑体" panose="02010609060101010101" pitchFamily="2" charset="-122"/>
              </a:rPr>
              <a:t>基于机器学习的基数估计方法 </a:t>
            </a:r>
            <a:r>
              <a:rPr lang="en-US" altLang="zh-CN" sz="4000" dirty="0">
                <a:ea typeface="黑体" panose="02010609060101010101" pitchFamily="2" charset="-122"/>
              </a:rPr>
              <a:t>(1)</a:t>
            </a:r>
            <a:endParaRPr lang="zh-CN" altLang="en-US" sz="4000" dirty="0">
              <a:ea typeface="黑体" panose="02010609060101010101" pitchFamily="2" charset="-122"/>
            </a:endParaRPr>
          </a:p>
        </p:txBody>
      </p:sp>
      <p:sp>
        <p:nvSpPr>
          <p:cNvPr id="14" name="Rectangle 3"/>
          <p:cNvSpPr>
            <a:spLocks noChangeArrowheads="1"/>
          </p:cNvSpPr>
          <p:nvPr/>
        </p:nvSpPr>
        <p:spPr bwMode="auto">
          <a:xfrm>
            <a:off x="684213" y="2132856"/>
            <a:ext cx="8208962" cy="468052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基于机器学习的基数估计</a:t>
            </a:r>
            <a:endParaRPr lang="en-US" altLang="zh-CN" sz="2200" dirty="0">
              <a:solidFill>
                <a:srgbClr val="0000FF"/>
              </a:solidFill>
            </a:endParaRPr>
          </a:p>
          <a:p>
            <a:pPr marL="269875" lvl="1" indent="-269875">
              <a:lnSpc>
                <a:spcPct val="150000"/>
              </a:lnSpc>
              <a:spcBef>
                <a:spcPts val="300"/>
              </a:spcBef>
              <a:spcAft>
                <a:spcPts val="300"/>
              </a:spcAft>
              <a:buFontTx/>
              <a:buChar char="-"/>
            </a:pPr>
            <a:r>
              <a:rPr lang="zh-CN" altLang="en-US" sz="2000" dirty="0"/>
              <a:t>查询驱动的方法</a:t>
            </a:r>
            <a:endParaRPr lang="en-US" altLang="zh-CN" sz="2000" i="1" dirty="0"/>
          </a:p>
          <a:p>
            <a:pPr marL="0" lvl="1">
              <a:lnSpc>
                <a:spcPct val="150000"/>
              </a:lnSpc>
              <a:spcBef>
                <a:spcPts val="300"/>
              </a:spcBef>
              <a:spcAft>
                <a:spcPts val="300"/>
              </a:spcAft>
            </a:pP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以历史查询记录为数据来源，使用回归模型（</a:t>
            </a:r>
            <a:r>
              <a:rPr kumimoji="1"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Regression</a:t>
            </a: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）和神经网络（</a:t>
            </a:r>
            <a:r>
              <a:rPr kumimoji="1"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Neural Network</a:t>
            </a: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），通过</a:t>
            </a:r>
            <a:r>
              <a:rPr kumimoji="1" lang="zh-CN"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构建输入为查询、输出为实际基数的模型来实现基数估计</a:t>
            </a:r>
            <a:endParaRPr lang="en-US" altLang="zh-CN" sz="2000" b="0" i="1" dirty="0">
              <a:solidFill>
                <a:srgbClr val="FF0000"/>
              </a:solidFill>
            </a:endParaRPr>
          </a:p>
          <a:p>
            <a:pPr marL="269875" lvl="1" indent="-269875">
              <a:lnSpc>
                <a:spcPct val="150000"/>
              </a:lnSpc>
              <a:spcBef>
                <a:spcPts val="300"/>
              </a:spcBef>
              <a:spcAft>
                <a:spcPts val="300"/>
              </a:spcAft>
              <a:buFontTx/>
              <a:buChar char="-"/>
            </a:pPr>
            <a:r>
              <a:rPr lang="zh-CN" altLang="en-US" sz="2000" dirty="0"/>
              <a:t>数据驱动的方法</a:t>
            </a:r>
            <a:endParaRPr lang="en-US" altLang="zh-CN" sz="2000" dirty="0"/>
          </a:p>
          <a:p>
            <a:pPr marL="0" lvl="1">
              <a:lnSpc>
                <a:spcPct val="150000"/>
              </a:lnSpc>
              <a:spcBef>
                <a:spcPts val="300"/>
              </a:spcBef>
              <a:spcAft>
                <a:spcPts val="300"/>
              </a:spcAft>
            </a:pP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以数据库中的原始数据记录作为主要数据来源，考虑选择性估计问题，使用</a:t>
            </a:r>
            <a:r>
              <a:rPr kumimoji="1" lang="zh-CN"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概率图模型（</a:t>
            </a:r>
            <a:r>
              <a:rPr lang="en-US" altLang="zh-CN" sz="1800" b="0" dirty="0">
                <a:solidFill>
                  <a:srgbClr val="FF0000"/>
                </a:solidFill>
              </a:rPr>
              <a:t>Probabilistic Graph Model, PGM</a:t>
            </a:r>
            <a:r>
              <a:rPr kumimoji="1" lang="zh-CN"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）和自回归模型（</a:t>
            </a:r>
            <a:r>
              <a:rPr kumimoji="1" lang="en-US" altLang="zh-CN" sz="1800" b="0" i="0" u="none" strike="noStrike" kern="1200" cap="none" spc="0" normalizeH="0" baseline="0" noProof="0" dirty="0" err="1">
                <a:ln>
                  <a:noFill/>
                </a:ln>
                <a:solidFill>
                  <a:srgbClr val="FF0000"/>
                </a:solidFill>
                <a:effectLst/>
                <a:uLnTx/>
                <a:uFillTx/>
                <a:latin typeface="Times New Roman" panose="02020603050405020304" pitchFamily="18" charset="0"/>
                <a:ea typeface="黑体" panose="02010609060101010101" pitchFamily="2" charset="-122"/>
                <a:cs typeface="+mn-cs"/>
              </a:rPr>
              <a:t>AutoRegressive</a:t>
            </a:r>
            <a:r>
              <a:rPr kumimoji="1" lang="en-US" altLang="zh-CN" sz="18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 Model, ARM</a:t>
            </a:r>
            <a:r>
              <a:rPr kumimoji="1" lang="zh-CN" alt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黑体" panose="02010609060101010101" pitchFamily="2" charset="-122"/>
                <a:cs typeface="+mn-cs"/>
              </a:rPr>
              <a:t>）等构建列的联合分布模型</a:t>
            </a: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，然后利用联合分布计算满足查询条件的概率</a:t>
            </a:r>
            <a:endParaRPr lang="en-US" altLang="zh-CN" sz="2000" b="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492204" y="2564904"/>
            <a:ext cx="6253163" cy="3881437"/>
          </a:xfrm>
        </p:spPr>
        <p:txBody>
          <a:bodyPr/>
          <a:lstStyle/>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关系数据库查询优化概述</a:t>
            </a:r>
            <a:endParaRPr lang="en-US" altLang="zh-CN" sz="2200" dirty="0">
              <a:solidFill>
                <a:srgbClr val="FF0000"/>
              </a:solidFill>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基数估计</a:t>
            </a:r>
            <a:endParaRPr lang="en-US" altLang="zh-CN" sz="2200" dirty="0">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基数估计概述</a:t>
            </a:r>
            <a:endParaRPr lang="en-US" altLang="zh-CN" sz="1800" dirty="0">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传统基数估计方法</a:t>
            </a:r>
            <a:endParaRPr lang="en-US" altLang="zh-CN" sz="1800" dirty="0">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基于机器学习的基数估计方法</a:t>
            </a: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基于机器学习的基数估计 </a:t>
            </a:r>
            <a:r>
              <a:rPr lang="en-US" altLang="zh-CN" dirty="0">
                <a:ea typeface="黑体" panose="02010609060101010101" pitchFamily="2" charset="-122"/>
              </a:rPr>
              <a:t>(2)</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0" name="Rectangle 3"/>
              <p:cNvSpPr>
                <a:spLocks noChangeArrowheads="1"/>
              </p:cNvSpPr>
              <p:nvPr/>
            </p:nvSpPr>
            <p:spPr bwMode="auto">
              <a:xfrm>
                <a:off x="684213" y="2035624"/>
                <a:ext cx="8496299" cy="4822375"/>
              </a:xfrm>
              <a:prstGeom prst="rect">
                <a:avLst/>
              </a:prstGeom>
              <a:noFill/>
              <a:ln w="9525">
                <a:noFill/>
                <a:miter lim="800000"/>
              </a:ln>
            </p:spPr>
            <p:txBody>
              <a:bodyPr/>
              <a:lstStyle/>
              <a:p>
                <a:pPr marL="342900" indent="-342900">
                  <a:lnSpc>
                    <a:spcPts val="2400"/>
                  </a:lnSpc>
                  <a:spcBef>
                    <a:spcPts val="600"/>
                  </a:spcBef>
                  <a:spcAft>
                    <a:spcPts val="1200"/>
                  </a:spcAft>
                  <a:buFont typeface="Wingdings" panose="05000000000000000000" pitchFamily="2" charset="2"/>
                  <a:buChar char="w"/>
                </a:pPr>
                <a:r>
                  <a:rPr lang="zh-CN" altLang="en-US" sz="2200" dirty="0">
                    <a:solidFill>
                      <a:srgbClr val="0000FF"/>
                    </a:solidFill>
                  </a:rPr>
                  <a:t>基于查询驱动的基数估计方法</a:t>
                </a:r>
                <a:endParaRPr lang="en-US" altLang="zh-CN" sz="2200" dirty="0">
                  <a:solidFill>
                    <a:srgbClr val="0000FF"/>
                  </a:solidFill>
                </a:endParaRPr>
              </a:p>
              <a:p>
                <a:pPr marL="179388" lvl="1">
                  <a:lnSpc>
                    <a:spcPts val="2400"/>
                  </a:lnSpc>
                  <a:spcBef>
                    <a:spcPts val="0"/>
                  </a:spcBef>
                  <a:spcAft>
                    <a:spcPts val="600"/>
                  </a:spcAft>
                </a:pPr>
                <a:r>
                  <a:rPr lang="zh-CN" altLang="en-US" sz="2000" b="0" dirty="0"/>
                  <a:t>多集合卷积神经网络（</a:t>
                </a:r>
                <a:r>
                  <a:rPr lang="en-US" altLang="zh-CN" sz="2000" b="0" dirty="0"/>
                  <a:t>Multi-set Convolutional Network, MSCN</a:t>
                </a:r>
                <a:r>
                  <a:rPr lang="zh-CN" altLang="en-US" sz="2000" b="0" dirty="0"/>
                  <a:t>）</a:t>
                </a:r>
                <a:endParaRPr lang="en-US" altLang="zh-CN" sz="2000" b="0" dirty="0"/>
              </a:p>
              <a:p>
                <a:pPr marL="179388" lvl="1">
                  <a:lnSpc>
                    <a:spcPts val="2400"/>
                  </a:lnSpc>
                  <a:spcBef>
                    <a:spcPts val="600"/>
                  </a:spcBef>
                  <a:spcAft>
                    <a:spcPts val="600"/>
                  </a:spcAft>
                </a:pPr>
                <a:r>
                  <a:rPr lang="zh-CN" altLang="en-US" sz="2000" dirty="0">
                    <a:solidFill>
                      <a:srgbClr val="00B050"/>
                    </a:solidFill>
                  </a:rPr>
                  <a:t>输入：</a:t>
                </a:r>
                <a:r>
                  <a:rPr lang="zh-CN" altLang="en-US" sz="2000" b="0" dirty="0"/>
                  <a:t>查询语句转换后的特征向量</a:t>
                </a:r>
                <a:endParaRPr lang="en-US" altLang="zh-CN" sz="2000" b="0" i="1" dirty="0"/>
              </a:p>
              <a:p>
                <a:pPr marL="179388" lvl="1">
                  <a:lnSpc>
                    <a:spcPts val="2400"/>
                  </a:lnSpc>
                  <a:spcBef>
                    <a:spcPts val="600"/>
                  </a:spcBef>
                  <a:spcAft>
                    <a:spcPts val="600"/>
                  </a:spcAft>
                </a:pPr>
                <a:r>
                  <a:rPr lang="zh-CN" altLang="en-US" sz="2000" dirty="0">
                    <a:solidFill>
                      <a:srgbClr val="00B050"/>
                    </a:solidFill>
                  </a:rPr>
                  <a:t>输出：</a:t>
                </a:r>
                <a:r>
                  <a:rPr lang="zh-CN" altLang="en-US" sz="2000" b="0" dirty="0"/>
                  <a:t>预测的基数值</a:t>
                </a:r>
                <a:endParaRPr lang="en-US" altLang="zh-CN" sz="2000" b="0" dirty="0"/>
              </a:p>
              <a:p>
                <a:pPr marL="179388" lvl="1">
                  <a:lnSpc>
                    <a:spcPts val="2400"/>
                  </a:lnSpc>
                  <a:spcBef>
                    <a:spcPts val="600"/>
                  </a:spcBef>
                  <a:spcAft>
                    <a:spcPts val="600"/>
                  </a:spcAft>
                </a:pPr>
                <a:r>
                  <a:rPr lang="zh-CN" altLang="en-US" sz="2000" dirty="0">
                    <a:solidFill>
                      <a:srgbClr val="00B050"/>
                    </a:solidFill>
                  </a:rPr>
                  <a:t>训练数据集：</a:t>
                </a:r>
                <a:r>
                  <a:rPr lang="zh-CN" altLang="en-US" sz="2000" b="0" dirty="0"/>
                  <a:t>历史查询记录</a:t>
                </a:r>
                <a:endParaRPr lang="en-US" altLang="zh-CN" sz="2000" b="0" dirty="0"/>
              </a:p>
              <a:p>
                <a:pPr marL="179388" lvl="1">
                  <a:lnSpc>
                    <a:spcPts val="2400"/>
                  </a:lnSpc>
                  <a:spcBef>
                    <a:spcPts val="600"/>
                  </a:spcBef>
                  <a:spcAft>
                    <a:spcPts val="1200"/>
                  </a:spcAft>
                </a:pPr>
                <a:r>
                  <a:rPr lang="zh-CN" altLang="en-US" sz="2000" dirty="0">
                    <a:solidFill>
                      <a:srgbClr val="00B050"/>
                    </a:solidFill>
                  </a:rPr>
                  <a:t>损失函数（</a:t>
                </a:r>
                <a:r>
                  <a:rPr lang="en-US" altLang="zh-CN" sz="2000" dirty="0">
                    <a:solidFill>
                      <a:srgbClr val="00B050"/>
                    </a:solidFill>
                  </a:rPr>
                  <a:t> q-error</a:t>
                </a:r>
                <a:r>
                  <a:rPr lang="zh-CN" altLang="en-US" sz="2000" dirty="0">
                    <a:solidFill>
                      <a:srgbClr val="00B050"/>
                    </a:solidFill>
                  </a:rPr>
                  <a:t>）：</a:t>
                </a:r>
                <a:endParaRPr lang="en-US" altLang="zh-CN" sz="2000" b="0" dirty="0"/>
              </a:p>
              <a:p>
                <a:pPr lvl="1">
                  <a:lnSpc>
                    <a:spcPts val="2400"/>
                  </a:lnSpc>
                  <a:spcBef>
                    <a:spcPts val="600"/>
                  </a:spcBef>
                  <a:spcAft>
                    <a:spcPts val="600"/>
                  </a:spcAft>
                </a:pPr>
                <a:r>
                  <a:rPr lang="en-US" altLang="zh-CN" sz="2000" b="0" dirty="0"/>
                  <a:t> </a:t>
                </a:r>
                <a14:m>
                  <m:oMath xmlns:m="http://schemas.openxmlformats.org/officeDocument/2006/math">
                    <m:r>
                      <a:rPr lang="en-US" altLang="zh-CN" sz="2000" b="0" i="1" smtClean="0">
                        <a:latin typeface="Cambria Math" panose="02040503050406030204" pitchFamily="18" charset="0"/>
                      </a:rPr>
                      <m:t>𝐿</m:t>
                    </m:r>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𝑏𝑠</m:t>
                        </m:r>
                      </m:den>
                    </m:f>
                    <m:nary>
                      <m:naryPr>
                        <m:chr m:val="∑"/>
                        <m:ctrlPr>
                          <a:rPr lang="en-US" altLang="zh-CN" sz="2000" b="0" i="1" smtClean="0">
                            <a:latin typeface="Cambria Math" panose="02040503050406030204" pitchFamily="18" charset="0"/>
                          </a:rPr>
                        </m:ctrlPr>
                      </m:naryPr>
                      <m:sub>
                        <m: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=1</m:t>
                        </m:r>
                      </m:sub>
                      <m:sup>
                        <m:r>
                          <a:rPr lang="en-US" altLang="zh-CN" sz="2000" b="0" i="1" smtClean="0">
                            <a:latin typeface="Cambria Math" panose="02040503050406030204" pitchFamily="18" charset="0"/>
                          </a:rPr>
                          <m:t>𝑏𝑠</m:t>
                        </m:r>
                      </m:sup>
                      <m:e>
                        <m:f>
                          <m:fPr>
                            <m:ctrlPr>
                              <a:rPr lang="en-US" altLang="zh-CN" sz="2000" b="0" i="1" smtClean="0">
                                <a:latin typeface="Cambria Math" panose="02040503050406030204" pitchFamily="18" charset="0"/>
                              </a:rPr>
                            </m:ctrlPr>
                          </m:fPr>
                          <m:num>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max</m:t>
                                </m:r>
                              </m:fName>
                              <m:e>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e>
                            </m:func>
                          </m:num>
                          <m:den>
                            <m:func>
                              <m:funcPr>
                                <m:ctrlPr>
                                  <a:rPr lang="en-US" altLang="zh-CN" sz="2000" b="0" i="1" smtClean="0">
                                    <a:latin typeface="Cambria Math" panose="02040503050406030204" pitchFamily="18" charset="0"/>
                                  </a:rPr>
                                </m:ctrlPr>
                              </m:funcPr>
                              <m:fName>
                                <m:r>
                                  <m:rPr>
                                    <m:sty m:val="p"/>
                                  </m:rPr>
                                  <a:rPr lang="en-US" altLang="zh-CN" sz="2000" b="0" i="0" smtClean="0">
                                    <a:latin typeface="Cambria Math" panose="02040503050406030204" pitchFamily="18" charset="0"/>
                                  </a:rPr>
                                  <m:t>min</m:t>
                                </m:r>
                              </m:fName>
                              <m:e>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𝑒</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𝑟</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e>
                            </m:func>
                          </m:den>
                        </m:f>
                      </m:e>
                    </m:nary>
                  </m:oMath>
                </a14:m>
                <a:endParaRPr lang="en-US" altLang="zh-CN" sz="2000" b="0" dirty="0"/>
              </a:p>
              <a:p>
                <a:pPr lvl="1">
                  <a:lnSpc>
                    <a:spcPts val="2400"/>
                  </a:lnSpc>
                  <a:spcBef>
                    <a:spcPts val="600"/>
                  </a:spcBef>
                  <a:spcAft>
                    <a:spcPts val="600"/>
                  </a:spcAft>
                </a:pPr>
                <a:endParaRPr lang="en-US" altLang="zh-CN" sz="2000" b="0" dirty="0"/>
              </a:p>
              <a:p>
                <a:pPr lvl="1">
                  <a:lnSpc>
                    <a:spcPts val="2400"/>
                  </a:lnSpc>
                  <a:spcBef>
                    <a:spcPts val="600"/>
                  </a:spcBef>
                  <a:spcAft>
                    <a:spcPts val="600"/>
                  </a:spcAft>
                </a:pPr>
                <a:endParaRPr lang="en-US" altLang="zh-CN" sz="1800" dirty="0">
                  <a:solidFill>
                    <a:srgbClr val="000000"/>
                  </a:solidFill>
                </a:endParaRPr>
              </a:p>
            </p:txBody>
          </p:sp>
        </mc:Choice>
        <mc:Fallback xmlns="">
          <p:sp>
            <p:nvSpPr>
              <p:cNvPr id="10" name="Rectangle 3"/>
              <p:cNvSpPr>
                <a:spLocks noRot="1" noChangeAspect="1" noMove="1" noResize="1" noEditPoints="1" noAdjustHandles="1" noChangeArrowheads="1" noChangeShapeType="1" noTextEdit="1"/>
              </p:cNvSpPr>
              <p:nvPr/>
            </p:nvSpPr>
            <p:spPr bwMode="auto">
              <a:xfrm>
                <a:off x="684213" y="2035624"/>
                <a:ext cx="8496299" cy="4822375"/>
              </a:xfrm>
              <a:prstGeom prst="rect">
                <a:avLst/>
              </a:prstGeom>
              <a:blipFill>
                <a:blip r:embed="rId4"/>
                <a:stretch>
                  <a:fillRect l="-789" t="-1896"/>
                </a:stretch>
              </a:blipFill>
              <a:ln w="9525">
                <a:noFill/>
                <a:miter lim="800000"/>
              </a:ln>
            </p:spPr>
            <p:txBody>
              <a:bodyPr/>
              <a:lstStyle/>
              <a:p>
                <a:r>
                  <a:rPr lang="zh-CN" altLang="en-US">
                    <a:noFill/>
                  </a:rPr>
                  <a:t> </a:t>
                </a:r>
              </a:p>
            </p:txBody>
          </p:sp>
        </mc:Fallback>
      </mc:AlternateContent>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3" name="对象 2"/>
          <p:cNvGraphicFramePr>
            <a:graphicFrameLocks noChangeAspect="1"/>
          </p:cNvGraphicFramePr>
          <p:nvPr>
            <p:extLst>
              <p:ext uri="{D42A27DB-BD31-4B8C-83A1-F6EECF244321}">
                <p14:modId xmlns:p14="http://schemas.microsoft.com/office/powerpoint/2010/main" val="3170446566"/>
              </p:ext>
            </p:extLst>
          </p:nvPr>
        </p:nvGraphicFramePr>
        <p:xfrm>
          <a:off x="5436095" y="2789092"/>
          <a:ext cx="3168353" cy="4032448"/>
        </p:xfrm>
        <a:graphic>
          <a:graphicData uri="http://schemas.openxmlformats.org/presentationml/2006/ole">
            <mc:AlternateContent xmlns:mc="http://schemas.openxmlformats.org/markup-compatibility/2006">
              <mc:Choice xmlns:v="urn:schemas-microsoft-com:vml" Requires="v">
                <p:oleObj name="Visio" r:id="rId5" imgW="3168015" imgH="3953510" progId="Visio.Drawing.15">
                  <p:embed/>
                </p:oleObj>
              </mc:Choice>
              <mc:Fallback>
                <p:oleObj name="Visio" r:id="rId5" imgW="3168015" imgH="3953510" progId="Visio.Drawing.1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6095" y="2789092"/>
                        <a:ext cx="3168353" cy="4032448"/>
                      </a:xfrm>
                      <a:prstGeom prst="rect">
                        <a:avLst/>
                      </a:prstGeom>
                      <a:noFill/>
                    </p:spPr>
                  </p:pic>
                </p:oleObj>
              </mc:Fallback>
            </mc:AlternateContent>
          </a:graphicData>
        </a:graphic>
      </p:graphicFrame>
      <p:sp>
        <p:nvSpPr>
          <p:cNvPr id="4" name="对话气泡: 圆角矩形 3">
            <a:extLst>
              <a:ext uri="{FF2B5EF4-FFF2-40B4-BE49-F238E27FC236}">
                <a16:creationId xmlns:a16="http://schemas.microsoft.com/office/drawing/2014/main" id="{D3853983-7477-43BB-B64B-C577F162E76B}"/>
              </a:ext>
            </a:extLst>
          </p:cNvPr>
          <p:cNvSpPr/>
          <p:nvPr/>
        </p:nvSpPr>
        <p:spPr bwMode="auto">
          <a:xfrm>
            <a:off x="4605621" y="4001857"/>
            <a:ext cx="1440160" cy="432048"/>
          </a:xfrm>
          <a:prstGeom prst="wedgeRoundRectCallout">
            <a:avLst>
              <a:gd name="adj1" fmla="val 86711"/>
              <a:gd name="adj2" fmla="val 58091"/>
              <a:gd name="adj3" fmla="val 16667"/>
            </a:avLst>
          </a:prstGeom>
          <a:solidFill>
            <a:schemeClr val="accent5"/>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342900" indent="-342900" algn="ctr"/>
            <a:r>
              <a:rPr lang="zh-CN" altLang="en-US" sz="2000" dirty="0">
                <a:solidFill>
                  <a:srgbClr val="00B050"/>
                </a:solidFill>
              </a:rPr>
              <a:t>网络结构</a:t>
            </a:r>
            <a:endParaRPr lang="en-US" altLang="zh-CN" sz="2000" dirty="0">
              <a:solidFill>
                <a:srgbClr val="00B050"/>
              </a:solidFill>
            </a:endParaRPr>
          </a:p>
        </p:txBody>
      </p:sp>
      <mc:AlternateContent xmlns:mc="http://schemas.openxmlformats.org/markup-compatibility/2006" xmlns:a14="http://schemas.microsoft.com/office/drawing/2010/main">
        <mc:Choice Requires="a14">
          <p:sp>
            <p:nvSpPr>
              <p:cNvPr id="6" name="流程图: 可选过程 5">
                <a:extLst>
                  <a:ext uri="{FF2B5EF4-FFF2-40B4-BE49-F238E27FC236}">
                    <a16:creationId xmlns:a16="http://schemas.microsoft.com/office/drawing/2014/main" id="{BCABED1F-F96B-4C6D-95D2-EFE9233BF2E6}"/>
                  </a:ext>
                </a:extLst>
              </p:cNvPr>
              <p:cNvSpPr/>
              <p:nvPr/>
            </p:nvSpPr>
            <p:spPr bwMode="auto">
              <a:xfrm>
                <a:off x="1331640" y="5373216"/>
                <a:ext cx="2952328" cy="1207832"/>
              </a:xfrm>
              <a:prstGeom prst="flowChartAlternateProcess">
                <a:avLst/>
              </a:prstGeom>
              <a:solidFill>
                <a:schemeClr val="accent6">
                  <a:lumMod val="10000"/>
                  <a:lumOff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lvl="1">
                  <a:lnSpc>
                    <a:spcPts val="2600"/>
                  </a:lnSpc>
                  <a:spcBef>
                    <a:spcPts val="0"/>
                  </a:spcBef>
                  <a:spcAft>
                    <a:spcPts val="0"/>
                  </a:spcAft>
                </a:pPr>
                <a:r>
                  <a:rPr lang="en-US" altLang="zh-CN" sz="2000" b="0" i="1" dirty="0">
                    <a:solidFill>
                      <a:srgbClr val="000000"/>
                    </a:solidFill>
                  </a:rPr>
                  <a:t>bs</a:t>
                </a:r>
                <a:r>
                  <a:rPr lang="zh-CN" altLang="en-US" sz="2000" b="0" dirty="0">
                    <a:solidFill>
                      <a:srgbClr val="000000"/>
                    </a:solidFill>
                  </a:rPr>
                  <a:t>：批大小（</a:t>
                </a:r>
                <a:r>
                  <a:rPr lang="en-US" altLang="zh-CN" sz="2000" b="0" dirty="0">
                    <a:solidFill>
                      <a:srgbClr val="000000"/>
                    </a:solidFill>
                  </a:rPr>
                  <a:t>Batch Size</a:t>
                </a:r>
                <a:r>
                  <a:rPr lang="zh-CN" altLang="en-US" sz="2000" b="0" dirty="0">
                    <a:solidFill>
                      <a:srgbClr val="000000"/>
                    </a:solidFill>
                  </a:rPr>
                  <a:t>）</a:t>
                </a:r>
                <a:endParaRPr lang="en-US" altLang="zh-CN" sz="2000" b="0" dirty="0">
                  <a:solidFill>
                    <a:srgbClr val="000000"/>
                  </a:solidFill>
                </a:endParaRPr>
              </a:p>
              <a:p>
                <a:pPr marL="0" lvl="1">
                  <a:lnSpc>
                    <a:spcPts val="2600"/>
                  </a:lnSpc>
                  <a:spcBef>
                    <a:spcPts val="0"/>
                  </a:spcBef>
                  <a:spcAft>
                    <a:spcPts val="0"/>
                  </a:spcAft>
                </a:pPr>
                <a14:m>
                  <m:oMath xmlns:m="http://schemas.openxmlformats.org/officeDocument/2006/math">
                    <m:sSub>
                      <m:sSubPr>
                        <m:ctrlPr>
                          <a:rPr lang="en-US" altLang="zh-CN" sz="2000" b="0" i="1">
                            <a:solidFill>
                              <a:srgbClr val="000000"/>
                            </a:solidFill>
                            <a:latin typeface="Cambria Math" panose="02040503050406030204" pitchFamily="18" charset="0"/>
                          </a:rPr>
                        </m:ctrlPr>
                      </m:sSubPr>
                      <m:e>
                        <m:r>
                          <a:rPr lang="en-US" altLang="zh-CN" sz="2000" b="0" i="1">
                            <a:solidFill>
                              <a:srgbClr val="000000"/>
                            </a:solidFill>
                            <a:latin typeface="Cambria Math" panose="02040503050406030204" pitchFamily="18" charset="0"/>
                          </a:rPr>
                          <m:t>𝑒</m:t>
                        </m:r>
                      </m:e>
                      <m:sub>
                        <m:r>
                          <a:rPr lang="en-US" altLang="zh-CN" sz="2000" b="0" i="1">
                            <a:solidFill>
                              <a:srgbClr val="000000"/>
                            </a:solidFill>
                            <a:latin typeface="Cambria Math" panose="02040503050406030204" pitchFamily="18" charset="0"/>
                          </a:rPr>
                          <m:t>𝑖</m:t>
                        </m:r>
                      </m:sub>
                    </m:sSub>
                    <m:r>
                      <a:rPr lang="zh-CN" altLang="en-US" sz="2000" b="0" i="1">
                        <a:solidFill>
                          <a:srgbClr val="000000"/>
                        </a:solidFill>
                        <a:latin typeface="Cambria Math" panose="02040503050406030204" pitchFamily="18" charset="0"/>
                      </a:rPr>
                      <m:t>：</m:t>
                    </m:r>
                  </m:oMath>
                </a14:m>
                <a:r>
                  <a:rPr lang="zh-CN" altLang="en-US" sz="2000" b="0" dirty="0">
                    <a:solidFill>
                      <a:srgbClr val="000000"/>
                    </a:solidFill>
                  </a:rPr>
                  <a:t>第</a:t>
                </a:r>
                <a14:m>
                  <m:oMath xmlns:m="http://schemas.openxmlformats.org/officeDocument/2006/math">
                    <m:r>
                      <a:rPr lang="en-US" altLang="zh-CN" sz="2000" b="0" i="1" dirty="0">
                        <a:solidFill>
                          <a:srgbClr val="000000"/>
                        </a:solidFill>
                        <a:latin typeface="Cambria Math" panose="02040503050406030204" pitchFamily="18" charset="0"/>
                      </a:rPr>
                      <m:t>𝑖</m:t>
                    </m:r>
                  </m:oMath>
                </a14:m>
                <a:r>
                  <a:rPr lang="zh-CN" altLang="en-US" sz="2000" b="0" dirty="0">
                    <a:solidFill>
                      <a:srgbClr val="000000"/>
                    </a:solidFill>
                  </a:rPr>
                  <a:t>个预测值</a:t>
                </a:r>
                <a:endParaRPr lang="en-US" altLang="zh-CN" sz="2000" b="0" dirty="0">
                  <a:solidFill>
                    <a:srgbClr val="000000"/>
                  </a:solidFill>
                </a:endParaRPr>
              </a:p>
              <a:p>
                <a:pPr marL="0" lvl="1">
                  <a:lnSpc>
                    <a:spcPts val="2600"/>
                  </a:lnSpc>
                  <a:spcBef>
                    <a:spcPts val="0"/>
                  </a:spcBef>
                  <a:spcAft>
                    <a:spcPts val="0"/>
                  </a:spcAft>
                </a:pPr>
                <a14:m>
                  <m:oMath xmlns:m="http://schemas.openxmlformats.org/officeDocument/2006/math">
                    <m:sSub>
                      <m:sSubPr>
                        <m:ctrlPr>
                          <a:rPr lang="en-US" altLang="zh-CN" sz="2000" b="0" i="1" dirty="0">
                            <a:solidFill>
                              <a:srgbClr val="000000"/>
                            </a:solidFill>
                            <a:latin typeface="Cambria Math" panose="02040503050406030204" pitchFamily="18" charset="0"/>
                          </a:rPr>
                        </m:ctrlPr>
                      </m:sSubPr>
                      <m:e>
                        <m:r>
                          <a:rPr lang="en-US" altLang="zh-CN" sz="2000" b="0" i="1" dirty="0">
                            <a:solidFill>
                              <a:srgbClr val="000000"/>
                            </a:solidFill>
                            <a:latin typeface="Cambria Math" panose="02040503050406030204" pitchFamily="18" charset="0"/>
                          </a:rPr>
                          <m:t>𝑟</m:t>
                        </m:r>
                      </m:e>
                      <m:sub>
                        <m:r>
                          <a:rPr lang="en-US" altLang="zh-CN" sz="2000" b="0" i="1" dirty="0">
                            <a:solidFill>
                              <a:srgbClr val="000000"/>
                            </a:solidFill>
                            <a:latin typeface="Cambria Math" panose="02040503050406030204" pitchFamily="18" charset="0"/>
                          </a:rPr>
                          <m:t>𝑖</m:t>
                        </m:r>
                      </m:sub>
                    </m:sSub>
                    <m:r>
                      <a:rPr lang="zh-CN" altLang="en-US" sz="2000" b="0" i="1" dirty="0" smtClean="0">
                        <a:solidFill>
                          <a:srgbClr val="000000"/>
                        </a:solidFill>
                        <a:latin typeface="Cambria Math" panose="02040503050406030204" pitchFamily="18" charset="0"/>
                      </a:rPr>
                      <m:t>：</m:t>
                    </m:r>
                  </m:oMath>
                </a14:m>
                <a:r>
                  <a:rPr lang="zh-CN" altLang="en-US" sz="2000" b="0" dirty="0">
                    <a:solidFill>
                      <a:srgbClr val="000000"/>
                    </a:solidFill>
                  </a:rPr>
                  <a:t>真实值</a:t>
                </a:r>
                <a:endParaRPr lang="en-US" altLang="zh-CN" sz="2000" b="0" dirty="0">
                  <a:solidFill>
                    <a:srgbClr val="000000"/>
                  </a:solidFill>
                </a:endParaRPr>
              </a:p>
            </p:txBody>
          </p:sp>
        </mc:Choice>
        <mc:Fallback xmlns="">
          <p:sp>
            <p:nvSpPr>
              <p:cNvPr id="6" name="流程图: 可选过程 5">
                <a:extLst>
                  <a:ext uri="{FF2B5EF4-FFF2-40B4-BE49-F238E27FC236}">
                    <a16:creationId xmlns:a16="http://schemas.microsoft.com/office/drawing/2014/main" id="{BCABED1F-F96B-4C6D-95D2-EFE9233BF2E6}"/>
                  </a:ext>
                </a:extLst>
              </p:cNvPr>
              <p:cNvSpPr>
                <a:spLocks noRot="1" noChangeAspect="1" noMove="1" noResize="1" noEditPoints="1" noAdjustHandles="1" noChangeArrowheads="1" noChangeShapeType="1" noTextEdit="1"/>
              </p:cNvSpPr>
              <p:nvPr/>
            </p:nvSpPr>
            <p:spPr bwMode="auto">
              <a:xfrm>
                <a:off x="1331640" y="5373216"/>
                <a:ext cx="2952328" cy="1207832"/>
              </a:xfrm>
              <a:prstGeom prst="flowChartAlternateProcess">
                <a:avLst/>
              </a:prstGeom>
              <a:blipFill>
                <a:blip r:embed="rId7"/>
                <a:stretch>
                  <a:fillRect r="-6366"/>
                </a:stretch>
              </a:blipFill>
              <a:ln w="9525" cap="flat" cmpd="sng" algn="ctr">
                <a:solidFill>
                  <a:schemeClr val="tx1"/>
                </a:solidFill>
                <a:prstDash val="solid"/>
                <a:round/>
                <a:headEnd type="none" w="med" len="med"/>
                <a:tailEnd type="none" w="med" len="med"/>
              </a:ln>
            </p:spPr>
            <p:txBody>
              <a:bodyPr/>
              <a:lstStyle/>
              <a:p>
                <a:r>
                  <a:rPr lang="zh-CN" alt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基于机器学习的基数估计 </a:t>
            </a:r>
            <a:r>
              <a:rPr lang="en-US" altLang="zh-CN" dirty="0">
                <a:ea typeface="黑体" panose="02010609060101010101" pitchFamily="2" charset="-122"/>
              </a:rPr>
              <a:t>(3)</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0" name="Rectangle 3"/>
              <p:cNvSpPr>
                <a:spLocks noChangeArrowheads="1"/>
              </p:cNvSpPr>
              <p:nvPr/>
            </p:nvSpPr>
            <p:spPr bwMode="auto">
              <a:xfrm>
                <a:off x="611561" y="2035624"/>
                <a:ext cx="7704856" cy="4822375"/>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a:t>
                </a:r>
                <a:r>
                  <a:rPr lang="en-US" altLang="zh-CN" sz="2200" dirty="0">
                    <a:solidFill>
                      <a:srgbClr val="0000FF"/>
                    </a:solidFill>
                  </a:rPr>
                  <a:t>MSCN</a:t>
                </a:r>
                <a:r>
                  <a:rPr lang="zh-CN" altLang="en-US" sz="2200" dirty="0">
                    <a:solidFill>
                      <a:srgbClr val="0000FF"/>
                    </a:solidFill>
                  </a:rPr>
                  <a:t>的基数估计方法</a:t>
                </a:r>
                <a:r>
                  <a:rPr lang="en-US" altLang="zh-CN" sz="2200" dirty="0">
                    <a:solidFill>
                      <a:srgbClr val="0000FF"/>
                    </a:solidFill>
                  </a:rPr>
                  <a:t>——</a:t>
                </a:r>
                <a:r>
                  <a:rPr lang="zh-CN" altLang="en-US" sz="2200" dirty="0">
                    <a:solidFill>
                      <a:srgbClr val="0000FF"/>
                    </a:solidFill>
                  </a:rPr>
                  <a:t>查询语句转特征向量</a:t>
                </a:r>
                <a:endParaRPr lang="en-US" altLang="zh-CN" sz="2200" dirty="0">
                  <a:solidFill>
                    <a:srgbClr val="0000FF"/>
                  </a:solidFill>
                </a:endParaRPr>
              </a:p>
              <a:p>
                <a:pPr lvl="1" indent="-366713">
                  <a:spcBef>
                    <a:spcPts val="600"/>
                  </a:spcBef>
                  <a:spcAft>
                    <a:spcPts val="600"/>
                  </a:spcAft>
                </a:pPr>
                <a:r>
                  <a:rPr lang="zh-CN" altLang="en-US" sz="2000" b="0" dirty="0"/>
                  <a:t>查询语句</a:t>
                </a:r>
                <a14:m>
                  <m:oMath xmlns:m="http://schemas.openxmlformats.org/officeDocument/2006/math">
                    <m:r>
                      <a:rPr lang="en-US" altLang="zh-CN" sz="2000" b="0" i="1" dirty="0" smtClean="0">
                        <a:latin typeface="Cambria Math" panose="02040503050406030204" pitchFamily="18" charset="0"/>
                      </a:rPr>
                      <m:t>𝑞</m:t>
                    </m:r>
                    <m:r>
                      <a:rPr lang="en-US" altLang="zh-CN" sz="2000" b="0" i="1" dirty="0" smtClean="0">
                        <a:latin typeface="Cambria Math" panose="02040503050406030204" pitchFamily="18" charset="0"/>
                      </a:rPr>
                      <m:t>(</m:t>
                    </m:r>
                    <m:r>
                      <a:rPr lang="en-US" altLang="zh-CN" sz="2000" b="0" i="1" dirty="0" err="1" smtClean="0">
                        <a:latin typeface="Cambria Math" panose="02040503050406030204" pitchFamily="18" charset="0"/>
                      </a:rPr>
                      <m:t>𝑞</m:t>
                    </m:r>
                    <m:r>
                      <a:rPr lang="en-US" altLang="zh-CN" sz="2000" b="0" i="1" dirty="0" err="1" smtClean="0">
                        <a:latin typeface="Cambria Math" panose="02040503050406030204" pitchFamily="18" charset="0"/>
                      </a:rPr>
                      <m:t>∈</m:t>
                    </m:r>
                    <m:r>
                      <a:rPr lang="en-US" altLang="zh-CN" sz="2000" b="0" i="1" dirty="0" err="1" smtClean="0">
                        <a:latin typeface="Cambria Math" panose="02040503050406030204" pitchFamily="18" charset="0"/>
                      </a:rPr>
                      <m:t>𝑄</m:t>
                    </m:r>
                    <m:r>
                      <a:rPr lang="en-US" altLang="zh-CN" sz="2000" b="0" i="1" dirty="0" smtClean="0">
                        <a:latin typeface="Cambria Math" panose="02040503050406030204" pitchFamily="18" charset="0"/>
                      </a:rPr>
                      <m:t>)</m:t>
                    </m:r>
                  </m:oMath>
                </a14:m>
                <a:r>
                  <a:rPr lang="zh-CN" altLang="en-US" sz="2000" b="0" dirty="0"/>
                  <a:t>表示为三元组的集合：</a:t>
                </a:r>
                <a:endParaRPr lang="en-US" altLang="zh-CN" sz="2000" b="0" i="1" dirty="0">
                  <a:latin typeface="Cambria Math" panose="02040503050406030204" pitchFamily="18" charset="0"/>
                </a:endParaRPr>
              </a:p>
              <a:p>
                <a:pPr marL="0" lvl="1">
                  <a:spcBef>
                    <a:spcPts val="600"/>
                  </a:spcBef>
                  <a:spcAft>
                    <a:spcPts val="600"/>
                  </a:spcAft>
                  <a:tabLst>
                    <a:tab pos="449263" algn="l"/>
                    <a:tab pos="719138" algn="l"/>
                  </a:tabLst>
                </a:pPr>
                <a:r>
                  <a:rPr lang="en-US" altLang="zh-CN" sz="2000" b="0" dirty="0"/>
                  <a:t>  </a:t>
                </a:r>
                <a14:m>
                  <m:oMath xmlns:m="http://schemas.openxmlformats.org/officeDocument/2006/math">
                    <m:r>
                      <a:rPr lang="en-US" altLang="zh-CN" sz="2000" b="0" i="1" dirty="0" smtClean="0">
                        <a:latin typeface="Cambria Math" panose="02040503050406030204" pitchFamily="18" charset="0"/>
                      </a:rPr>
                      <m:t>𝑞</m:t>
                    </m:r>
                    <m:r>
                      <a:rPr lang="en-US" altLang="zh-CN" sz="2000" b="0" i="1" dirty="0" smtClean="0">
                        <a:latin typeface="Cambria Math" panose="02040503050406030204" pitchFamily="18" charset="0"/>
                      </a:rPr>
                      <m:t>=(&lt;</m:t>
                    </m:r>
                    <m:sSub>
                      <m:sSubPr>
                        <m:ctrlPr>
                          <a:rPr lang="en-US" altLang="zh-CN" sz="2000" b="0" i="1" dirty="0" err="1" smtClean="0">
                            <a:latin typeface="Cambria Math" panose="02040503050406030204" pitchFamily="18" charset="0"/>
                          </a:rPr>
                        </m:ctrlPr>
                      </m:sSubPr>
                      <m:e>
                        <m:r>
                          <a:rPr lang="en-US" altLang="zh-CN" sz="2000" b="0" i="1" dirty="0" err="1" smtClean="0">
                            <a:latin typeface="Cambria Math" panose="02040503050406030204" pitchFamily="18" charset="0"/>
                          </a:rPr>
                          <m:t>𝑇</m:t>
                        </m:r>
                      </m:e>
                      <m:sub>
                        <m:r>
                          <a:rPr lang="en-US" altLang="zh-CN" sz="2000" b="0" i="1" dirty="0" err="1" smtClean="0">
                            <a:latin typeface="Cambria Math" panose="02040503050406030204" pitchFamily="18" charset="0"/>
                          </a:rPr>
                          <m:t>𝑞</m:t>
                        </m:r>
                      </m:sub>
                    </m:sSub>
                    <m:r>
                      <a:rPr lang="en-US" altLang="zh-CN" sz="2000" b="0" i="1" dirty="0" err="1" smtClean="0">
                        <a:latin typeface="Cambria Math" panose="02040503050406030204" pitchFamily="18" charset="0"/>
                      </a:rPr>
                      <m:t>,</m:t>
                    </m:r>
                    <m:sSub>
                      <m:sSubPr>
                        <m:ctrlPr>
                          <a:rPr lang="en-US" altLang="zh-CN" sz="2000" b="0" i="1" dirty="0" err="1" smtClean="0">
                            <a:latin typeface="Cambria Math" panose="02040503050406030204" pitchFamily="18" charset="0"/>
                          </a:rPr>
                        </m:ctrlPr>
                      </m:sSubPr>
                      <m:e>
                        <m:r>
                          <a:rPr lang="en-US" altLang="zh-CN" sz="2000" b="0" i="1" dirty="0" err="1" smtClean="0">
                            <a:latin typeface="Cambria Math" panose="02040503050406030204" pitchFamily="18" charset="0"/>
                          </a:rPr>
                          <m:t>𝐽</m:t>
                        </m:r>
                      </m:e>
                      <m:sub>
                        <m:r>
                          <a:rPr lang="en-US" altLang="zh-CN" sz="2000" b="0" i="1" dirty="0" err="1" smtClean="0">
                            <a:latin typeface="Cambria Math" panose="02040503050406030204" pitchFamily="18" charset="0"/>
                          </a:rPr>
                          <m:t>𝑞</m:t>
                        </m:r>
                      </m:sub>
                    </m:sSub>
                    <m:r>
                      <a:rPr lang="en-US" altLang="zh-CN" sz="2000" b="0" i="1" dirty="0" err="1" smtClean="0">
                        <a:latin typeface="Cambria Math" panose="02040503050406030204" pitchFamily="18" charset="0"/>
                      </a:rPr>
                      <m:t>,</m:t>
                    </m:r>
                    <m:sSub>
                      <m:sSubPr>
                        <m:ctrlPr>
                          <a:rPr lang="en-US" altLang="zh-CN" sz="2000" b="0" i="1" dirty="0" err="1" smtClean="0">
                            <a:latin typeface="Cambria Math" panose="02040503050406030204" pitchFamily="18" charset="0"/>
                          </a:rPr>
                        </m:ctrlPr>
                      </m:sSubPr>
                      <m:e>
                        <m:r>
                          <a:rPr lang="en-US" altLang="zh-CN" sz="2000" b="0" i="1" dirty="0" err="1" smtClean="0">
                            <a:latin typeface="Cambria Math" panose="02040503050406030204" pitchFamily="18" charset="0"/>
                          </a:rPr>
                          <m:t>𝑃</m:t>
                        </m:r>
                      </m:e>
                      <m:sub>
                        <m:r>
                          <a:rPr lang="en-US" altLang="zh-CN" sz="2000" b="0" i="1" dirty="0" err="1" smtClean="0">
                            <a:latin typeface="Cambria Math" panose="02040503050406030204" pitchFamily="18" charset="0"/>
                          </a:rPr>
                          <m:t>𝑞</m:t>
                        </m:r>
                      </m:sub>
                    </m:sSub>
                    <m:r>
                      <a:rPr lang="en-US" altLang="zh-CN" sz="2000" b="0" i="1" dirty="0" smtClean="0">
                        <a:latin typeface="Cambria Math" panose="02040503050406030204" pitchFamily="18" charset="0"/>
                      </a:rPr>
                      <m:t>&gt;│</m:t>
                    </m:r>
                    <m:sSub>
                      <m:sSubPr>
                        <m:ctrlPr>
                          <a:rPr lang="en-US" altLang="zh-CN" sz="2000" b="0" i="1" dirty="0" err="1" smtClean="0">
                            <a:latin typeface="Cambria Math" panose="02040503050406030204" pitchFamily="18" charset="0"/>
                          </a:rPr>
                        </m:ctrlPr>
                      </m:sSubPr>
                      <m:e>
                        <m:r>
                          <a:rPr lang="en-US" altLang="zh-CN" sz="2000" b="0" i="1" dirty="0" err="1" smtClean="0">
                            <a:latin typeface="Cambria Math" panose="02040503050406030204" pitchFamily="18" charset="0"/>
                          </a:rPr>
                          <m:t>𝑇</m:t>
                        </m:r>
                      </m:e>
                      <m:sub>
                        <m:r>
                          <a:rPr lang="en-US" altLang="zh-CN" sz="2000" b="0" i="1" dirty="0" err="1" smtClean="0">
                            <a:latin typeface="Cambria Math" panose="02040503050406030204" pitchFamily="18" charset="0"/>
                          </a:rPr>
                          <m:t>𝑞</m:t>
                        </m:r>
                      </m:sub>
                    </m:sSub>
                    <m:r>
                      <a:rPr lang="en-US" altLang="zh-CN" sz="2000" b="0" i="1" dirty="0" err="1" smtClean="0">
                        <a:latin typeface="Cambria Math" panose="02040503050406030204" pitchFamily="18" charset="0"/>
                      </a:rPr>
                      <m:t>∈</m:t>
                    </m:r>
                    <m:r>
                      <a:rPr lang="en-US" altLang="zh-CN" sz="2000" b="0" i="1" dirty="0" err="1" smtClean="0">
                        <a:latin typeface="Cambria Math" panose="02040503050406030204" pitchFamily="18" charset="0"/>
                      </a:rPr>
                      <m:t>𝑇</m:t>
                    </m:r>
                    <m:r>
                      <a:rPr lang="en-US" altLang="zh-CN" sz="2000" b="0" i="1" dirty="0" err="1" smtClean="0">
                        <a:latin typeface="Cambria Math" panose="02040503050406030204" pitchFamily="18" charset="0"/>
                      </a:rPr>
                      <m:t>,</m:t>
                    </m:r>
                    <m:sSub>
                      <m:sSubPr>
                        <m:ctrlPr>
                          <a:rPr lang="en-US" altLang="zh-CN" sz="2000" b="0" i="1" dirty="0" err="1" smtClean="0">
                            <a:latin typeface="Cambria Math" panose="02040503050406030204" pitchFamily="18" charset="0"/>
                          </a:rPr>
                        </m:ctrlPr>
                      </m:sSubPr>
                      <m:e>
                        <m:r>
                          <a:rPr lang="en-US" altLang="zh-CN" sz="2000" b="0" i="1" dirty="0" err="1" smtClean="0">
                            <a:latin typeface="Cambria Math" panose="02040503050406030204" pitchFamily="18" charset="0"/>
                          </a:rPr>
                          <m:t>𝐽</m:t>
                        </m:r>
                      </m:e>
                      <m:sub>
                        <m:r>
                          <a:rPr lang="en-US" altLang="zh-CN" sz="2000" b="0" i="1" dirty="0" err="1" smtClean="0">
                            <a:latin typeface="Cambria Math" panose="02040503050406030204" pitchFamily="18" charset="0"/>
                          </a:rPr>
                          <m:t>𝑞</m:t>
                        </m:r>
                      </m:sub>
                    </m:sSub>
                    <m:r>
                      <a:rPr lang="en-US" altLang="zh-CN" sz="2000" b="0" i="1" dirty="0" err="1" smtClean="0">
                        <a:latin typeface="Cambria Math" panose="02040503050406030204" pitchFamily="18" charset="0"/>
                      </a:rPr>
                      <m:t>∈</m:t>
                    </m:r>
                    <m:r>
                      <a:rPr lang="en-US" altLang="zh-CN" sz="2000" b="0" i="1" dirty="0" err="1" smtClean="0">
                        <a:latin typeface="Cambria Math" panose="02040503050406030204" pitchFamily="18" charset="0"/>
                      </a:rPr>
                      <m:t>𝐽</m:t>
                    </m:r>
                    <m:r>
                      <a:rPr lang="en-US" altLang="zh-CN" sz="2000" b="0" i="1" dirty="0" err="1" smtClean="0">
                        <a:latin typeface="Cambria Math" panose="02040503050406030204" pitchFamily="18" charset="0"/>
                      </a:rPr>
                      <m:t>,</m:t>
                    </m:r>
                    <m:sSub>
                      <m:sSubPr>
                        <m:ctrlPr>
                          <a:rPr lang="en-US" altLang="zh-CN" sz="2000" b="0" i="1" dirty="0" err="1" smtClean="0">
                            <a:latin typeface="Cambria Math" panose="02040503050406030204" pitchFamily="18" charset="0"/>
                          </a:rPr>
                        </m:ctrlPr>
                      </m:sSubPr>
                      <m:e>
                        <m:r>
                          <a:rPr lang="en-US" altLang="zh-CN" sz="2000" b="0" i="1" dirty="0" err="1" smtClean="0">
                            <a:latin typeface="Cambria Math" panose="02040503050406030204" pitchFamily="18" charset="0"/>
                          </a:rPr>
                          <m:t>𝐶</m:t>
                        </m:r>
                      </m:e>
                      <m:sub>
                        <m:r>
                          <a:rPr lang="en-US" altLang="zh-CN" sz="2000" b="0" i="1" dirty="0" err="1" smtClean="0">
                            <a:latin typeface="Cambria Math" panose="02040503050406030204" pitchFamily="18" charset="0"/>
                          </a:rPr>
                          <m:t>𝑞</m:t>
                        </m:r>
                      </m:sub>
                    </m:sSub>
                    <m:r>
                      <a:rPr lang="en-US" altLang="zh-CN" sz="2000" b="0" i="1" dirty="0" err="1" smtClean="0">
                        <a:latin typeface="Cambria Math" panose="02040503050406030204" pitchFamily="18" charset="0"/>
                      </a:rPr>
                      <m:t>∈</m:t>
                    </m:r>
                    <m:r>
                      <a:rPr lang="en-US" altLang="zh-CN" sz="2000" b="0" i="1" dirty="0" err="1" smtClean="0">
                        <a:latin typeface="Cambria Math" panose="02040503050406030204" pitchFamily="18" charset="0"/>
                      </a:rPr>
                      <m:t>𝐶</m:t>
                    </m:r>
                    <m:r>
                      <a:rPr lang="en-US" altLang="zh-CN" sz="2000" b="0" i="1" dirty="0" smtClean="0">
                        <a:latin typeface="Cambria Math" panose="02040503050406030204" pitchFamily="18" charset="0"/>
                      </a:rPr>
                      <m:t>)</m:t>
                    </m:r>
                  </m:oMath>
                </a14:m>
                <a:endParaRPr lang="en-US" altLang="zh-CN" sz="2000" b="0" dirty="0"/>
              </a:p>
              <a:p>
                <a:pPr lvl="1" indent="-366713">
                  <a:spcBef>
                    <a:spcPts val="600"/>
                  </a:spcBef>
                  <a:spcAft>
                    <a:spcPts val="600"/>
                  </a:spcAft>
                </a:pP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𝑇</m:t>
                        </m:r>
                      </m:e>
                      <m:sub>
                        <m:r>
                          <a:rPr lang="en-US" altLang="zh-CN" sz="2000" b="0" i="1" dirty="0" smtClean="0">
                            <a:latin typeface="Cambria Math" panose="02040503050406030204" pitchFamily="18" charset="0"/>
                          </a:rPr>
                          <m:t>𝑞</m:t>
                        </m:r>
                      </m:sub>
                    </m:sSub>
                    <m:r>
                      <a:rPr lang="zh-CN" altLang="en-US" sz="2000" b="0" i="1" dirty="0">
                        <a:latin typeface="Cambria Math" panose="02040503050406030204" pitchFamily="18" charset="0"/>
                      </a:rPr>
                      <m:t>：</m:t>
                    </m:r>
                  </m:oMath>
                </a14:m>
                <a:r>
                  <a:rPr lang="zh-CN" altLang="en-US" sz="2000" b="0" dirty="0"/>
                  <a:t>查询</a:t>
                </a:r>
                <a14:m>
                  <m:oMath xmlns:m="http://schemas.openxmlformats.org/officeDocument/2006/math">
                    <m:r>
                      <a:rPr lang="en-US" altLang="zh-CN" sz="2000" b="0" i="1" dirty="0" smtClean="0">
                        <a:latin typeface="Cambria Math" panose="02040503050406030204" pitchFamily="18" charset="0"/>
                      </a:rPr>
                      <m:t>𝑞</m:t>
                    </m:r>
                  </m:oMath>
                </a14:m>
                <a:r>
                  <a:rPr lang="zh-CN" altLang="en-US" sz="2000" b="0" dirty="0"/>
                  <a:t>所涉及表的集合</a:t>
                </a:r>
                <a:endParaRPr lang="en-US" altLang="zh-CN" sz="2000" b="0" dirty="0"/>
              </a:p>
              <a:p>
                <a:pPr lvl="1" indent="-366713">
                  <a:spcBef>
                    <a:spcPts val="600"/>
                  </a:spcBef>
                  <a:spcAft>
                    <a:spcPts val="600"/>
                  </a:spcAft>
                </a:pP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𝐽</m:t>
                        </m:r>
                      </m:e>
                      <m:sub>
                        <m:r>
                          <a:rPr lang="en-US" altLang="zh-CN" sz="2000" b="0" i="1" dirty="0" smtClean="0">
                            <a:latin typeface="Cambria Math" panose="02040503050406030204" pitchFamily="18" charset="0"/>
                          </a:rPr>
                          <m:t>𝑞</m:t>
                        </m:r>
                      </m:sub>
                    </m:sSub>
                  </m:oMath>
                </a14:m>
                <a:r>
                  <a:rPr lang="zh-CN" altLang="en-US" sz="2000" b="0" dirty="0"/>
                  <a:t>：查询</a:t>
                </a:r>
                <a14:m>
                  <m:oMath xmlns:m="http://schemas.openxmlformats.org/officeDocument/2006/math">
                    <m:r>
                      <a:rPr lang="en-US" altLang="zh-CN" sz="2000" b="0" i="1" dirty="0" smtClean="0">
                        <a:latin typeface="Cambria Math" panose="02040503050406030204" pitchFamily="18" charset="0"/>
                      </a:rPr>
                      <m:t>𝑞</m:t>
                    </m:r>
                  </m:oMath>
                </a14:m>
                <a:r>
                  <a:rPr lang="zh-CN" altLang="en-US" sz="2000" b="0" dirty="0"/>
                  <a:t>所涉及连接类型的集合</a:t>
                </a:r>
                <a:endParaRPr lang="en-US" altLang="zh-CN" sz="2000" b="0" dirty="0"/>
              </a:p>
              <a:p>
                <a:pPr lvl="1" indent="-366713">
                  <a:spcBef>
                    <a:spcPts val="600"/>
                  </a:spcBef>
                  <a:spcAft>
                    <a:spcPts val="600"/>
                  </a:spcAft>
                </a:pPr>
                <a14:m>
                  <m:oMath xmlns:m="http://schemas.openxmlformats.org/officeDocument/2006/math">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𝐶</m:t>
                        </m:r>
                      </m:e>
                      <m:sub>
                        <m:r>
                          <a:rPr lang="en-US" altLang="zh-CN" sz="2000" b="0" i="1" dirty="0" smtClean="0">
                            <a:latin typeface="Cambria Math" panose="02040503050406030204" pitchFamily="18" charset="0"/>
                          </a:rPr>
                          <m:t>𝑞</m:t>
                        </m:r>
                      </m:sub>
                    </m:sSub>
                  </m:oMath>
                </a14:m>
                <a:r>
                  <a:rPr lang="zh-CN" altLang="en-US" sz="2000" b="0" dirty="0"/>
                  <a:t>：查询</a:t>
                </a:r>
                <a14:m>
                  <m:oMath xmlns:m="http://schemas.openxmlformats.org/officeDocument/2006/math">
                    <m:r>
                      <a:rPr lang="en-US" altLang="zh-CN" sz="2000" b="0" i="1" dirty="0" smtClean="0">
                        <a:latin typeface="Cambria Math" panose="02040503050406030204" pitchFamily="18" charset="0"/>
                      </a:rPr>
                      <m:t>𝑞</m:t>
                    </m:r>
                  </m:oMath>
                </a14:m>
                <a:r>
                  <a:rPr lang="zh-CN" altLang="en-US" sz="2000" b="0" dirty="0"/>
                  <a:t>所涉及查询条件的集合</a:t>
                </a:r>
                <a:endParaRPr lang="en-US" altLang="zh-CN" sz="2000" b="0" dirty="0"/>
              </a:p>
              <a:p>
                <a:pPr lvl="1" indent="-366713">
                  <a:spcBef>
                    <a:spcPts val="600"/>
                  </a:spcBef>
                  <a:spcAft>
                    <a:spcPts val="600"/>
                  </a:spcAft>
                </a:pPr>
                <a14:m>
                  <m:oMath xmlns:m="http://schemas.openxmlformats.org/officeDocument/2006/math">
                    <m:r>
                      <a:rPr lang="en-US" altLang="zh-CN" sz="2000" b="0" i="1" dirty="0" smtClean="0">
                        <a:latin typeface="Cambria Math" panose="02040503050406030204" pitchFamily="18" charset="0"/>
                      </a:rPr>
                      <m:t>𝑄</m:t>
                    </m:r>
                  </m:oMath>
                </a14:m>
                <a:r>
                  <a:rPr lang="zh-CN" altLang="en-US" sz="2000" b="0" dirty="0"/>
                  <a:t>：所有查询语句的集合</a:t>
                </a:r>
                <a:endParaRPr lang="en-US" altLang="zh-CN" sz="2000" b="0" dirty="0"/>
              </a:p>
              <a:p>
                <a:pPr lvl="1" indent="-366713">
                  <a:spcBef>
                    <a:spcPts val="600"/>
                  </a:spcBef>
                  <a:spcAft>
                    <a:spcPts val="600"/>
                  </a:spcAft>
                </a:pPr>
                <a14:m>
                  <m:oMath xmlns:m="http://schemas.openxmlformats.org/officeDocument/2006/math">
                    <m:r>
                      <a:rPr lang="en-US" altLang="zh-CN" sz="2000" b="0" i="1" dirty="0" smtClean="0">
                        <a:latin typeface="Cambria Math" panose="02040503050406030204" pitchFamily="18" charset="0"/>
                      </a:rPr>
                      <m:t>𝑇</m:t>
                    </m:r>
                    <m:r>
                      <a:rPr lang="zh-CN" altLang="en-US" sz="2000" b="0" i="1" dirty="0">
                        <a:latin typeface="Cambria Math" panose="02040503050406030204" pitchFamily="18" charset="0"/>
                      </a:rPr>
                      <m:t>：</m:t>
                    </m:r>
                  </m:oMath>
                </a14:m>
                <a:r>
                  <a:rPr lang="zh-CN" altLang="en-US" sz="2000" b="0" dirty="0"/>
                  <a:t>所有可用表的集合</a:t>
                </a:r>
                <a:endParaRPr lang="en-US" altLang="zh-CN" sz="2000" b="0" dirty="0"/>
              </a:p>
              <a:p>
                <a:pPr lvl="1" indent="-366713">
                  <a:spcBef>
                    <a:spcPts val="600"/>
                  </a:spcBef>
                  <a:spcAft>
                    <a:spcPts val="600"/>
                  </a:spcAft>
                </a:pPr>
                <a14:m>
                  <m:oMath xmlns:m="http://schemas.openxmlformats.org/officeDocument/2006/math">
                    <m:r>
                      <a:rPr lang="en-US" altLang="zh-CN" sz="2000" b="0" i="1" smtClean="0">
                        <a:latin typeface="Cambria Math" panose="02040503050406030204" pitchFamily="18" charset="0"/>
                      </a:rPr>
                      <m:t>𝐽</m:t>
                    </m:r>
                  </m:oMath>
                </a14:m>
                <a:r>
                  <a:rPr lang="zh-CN" altLang="en-US" sz="2000" b="0" dirty="0"/>
                  <a:t>：所有连接类型的集合</a:t>
                </a:r>
                <a:endParaRPr lang="en-US" altLang="zh-CN" sz="2000" b="0" dirty="0"/>
              </a:p>
              <a:p>
                <a:pPr lvl="1" indent="-366713">
                  <a:spcBef>
                    <a:spcPts val="600"/>
                  </a:spcBef>
                  <a:spcAft>
                    <a:spcPts val="600"/>
                  </a:spcAft>
                </a:pPr>
                <a14:m>
                  <m:oMath xmlns:m="http://schemas.openxmlformats.org/officeDocument/2006/math">
                    <m:r>
                      <a:rPr lang="en-US" altLang="zh-CN" sz="2000" b="0" i="1" dirty="0" smtClean="0">
                        <a:latin typeface="Cambria Math" panose="02040503050406030204" pitchFamily="18" charset="0"/>
                      </a:rPr>
                      <m:t>𝐶</m:t>
                    </m:r>
                    <m:r>
                      <a:rPr lang="zh-CN" altLang="en-US" sz="2000" b="0" i="1" dirty="0">
                        <a:latin typeface="Cambria Math" panose="02040503050406030204" pitchFamily="18" charset="0"/>
                      </a:rPr>
                      <m:t>：</m:t>
                    </m:r>
                  </m:oMath>
                </a14:m>
                <a:r>
                  <a:rPr lang="zh-CN" altLang="en-US" sz="2000" b="0" dirty="0"/>
                  <a:t>所有查询条件的集合</a:t>
                </a:r>
                <a:endParaRPr lang="en-US" altLang="zh-CN" sz="2000" b="0" dirty="0"/>
              </a:p>
            </p:txBody>
          </p:sp>
        </mc:Choice>
        <mc:Fallback xmlns="">
          <p:sp>
            <p:nvSpPr>
              <p:cNvPr id="10" name="Rectangle 3"/>
              <p:cNvSpPr>
                <a:spLocks noRot="1" noChangeAspect="1" noMove="1" noResize="1" noEditPoints="1" noAdjustHandles="1" noChangeArrowheads="1" noChangeShapeType="1" noTextEdit="1"/>
              </p:cNvSpPr>
              <p:nvPr/>
            </p:nvSpPr>
            <p:spPr bwMode="auto">
              <a:xfrm>
                <a:off x="611561" y="2035624"/>
                <a:ext cx="7704856" cy="4822375"/>
              </a:xfrm>
              <a:prstGeom prst="rect">
                <a:avLst/>
              </a:prstGeom>
              <a:blipFill>
                <a:blip r:embed="rId3"/>
                <a:stretch>
                  <a:fillRect l="-870" t="-1896"/>
                </a:stretch>
              </a:blipFill>
              <a:ln w="9525">
                <a:noFill/>
                <a:miter lim="800000"/>
              </a:ln>
            </p:spPr>
            <p:txBody>
              <a:bodyPr/>
              <a:lstStyle/>
              <a:p>
                <a:r>
                  <a:rPr lang="zh-CN" altLang="en-US">
                    <a:noFill/>
                  </a:rPr>
                  <a:t> </a:t>
                </a:r>
              </a:p>
            </p:txBody>
          </p:sp>
        </mc:Fallback>
      </mc:AlternateContent>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mc:AlternateContent xmlns:mc="http://schemas.openxmlformats.org/markup-compatibility/2006" xmlns:a14="http://schemas.microsoft.com/office/drawing/2010/main">
        <mc:Choice Requires="a14">
          <p:sp>
            <p:nvSpPr>
              <p:cNvPr id="5" name="文本框 4"/>
              <p:cNvSpPr txBox="1"/>
              <p:nvPr/>
            </p:nvSpPr>
            <p:spPr>
              <a:xfrm>
                <a:off x="5436096" y="3485797"/>
                <a:ext cx="3672408" cy="2996461"/>
              </a:xfrm>
              <a:prstGeom prst="rect">
                <a:avLst/>
              </a:prstGeom>
              <a:solidFill>
                <a:schemeClr val="accent6">
                  <a:lumMod val="10000"/>
                  <a:lumOff val="90000"/>
                </a:schemeClr>
              </a:solidFill>
              <a:ln w="6350">
                <a:solidFill>
                  <a:schemeClr val="tx1"/>
                </a:solidFill>
              </a:ln>
            </p:spPr>
            <p:txBody>
              <a:bodyPr wrap="square" lIns="36000" rIns="36000" rtlCol="0">
                <a:spAutoFit/>
              </a:bodyPr>
              <a:lstStyle/>
              <a:p>
                <a:pPr marL="0" lvl="1">
                  <a:lnSpc>
                    <a:spcPts val="2500"/>
                  </a:lnSpc>
                  <a:spcBef>
                    <a:spcPts val="600"/>
                  </a:spcBef>
                  <a:spcAft>
                    <a:spcPts val="600"/>
                  </a:spcAft>
                </a:pPr>
                <a14:m>
                  <m:oMath xmlns:m="http://schemas.openxmlformats.org/officeDocument/2006/math">
                    <m:r>
                      <a:rPr lang="en-US" altLang="zh-CN" sz="1800" b="0" i="1" dirty="0" smtClean="0">
                        <a:solidFill>
                          <a:srgbClr val="000000"/>
                        </a:solidFill>
                        <a:latin typeface="Cambria Math" panose="02040503050406030204" pitchFamily="18" charset="0"/>
                      </a:rPr>
                      <m:t>𝐶</m:t>
                    </m:r>
                    <m:r>
                      <a:rPr lang="zh-CN" altLang="en-US" sz="1800" b="0" i="1" dirty="0" smtClean="0">
                        <a:solidFill>
                          <a:srgbClr val="000000"/>
                        </a:solidFill>
                        <a:latin typeface="Cambria Math" panose="02040503050406030204" pitchFamily="18" charset="0"/>
                      </a:rPr>
                      <m:t>中</m:t>
                    </m:r>
                  </m:oMath>
                </a14:m>
                <a:r>
                  <a:rPr lang="zh-CN" altLang="en-US" sz="1800" b="0" dirty="0">
                    <a:solidFill>
                      <a:srgbClr val="000000"/>
                    </a:solidFill>
                  </a:rPr>
                  <a:t>查询条件表示为</a:t>
                </a:r>
                <a14:m>
                  <m:oMath xmlns:m="http://schemas.openxmlformats.org/officeDocument/2006/math">
                    <m:r>
                      <a:rPr lang="en-US" altLang="zh-CN" sz="1800" b="0" i="1" dirty="0" smtClean="0">
                        <a:solidFill>
                          <a:srgbClr val="000000"/>
                        </a:solidFill>
                        <a:latin typeface="Cambria Math" panose="02040503050406030204" pitchFamily="18" charset="0"/>
                      </a:rPr>
                      <m:t>(</m:t>
                    </m:r>
                    <m:r>
                      <a:rPr lang="en-US" altLang="zh-CN" sz="1800" b="0" i="1" dirty="0" err="1" smtClean="0">
                        <a:solidFill>
                          <a:srgbClr val="000000"/>
                        </a:solidFill>
                        <a:latin typeface="Cambria Math" panose="02040503050406030204" pitchFamily="18" charset="0"/>
                      </a:rPr>
                      <m:t>𝑐𝑜𝑙</m:t>
                    </m:r>
                    <m:r>
                      <a:rPr lang="en-US" altLang="zh-CN" sz="1800" b="0" i="1" dirty="0" err="1" smtClean="0">
                        <a:solidFill>
                          <a:srgbClr val="000000"/>
                        </a:solidFill>
                        <a:latin typeface="Cambria Math" panose="02040503050406030204" pitchFamily="18" charset="0"/>
                      </a:rPr>
                      <m:t>,</m:t>
                    </m:r>
                    <m:r>
                      <a:rPr lang="en-US" altLang="zh-CN" sz="1800" b="0" i="1" dirty="0" err="1" smtClean="0">
                        <a:solidFill>
                          <a:srgbClr val="000000"/>
                        </a:solidFill>
                        <a:latin typeface="Cambria Math" panose="02040503050406030204" pitchFamily="18" charset="0"/>
                      </a:rPr>
                      <m:t>𝑜𝑝</m:t>
                    </m:r>
                    <m:r>
                      <a:rPr lang="en-US" altLang="zh-CN" sz="1800" b="0" i="1" dirty="0" err="1" smtClean="0">
                        <a:solidFill>
                          <a:srgbClr val="000000"/>
                        </a:solidFill>
                        <a:latin typeface="Cambria Math" panose="02040503050406030204" pitchFamily="18" charset="0"/>
                      </a:rPr>
                      <m:t>,</m:t>
                    </m:r>
                    <m:r>
                      <a:rPr lang="en-US" altLang="zh-CN" sz="1800" b="0" i="1" dirty="0" err="1" smtClean="0">
                        <a:solidFill>
                          <a:srgbClr val="000000"/>
                        </a:solidFill>
                        <a:latin typeface="Cambria Math" panose="02040503050406030204" pitchFamily="18" charset="0"/>
                      </a:rPr>
                      <m:t>𝑣𝑎𝑙</m:t>
                    </m:r>
                    <m:r>
                      <a:rPr lang="en-US" altLang="zh-CN" sz="1800" b="0" i="1" dirty="0" smtClean="0">
                        <a:solidFill>
                          <a:srgbClr val="000000"/>
                        </a:solidFill>
                        <a:latin typeface="Cambria Math" panose="02040503050406030204" pitchFamily="18" charset="0"/>
                      </a:rPr>
                      <m:t>)</m:t>
                    </m:r>
                  </m:oMath>
                </a14:m>
                <a:r>
                  <a:rPr lang="zh-CN" altLang="en-US" sz="1800" b="0" dirty="0">
                    <a:solidFill>
                      <a:srgbClr val="000000"/>
                    </a:solidFill>
                  </a:rPr>
                  <a:t>，</a:t>
                </a:r>
                <a14:m>
                  <m:oMath xmlns:m="http://schemas.openxmlformats.org/officeDocument/2006/math">
                    <m:r>
                      <a:rPr lang="en-US" altLang="zh-CN" sz="1800" b="0" i="1" dirty="0" smtClean="0">
                        <a:solidFill>
                          <a:srgbClr val="000000"/>
                        </a:solidFill>
                        <a:latin typeface="Cambria Math" panose="02040503050406030204" pitchFamily="18" charset="0"/>
                      </a:rPr>
                      <m:t>𝑐𝑜𝑙</m:t>
                    </m:r>
                    <m:r>
                      <a:rPr lang="zh-CN" altLang="en-US" sz="1800" b="0" i="1" dirty="0">
                        <a:solidFill>
                          <a:srgbClr val="000000"/>
                        </a:solidFill>
                        <a:latin typeface="Cambria Math" panose="02040503050406030204" pitchFamily="18" charset="0"/>
                      </a:rPr>
                      <m:t>和</m:t>
                    </m:r>
                    <m:r>
                      <a:rPr lang="en-US" altLang="zh-CN" sz="1800" b="0" i="1" dirty="0" smtClean="0">
                        <a:solidFill>
                          <a:srgbClr val="000000"/>
                        </a:solidFill>
                        <a:latin typeface="Cambria Math" panose="02040503050406030204" pitchFamily="18" charset="0"/>
                      </a:rPr>
                      <m:t>𝑜𝑝</m:t>
                    </m:r>
                    <m:r>
                      <a:rPr lang="zh-CN" altLang="en-US" sz="1800" b="0" i="1" dirty="0">
                        <a:solidFill>
                          <a:srgbClr val="000000"/>
                        </a:solidFill>
                        <a:latin typeface="Cambria Math" panose="02040503050406030204" pitchFamily="18" charset="0"/>
                      </a:rPr>
                      <m:t>用</m:t>
                    </m:r>
                  </m:oMath>
                </a14:m>
                <a:r>
                  <a:rPr lang="en-US" altLang="zh-CN" sz="1800" b="0" dirty="0">
                    <a:solidFill>
                      <a:srgbClr val="000000"/>
                    </a:solidFill>
                  </a:rPr>
                  <a:t>One-hot</a:t>
                </a:r>
                <a:r>
                  <a:rPr lang="zh-CN" altLang="en-US" sz="1800" b="0" dirty="0">
                    <a:solidFill>
                      <a:srgbClr val="000000"/>
                    </a:solidFill>
                  </a:rPr>
                  <a:t>向量表示，</a:t>
                </a:r>
                <a14:m>
                  <m:oMath xmlns:m="http://schemas.openxmlformats.org/officeDocument/2006/math">
                    <m:r>
                      <a:rPr lang="zh-CN" altLang="en-US" sz="1800" b="0" i="1" dirty="0">
                        <a:solidFill>
                          <a:srgbClr val="000000"/>
                        </a:solidFill>
                        <a:latin typeface="Cambria Math" panose="02040503050406030204" pitchFamily="18" charset="0"/>
                      </a:rPr>
                      <m:t>对</m:t>
                    </m:r>
                    <m:r>
                      <a:rPr lang="en-US" altLang="zh-CN" sz="1800" b="0" i="1" dirty="0" smtClean="0">
                        <a:solidFill>
                          <a:srgbClr val="000000"/>
                        </a:solidFill>
                        <a:latin typeface="Cambria Math" panose="02040503050406030204" pitchFamily="18" charset="0"/>
                      </a:rPr>
                      <m:t>𝑣𝑎𝑙</m:t>
                    </m:r>
                  </m:oMath>
                </a14:m>
                <a:r>
                  <a:rPr lang="zh-CN" altLang="en-US" sz="1800" b="0" dirty="0">
                    <a:solidFill>
                      <a:srgbClr val="000000"/>
                    </a:solidFill>
                  </a:rPr>
                  <a:t>进行归一化：</a:t>
                </a:r>
                <a:endParaRPr lang="en-US" altLang="zh-CN" sz="1800" b="0" dirty="0">
                  <a:solidFill>
                    <a:srgbClr val="000000"/>
                  </a:solidFill>
                </a:endParaRPr>
              </a:p>
              <a:p>
                <a:pPr marL="0" lvl="1">
                  <a:spcBef>
                    <a:spcPts val="600"/>
                  </a:spcBef>
                  <a:spcAft>
                    <a:spcPts val="600"/>
                  </a:spcAft>
                </a:pPr>
                <a14:m>
                  <m:oMathPara xmlns:m="http://schemas.openxmlformats.org/officeDocument/2006/math">
                    <m:oMathParaPr>
                      <m:jc m:val="centerGroup"/>
                    </m:oMathParaPr>
                    <m:oMath xmlns:m="http://schemas.openxmlformats.org/officeDocument/2006/math">
                      <m:r>
                        <a:rPr lang="en-US" altLang="zh-CN" sz="1800" b="0" i="1" dirty="0" smtClean="0">
                          <a:solidFill>
                            <a:srgbClr val="000000"/>
                          </a:solidFill>
                          <a:latin typeface="Cambria Math" panose="02040503050406030204" pitchFamily="18" charset="0"/>
                        </a:rPr>
                        <m:t>𝑣𝑎𝑙</m:t>
                      </m:r>
                      <m:r>
                        <a:rPr lang="en-US" altLang="zh-CN" sz="1800" b="0" i="1" dirty="0" smtClean="0">
                          <a:solidFill>
                            <a:srgbClr val="000000"/>
                          </a:solidFill>
                          <a:latin typeface="Cambria Math" panose="02040503050406030204" pitchFamily="18" charset="0"/>
                        </a:rPr>
                        <m:t>=</m:t>
                      </m:r>
                      <m:f>
                        <m:fPr>
                          <m:ctrlPr>
                            <a:rPr lang="en-US" altLang="zh-CN" sz="1800" b="0" i="1" dirty="0" smtClean="0">
                              <a:solidFill>
                                <a:srgbClr val="000000"/>
                              </a:solidFill>
                              <a:latin typeface="Cambria Math" panose="02040503050406030204" pitchFamily="18" charset="0"/>
                            </a:rPr>
                          </m:ctrlPr>
                        </m:fPr>
                        <m:num>
                          <m:r>
                            <a:rPr lang="en-US" altLang="zh-CN" sz="1800" b="0" i="1" dirty="0" smtClean="0">
                              <a:solidFill>
                                <a:srgbClr val="000000"/>
                              </a:solidFill>
                              <a:latin typeface="Cambria Math" panose="02040503050406030204" pitchFamily="18" charset="0"/>
                            </a:rPr>
                            <m:t>𝑣𝑎</m:t>
                          </m:r>
                          <m:sSub>
                            <m:sSubPr>
                              <m:ctrlPr>
                                <a:rPr lang="en-US" altLang="zh-CN" sz="1800" b="0" i="1" dirty="0" smtClean="0">
                                  <a:solidFill>
                                    <a:srgbClr val="000000"/>
                                  </a:solidFill>
                                  <a:latin typeface="Cambria Math" panose="02040503050406030204" pitchFamily="18" charset="0"/>
                                </a:rPr>
                              </m:ctrlPr>
                            </m:sSubPr>
                            <m:e>
                              <m:r>
                                <a:rPr lang="en-US" altLang="zh-CN" sz="1800" b="0" i="1" dirty="0" smtClean="0">
                                  <a:solidFill>
                                    <a:srgbClr val="000000"/>
                                  </a:solidFill>
                                  <a:latin typeface="Cambria Math" panose="02040503050406030204" pitchFamily="18" charset="0"/>
                                </a:rPr>
                                <m:t>𝑙</m:t>
                              </m:r>
                            </m:e>
                            <m:sub>
                              <m:r>
                                <a:rPr lang="en-US" altLang="zh-CN" sz="1800" b="0" i="1" dirty="0" smtClean="0">
                                  <a:solidFill>
                                    <a:srgbClr val="000000"/>
                                  </a:solidFill>
                                  <a:latin typeface="Cambria Math" panose="02040503050406030204" pitchFamily="18" charset="0"/>
                                </a:rPr>
                                <m:t>0</m:t>
                              </m:r>
                            </m:sub>
                          </m:sSub>
                          <m:r>
                            <a:rPr lang="en-US" altLang="zh-CN" sz="1800" b="0" i="1" dirty="0" smtClean="0">
                              <a:solidFill>
                                <a:srgbClr val="000000"/>
                              </a:solidFill>
                              <a:latin typeface="Cambria Math" panose="02040503050406030204" pitchFamily="18" charset="0"/>
                            </a:rPr>
                            <m:t>−</m:t>
                          </m:r>
                          <m:sSub>
                            <m:sSubPr>
                              <m:ctrlPr>
                                <a:rPr lang="en-US" altLang="zh-CN" sz="1800" b="0" i="1" dirty="0">
                                  <a:solidFill>
                                    <a:srgbClr val="000000"/>
                                  </a:solidFill>
                                  <a:latin typeface="Cambria Math" panose="02040503050406030204" pitchFamily="18" charset="0"/>
                                </a:rPr>
                              </m:ctrlPr>
                            </m:sSubPr>
                            <m:e>
                              <m:r>
                                <a:rPr lang="en-US" altLang="zh-CN" sz="1800" b="0" i="1" dirty="0">
                                  <a:solidFill>
                                    <a:srgbClr val="000000"/>
                                  </a:solidFill>
                                  <a:latin typeface="Cambria Math" panose="02040503050406030204" pitchFamily="18" charset="0"/>
                                </a:rPr>
                                <m:t>𝑚𝑖𝑛</m:t>
                              </m:r>
                            </m:e>
                            <m:sub>
                              <m:r>
                                <a:rPr lang="en-US" altLang="zh-CN" sz="1800" b="0" i="1" dirty="0">
                                  <a:solidFill>
                                    <a:srgbClr val="000000"/>
                                  </a:solidFill>
                                  <a:latin typeface="Cambria Math" panose="02040503050406030204" pitchFamily="18" charset="0"/>
                                </a:rPr>
                                <m:t>𝑣𝑎𝑙</m:t>
                              </m:r>
                            </m:sub>
                          </m:sSub>
                        </m:num>
                        <m:den>
                          <m:sSub>
                            <m:sSubPr>
                              <m:ctrlPr>
                                <a:rPr lang="en-US" altLang="zh-CN" sz="1800" b="0" i="1" dirty="0" smtClean="0">
                                  <a:solidFill>
                                    <a:srgbClr val="000000"/>
                                  </a:solidFill>
                                  <a:latin typeface="Cambria Math" panose="02040503050406030204" pitchFamily="18" charset="0"/>
                                </a:rPr>
                              </m:ctrlPr>
                            </m:sSubPr>
                            <m:e>
                              <m:r>
                                <a:rPr lang="en-US" altLang="zh-CN" sz="1800" b="0" i="1" dirty="0" smtClean="0">
                                  <a:solidFill>
                                    <a:srgbClr val="000000"/>
                                  </a:solidFill>
                                  <a:latin typeface="Cambria Math" panose="02040503050406030204" pitchFamily="18" charset="0"/>
                                </a:rPr>
                                <m:t>𝑚𝑎𝑥</m:t>
                              </m:r>
                            </m:e>
                            <m:sub>
                              <m:r>
                                <a:rPr lang="en-US" altLang="zh-CN" sz="1800" b="0" i="1" dirty="0" smtClean="0">
                                  <a:solidFill>
                                    <a:srgbClr val="000000"/>
                                  </a:solidFill>
                                  <a:latin typeface="Cambria Math" panose="02040503050406030204" pitchFamily="18" charset="0"/>
                                </a:rPr>
                                <m:t>𝑣𝑎𝑙</m:t>
                              </m:r>
                            </m:sub>
                          </m:sSub>
                          <m:r>
                            <a:rPr lang="en-US" altLang="zh-CN" sz="1800" b="0" i="1" dirty="0" smtClean="0">
                              <a:solidFill>
                                <a:srgbClr val="000000"/>
                              </a:solidFill>
                              <a:latin typeface="Cambria Math" panose="02040503050406030204" pitchFamily="18" charset="0"/>
                            </a:rPr>
                            <m:t>−</m:t>
                          </m:r>
                          <m:sSub>
                            <m:sSubPr>
                              <m:ctrlPr>
                                <a:rPr lang="en-US" altLang="zh-CN" sz="1800" b="0" i="1" dirty="0" smtClean="0">
                                  <a:solidFill>
                                    <a:srgbClr val="000000"/>
                                  </a:solidFill>
                                  <a:latin typeface="Cambria Math" panose="02040503050406030204" pitchFamily="18" charset="0"/>
                                </a:rPr>
                              </m:ctrlPr>
                            </m:sSubPr>
                            <m:e>
                              <m:r>
                                <a:rPr lang="en-US" altLang="zh-CN" sz="1800" b="0" i="1" dirty="0" smtClean="0">
                                  <a:solidFill>
                                    <a:srgbClr val="000000"/>
                                  </a:solidFill>
                                  <a:latin typeface="Cambria Math" panose="02040503050406030204" pitchFamily="18" charset="0"/>
                                </a:rPr>
                                <m:t>𝑚𝑖𝑛</m:t>
                              </m:r>
                            </m:e>
                            <m:sub>
                              <m:r>
                                <a:rPr lang="en-US" altLang="zh-CN" sz="1800" b="0" i="1" dirty="0" smtClean="0">
                                  <a:solidFill>
                                    <a:srgbClr val="000000"/>
                                  </a:solidFill>
                                  <a:latin typeface="Cambria Math" panose="02040503050406030204" pitchFamily="18" charset="0"/>
                                </a:rPr>
                                <m:t>𝑣𝑎𝑙</m:t>
                              </m:r>
                            </m:sub>
                          </m:sSub>
                        </m:den>
                      </m:f>
                    </m:oMath>
                  </m:oMathPara>
                </a14:m>
                <a:endParaRPr lang="en-US" altLang="zh-CN" sz="1800" b="0" dirty="0">
                  <a:solidFill>
                    <a:srgbClr val="000000"/>
                  </a:solidFill>
                </a:endParaRPr>
              </a:p>
              <a:p>
                <a:pPr marL="0" lvl="1">
                  <a:spcBef>
                    <a:spcPts val="600"/>
                  </a:spcBef>
                  <a:spcAft>
                    <a:spcPts val="600"/>
                  </a:spcAft>
                </a:pPr>
                <a14:m>
                  <m:oMath xmlns:m="http://schemas.openxmlformats.org/officeDocument/2006/math">
                    <m:r>
                      <a:rPr lang="en-US" altLang="zh-CN" sz="1800" b="0" i="1" dirty="0" smtClean="0">
                        <a:solidFill>
                          <a:srgbClr val="000000"/>
                        </a:solidFill>
                        <a:latin typeface="Cambria Math" panose="02040503050406030204" pitchFamily="18" charset="0"/>
                      </a:rPr>
                      <m:t>𝑣𝑎</m:t>
                    </m:r>
                    <m:sSub>
                      <m:sSubPr>
                        <m:ctrlPr>
                          <a:rPr lang="en-US" altLang="zh-CN" sz="1800" b="0" i="1" dirty="0" smtClean="0">
                            <a:solidFill>
                              <a:srgbClr val="000000"/>
                            </a:solidFill>
                            <a:latin typeface="Cambria Math" panose="02040503050406030204" pitchFamily="18" charset="0"/>
                          </a:rPr>
                        </m:ctrlPr>
                      </m:sSubPr>
                      <m:e>
                        <m:r>
                          <a:rPr lang="en-US" altLang="zh-CN" sz="1800" b="0" i="1" dirty="0" smtClean="0">
                            <a:solidFill>
                              <a:srgbClr val="000000"/>
                            </a:solidFill>
                            <a:latin typeface="Cambria Math" panose="02040503050406030204" pitchFamily="18" charset="0"/>
                          </a:rPr>
                          <m:t>𝑙</m:t>
                        </m:r>
                      </m:e>
                      <m:sub>
                        <m:r>
                          <a:rPr lang="en-US" altLang="zh-CN" sz="1800" b="0" i="1" dirty="0" smtClean="0">
                            <a:solidFill>
                              <a:srgbClr val="000000"/>
                            </a:solidFill>
                            <a:latin typeface="Cambria Math" panose="02040503050406030204" pitchFamily="18" charset="0"/>
                          </a:rPr>
                          <m:t>0</m:t>
                        </m:r>
                      </m:sub>
                    </m:sSub>
                    <m:r>
                      <a:rPr lang="zh-CN" altLang="en-US" sz="1800" b="0" i="1" dirty="0">
                        <a:solidFill>
                          <a:srgbClr val="000000"/>
                        </a:solidFill>
                        <a:latin typeface="Cambria Math" panose="02040503050406030204" pitchFamily="18" charset="0"/>
                      </a:rPr>
                      <m:t>：</m:t>
                    </m:r>
                  </m:oMath>
                </a14:m>
                <a:r>
                  <a:rPr lang="zh-CN" altLang="en-US" sz="1800" b="0" dirty="0">
                    <a:solidFill>
                      <a:srgbClr val="000000"/>
                    </a:solidFill>
                  </a:rPr>
                  <a:t>实际基数估计值</a:t>
                </a:r>
                <a:endParaRPr lang="en-US" altLang="zh-CN" sz="1800" b="0" dirty="0">
                  <a:solidFill>
                    <a:srgbClr val="000000"/>
                  </a:solidFill>
                </a:endParaRPr>
              </a:p>
              <a:p>
                <a:pPr marL="0" lvl="1">
                  <a:spcBef>
                    <a:spcPts val="600"/>
                  </a:spcBef>
                  <a:spcAft>
                    <a:spcPts val="600"/>
                  </a:spcAft>
                </a:pPr>
                <a14:m>
                  <m:oMath xmlns:m="http://schemas.openxmlformats.org/officeDocument/2006/math">
                    <m:sSub>
                      <m:sSubPr>
                        <m:ctrlPr>
                          <a:rPr lang="en-US" altLang="zh-CN" sz="1800" b="0" i="1" dirty="0">
                            <a:solidFill>
                              <a:srgbClr val="000000"/>
                            </a:solidFill>
                            <a:latin typeface="Cambria Math" panose="02040503050406030204" pitchFamily="18" charset="0"/>
                          </a:rPr>
                        </m:ctrlPr>
                      </m:sSubPr>
                      <m:e>
                        <m:r>
                          <a:rPr lang="en-US" altLang="zh-CN" sz="1800" b="0" i="1" dirty="0">
                            <a:solidFill>
                              <a:srgbClr val="000000"/>
                            </a:solidFill>
                            <a:latin typeface="Cambria Math" panose="02040503050406030204" pitchFamily="18" charset="0"/>
                          </a:rPr>
                          <m:t>𝑚𝑖𝑛</m:t>
                        </m:r>
                      </m:e>
                      <m:sub>
                        <m:r>
                          <a:rPr lang="en-US" altLang="zh-CN" sz="1800" b="0" i="1" dirty="0">
                            <a:solidFill>
                              <a:srgbClr val="000000"/>
                            </a:solidFill>
                            <a:latin typeface="Cambria Math" panose="02040503050406030204" pitchFamily="18" charset="0"/>
                          </a:rPr>
                          <m:t>𝑣𝑎𝑙</m:t>
                        </m:r>
                      </m:sub>
                    </m:sSub>
                    <m:r>
                      <a:rPr lang="zh-CN" altLang="en-US" sz="1800" b="0" i="1" dirty="0">
                        <a:solidFill>
                          <a:srgbClr val="000000"/>
                        </a:solidFill>
                        <a:latin typeface="Cambria Math" panose="02040503050406030204" pitchFamily="18" charset="0"/>
                      </a:rPr>
                      <m:t>：</m:t>
                    </m:r>
                  </m:oMath>
                </a14:m>
                <a:r>
                  <a:rPr lang="zh-CN" altLang="en-US" sz="1800" b="0" dirty="0">
                    <a:solidFill>
                      <a:srgbClr val="000000"/>
                    </a:solidFill>
                  </a:rPr>
                  <a:t>对应列数据的最小值</a:t>
                </a:r>
                <a:endParaRPr lang="en-US" altLang="zh-CN" sz="1800" b="0" dirty="0">
                  <a:solidFill>
                    <a:srgbClr val="000000"/>
                  </a:solidFill>
                </a:endParaRPr>
              </a:p>
              <a:p>
                <a:pPr marL="0" lvl="1">
                  <a:spcBef>
                    <a:spcPts val="600"/>
                  </a:spcBef>
                  <a:spcAft>
                    <a:spcPts val="600"/>
                  </a:spcAft>
                </a:pPr>
                <a14:m>
                  <m:oMath xmlns:m="http://schemas.openxmlformats.org/officeDocument/2006/math">
                    <m:sSub>
                      <m:sSubPr>
                        <m:ctrlPr>
                          <a:rPr lang="en-US" altLang="zh-CN" sz="1800" b="0" i="1" dirty="0">
                            <a:solidFill>
                              <a:srgbClr val="000000"/>
                            </a:solidFill>
                            <a:latin typeface="Cambria Math" panose="02040503050406030204" pitchFamily="18" charset="0"/>
                          </a:rPr>
                        </m:ctrlPr>
                      </m:sSubPr>
                      <m:e>
                        <m:r>
                          <a:rPr lang="en-US" altLang="zh-CN" sz="1800" b="0" i="1" dirty="0">
                            <a:solidFill>
                              <a:srgbClr val="000000"/>
                            </a:solidFill>
                            <a:latin typeface="Cambria Math" panose="02040503050406030204" pitchFamily="18" charset="0"/>
                          </a:rPr>
                          <m:t>𝑚𝑎𝑥</m:t>
                        </m:r>
                      </m:e>
                      <m:sub>
                        <m:r>
                          <a:rPr lang="en-US" altLang="zh-CN" sz="1800" b="0" i="1" dirty="0">
                            <a:solidFill>
                              <a:srgbClr val="000000"/>
                            </a:solidFill>
                            <a:latin typeface="Cambria Math" panose="02040503050406030204" pitchFamily="18" charset="0"/>
                          </a:rPr>
                          <m:t>𝑣𝑎𝑙</m:t>
                        </m:r>
                      </m:sub>
                    </m:sSub>
                    <m:r>
                      <a:rPr lang="zh-CN" altLang="en-US" sz="1800" b="0" i="1" dirty="0">
                        <a:solidFill>
                          <a:srgbClr val="000000"/>
                        </a:solidFill>
                        <a:latin typeface="Cambria Math" panose="02040503050406030204" pitchFamily="18" charset="0"/>
                      </a:rPr>
                      <m:t>：</m:t>
                    </m:r>
                  </m:oMath>
                </a14:m>
                <a:r>
                  <a:rPr lang="zh-CN" altLang="en-US" sz="1800" b="0" dirty="0">
                    <a:solidFill>
                      <a:srgbClr val="000000"/>
                    </a:solidFill>
                  </a:rPr>
                  <a:t>对应列数据的最大值</a:t>
                </a:r>
                <a:endParaRPr lang="en-US" altLang="zh-CN" sz="1800" b="0" dirty="0">
                  <a:solidFill>
                    <a:srgbClr val="000000"/>
                  </a:solidFill>
                </a:endParaRPr>
              </a:p>
            </p:txBody>
          </p:sp>
        </mc:Choice>
        <mc:Fallback xmlns="">
          <p:sp>
            <p:nvSpPr>
              <p:cNvPr id="5" name="文本框 4"/>
              <p:cNvSpPr txBox="1">
                <a:spLocks noRot="1" noChangeAspect="1" noMove="1" noResize="1" noEditPoints="1" noAdjustHandles="1" noChangeArrowheads="1" noChangeShapeType="1" noTextEdit="1"/>
              </p:cNvSpPr>
              <p:nvPr/>
            </p:nvSpPr>
            <p:spPr>
              <a:xfrm>
                <a:off x="5436096" y="3485797"/>
                <a:ext cx="3672408" cy="2996461"/>
              </a:xfrm>
              <a:prstGeom prst="rect">
                <a:avLst/>
              </a:prstGeom>
              <a:blipFill>
                <a:blip r:embed="rId4"/>
                <a:stretch>
                  <a:fillRect l="-2985" t="-1220" b="-1626"/>
                </a:stretch>
              </a:blipFill>
              <a:ln w="6350">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p:cNvSpPr txBox="1"/>
              <p:nvPr/>
            </p:nvSpPr>
            <p:spPr>
              <a:xfrm>
                <a:off x="5436096" y="2636912"/>
                <a:ext cx="3672408" cy="727122"/>
              </a:xfrm>
              <a:prstGeom prst="rect">
                <a:avLst/>
              </a:prstGeom>
              <a:solidFill>
                <a:schemeClr val="accent6">
                  <a:lumMod val="10000"/>
                  <a:lumOff val="90000"/>
                </a:schemeClr>
              </a:solidFill>
              <a:ln w="6350">
                <a:solidFill>
                  <a:schemeClr val="tx1"/>
                </a:solidFill>
              </a:ln>
            </p:spPr>
            <p:style>
              <a:lnRef idx="2">
                <a:schemeClr val="accent1"/>
              </a:lnRef>
              <a:fillRef idx="1">
                <a:schemeClr val="lt1"/>
              </a:fillRef>
              <a:effectRef idx="0">
                <a:schemeClr val="accent1"/>
              </a:effectRef>
              <a:fontRef idx="minor">
                <a:schemeClr val="dk1"/>
              </a:fontRef>
            </p:style>
            <p:txBody>
              <a:bodyPr wrap="square" lIns="36000" rIns="36000" rtlCol="0">
                <a:spAutoFit/>
              </a:bodyPr>
              <a:lstStyle/>
              <a:p>
                <a:pPr marL="0" marR="0" lvl="1" indent="0" defTabSz="914400" rtl="0" eaLnBrk="1" fontAlgn="base" latinLnBrk="0" hangingPunct="1">
                  <a:lnSpc>
                    <a:spcPts val="2600"/>
                  </a:lnSpc>
                  <a:spcBef>
                    <a:spcPts val="600"/>
                  </a:spcBef>
                  <a:spcAft>
                    <a:spcPts val="600"/>
                  </a:spcAft>
                  <a:buClr>
                    <a:srgbClr val="003366"/>
                  </a:buClr>
                  <a:buSzTx/>
                  <a:buFont typeface="Wingdings" panose="05000000000000000000" pitchFamily="2" charset="2"/>
                  <a:buNone/>
                  <a:defRPr/>
                </a:pPr>
                <a14:m>
                  <m:oMath xmlns:m="http://schemas.openxmlformats.org/officeDocument/2006/math">
                    <m:r>
                      <a:rPr lang="en-US" altLang="zh-CN" sz="1800" b="0" dirty="0">
                        <a:solidFill>
                          <a:srgbClr val="000000"/>
                        </a:solidFill>
                        <a:latin typeface="Cambria Math" panose="02040503050406030204" pitchFamily="18" charset="0"/>
                        <a:ea typeface="黑体" panose="02010609060101010101" pitchFamily="2" charset="-122"/>
                      </a:rPr>
                      <m:t>𝑇</m:t>
                    </m:r>
                  </m:oMath>
                </a14:m>
                <a:r>
                  <a:rPr lang="zh-CN" altLang="en-US" sz="1800" b="0" dirty="0">
                    <a:solidFill>
                      <a:srgbClr val="000000"/>
                    </a:solidFill>
                    <a:latin typeface="Times New Roman" panose="02020603050405020304" pitchFamily="18" charset="0"/>
                    <a:ea typeface="黑体" panose="02010609060101010101" pitchFamily="2" charset="-122"/>
                  </a:rPr>
                  <a:t>中每张表</a:t>
                </a:r>
                <a14:m>
                  <m:oMath xmlns:m="http://schemas.openxmlformats.org/officeDocument/2006/math">
                    <m:r>
                      <a:rPr lang="en-US" altLang="zh-CN" sz="1800" b="0" dirty="0">
                        <a:solidFill>
                          <a:srgbClr val="000000"/>
                        </a:solidFill>
                        <a:latin typeface="Cambria Math" panose="02040503050406030204" pitchFamily="18" charset="0"/>
                        <a:ea typeface="黑体" panose="02010609060101010101" pitchFamily="2" charset="-122"/>
                      </a:rPr>
                      <m:t>𝑡</m:t>
                    </m:r>
                    <m:r>
                      <a:rPr lang="zh-CN" altLang="en-US" sz="1800" b="0" i="1" dirty="0">
                        <a:solidFill>
                          <a:srgbClr val="000000"/>
                        </a:solidFill>
                        <a:latin typeface="Cambria Math" panose="02040503050406030204" pitchFamily="18" charset="0"/>
                        <a:ea typeface="黑体" panose="02010609060101010101" pitchFamily="2" charset="-122"/>
                      </a:rPr>
                      <m:t>，</m:t>
                    </m:r>
                    <m:r>
                      <a:rPr lang="en-US" altLang="zh-CN" sz="1800" b="0" dirty="0">
                        <a:solidFill>
                          <a:srgbClr val="000000"/>
                        </a:solidFill>
                        <a:latin typeface="Cambria Math" panose="02040503050406030204" pitchFamily="18" charset="0"/>
                        <a:ea typeface="黑体" panose="02010609060101010101" pitchFamily="2" charset="-122"/>
                      </a:rPr>
                      <m:t>𝐽</m:t>
                    </m:r>
                  </m:oMath>
                </a14:m>
                <a:r>
                  <a:rPr lang="zh-CN" altLang="en-US" sz="1800" b="0" dirty="0">
                    <a:solidFill>
                      <a:srgbClr val="000000"/>
                    </a:solidFill>
                    <a:latin typeface="Times New Roman" panose="02020603050405020304" pitchFamily="18" charset="0"/>
                    <a:ea typeface="黑体" panose="02010609060101010101" pitchFamily="2" charset="-122"/>
                  </a:rPr>
                  <a:t>中每种连接类型</a:t>
                </a:r>
                <a14:m>
                  <m:oMath xmlns:m="http://schemas.openxmlformats.org/officeDocument/2006/math">
                    <m:r>
                      <a:rPr lang="en-US" altLang="zh-CN" sz="1800" b="0" dirty="0">
                        <a:solidFill>
                          <a:srgbClr val="000000"/>
                        </a:solidFill>
                        <a:latin typeface="Cambria Math" panose="02040503050406030204" pitchFamily="18" charset="0"/>
                        <a:ea typeface="黑体" panose="02010609060101010101" pitchFamily="2" charset="-122"/>
                      </a:rPr>
                      <m:t>𝑗</m:t>
                    </m:r>
                  </m:oMath>
                </a14:m>
                <a:r>
                  <a:rPr lang="zh-CN" altLang="en-US" sz="1800" b="0" dirty="0">
                    <a:solidFill>
                      <a:srgbClr val="000000"/>
                    </a:solidFill>
                    <a:latin typeface="Times New Roman" panose="02020603050405020304" pitchFamily="18" charset="0"/>
                    <a:ea typeface="黑体" panose="02010609060101010101" pitchFamily="2" charset="-122"/>
                  </a:rPr>
                  <a:t>：用长度为</a:t>
                </a:r>
                <a14:m>
                  <m:oMath xmlns:m="http://schemas.openxmlformats.org/officeDocument/2006/math">
                    <m:r>
                      <a:rPr lang="en-US" altLang="zh-CN" sz="1800" b="0">
                        <a:solidFill>
                          <a:srgbClr val="000000"/>
                        </a:solidFill>
                        <a:latin typeface="Cambria Math" panose="02040503050406030204" pitchFamily="18" charset="0"/>
                        <a:ea typeface="黑体" panose="02010609060101010101" pitchFamily="2" charset="-122"/>
                      </a:rPr>
                      <m:t>|</m:t>
                    </m:r>
                    <m:r>
                      <a:rPr lang="en-US" altLang="zh-CN" sz="1800" b="0">
                        <a:solidFill>
                          <a:srgbClr val="000000"/>
                        </a:solidFill>
                        <a:latin typeface="Cambria Math" panose="02040503050406030204" pitchFamily="18" charset="0"/>
                        <a:ea typeface="黑体" panose="02010609060101010101" pitchFamily="2" charset="-122"/>
                      </a:rPr>
                      <m:t>𝑇</m:t>
                    </m:r>
                    <m:r>
                      <a:rPr lang="en-US" altLang="zh-CN" sz="1800" b="0">
                        <a:solidFill>
                          <a:srgbClr val="000000"/>
                        </a:solidFill>
                        <a:latin typeface="Cambria Math" panose="02040503050406030204" pitchFamily="18" charset="0"/>
                        <a:ea typeface="黑体" panose="02010609060101010101" pitchFamily="2" charset="-122"/>
                      </a:rPr>
                      <m:t>|</m:t>
                    </m:r>
                  </m:oMath>
                </a14:m>
                <a:r>
                  <a:rPr lang="zh-CN" altLang="en-US" sz="1800" b="0" dirty="0">
                    <a:solidFill>
                      <a:srgbClr val="000000"/>
                    </a:solidFill>
                    <a:latin typeface="Times New Roman" panose="02020603050405020304" pitchFamily="18" charset="0"/>
                    <a:ea typeface="黑体" panose="02010609060101010101" pitchFamily="2" charset="-122"/>
                  </a:rPr>
                  <a:t>和</a:t>
                </a:r>
                <a14:m>
                  <m:oMath xmlns:m="http://schemas.openxmlformats.org/officeDocument/2006/math">
                    <m:r>
                      <a:rPr lang="en-US" altLang="zh-CN" sz="1800" b="0" dirty="0">
                        <a:solidFill>
                          <a:srgbClr val="000000"/>
                        </a:solidFill>
                        <a:latin typeface="Cambria Math" panose="02040503050406030204" pitchFamily="18" charset="0"/>
                        <a:ea typeface="黑体" panose="02010609060101010101" pitchFamily="2" charset="-122"/>
                      </a:rPr>
                      <m:t>|</m:t>
                    </m:r>
                    <m:r>
                      <a:rPr lang="en-US" altLang="zh-CN" sz="1800" b="0" dirty="0">
                        <a:solidFill>
                          <a:srgbClr val="000000"/>
                        </a:solidFill>
                        <a:latin typeface="Cambria Math" panose="02040503050406030204" pitchFamily="18" charset="0"/>
                        <a:ea typeface="黑体" panose="02010609060101010101" pitchFamily="2" charset="-122"/>
                      </a:rPr>
                      <m:t>𝐽</m:t>
                    </m:r>
                    <m:r>
                      <a:rPr lang="en-US" altLang="zh-CN" sz="1800" b="0" dirty="0">
                        <a:solidFill>
                          <a:srgbClr val="000000"/>
                        </a:solidFill>
                        <a:latin typeface="Cambria Math" panose="02040503050406030204" pitchFamily="18" charset="0"/>
                        <a:ea typeface="黑体" panose="02010609060101010101" pitchFamily="2" charset="-122"/>
                      </a:rPr>
                      <m:t>|</m:t>
                    </m:r>
                    <m:r>
                      <a:rPr lang="zh-CN" altLang="en-US" sz="1800" b="0" dirty="0">
                        <a:solidFill>
                          <a:srgbClr val="000000"/>
                        </a:solidFill>
                        <a:latin typeface="Cambria Math" panose="02040503050406030204" pitchFamily="18" charset="0"/>
                        <a:ea typeface="黑体" panose="02010609060101010101" pitchFamily="2" charset="-122"/>
                      </a:rPr>
                      <m:t>的</m:t>
                    </m:r>
                  </m:oMath>
                </a14:m>
                <a:r>
                  <a:rPr lang="en-US" altLang="zh-CN" sz="1800" b="0" dirty="0">
                    <a:solidFill>
                      <a:srgbClr val="000000"/>
                    </a:solidFill>
                    <a:latin typeface="Times New Roman" panose="02020603050405020304" pitchFamily="18" charset="0"/>
                    <a:ea typeface="黑体" panose="02010609060101010101" pitchFamily="2" charset="-122"/>
                  </a:rPr>
                  <a:t>One-hot</a:t>
                </a:r>
                <a:r>
                  <a:rPr lang="zh-CN" altLang="en-US" sz="1800" b="0" dirty="0">
                    <a:solidFill>
                      <a:srgbClr val="000000"/>
                    </a:solidFill>
                    <a:latin typeface="Times New Roman" panose="02020603050405020304" pitchFamily="18" charset="0"/>
                    <a:ea typeface="黑体" panose="02010609060101010101" pitchFamily="2" charset="-122"/>
                  </a:rPr>
                  <a:t>向量表示</a:t>
                </a:r>
                <a:endParaRPr lang="en-US" altLang="zh-CN" sz="1800" b="0" dirty="0">
                  <a:solidFill>
                    <a:srgbClr val="000000"/>
                  </a:solidFill>
                  <a:latin typeface="Times New Roman" panose="02020603050405020304" pitchFamily="18" charset="0"/>
                  <a:ea typeface="黑体" panose="02010609060101010101" pitchFamily="2" charset="-122"/>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5436096" y="2636912"/>
                <a:ext cx="3672408" cy="727122"/>
              </a:xfrm>
              <a:prstGeom prst="rect">
                <a:avLst/>
              </a:prstGeom>
              <a:blipFill>
                <a:blip r:embed="rId5"/>
                <a:stretch>
                  <a:fillRect l="-2985" t="-3333" r="-2156" b="-12500"/>
                </a:stretch>
              </a:blipFill>
              <a:ln w="6350">
                <a:solidFill>
                  <a:schemeClr val="tx1"/>
                </a:solidFill>
              </a:ln>
            </p:spPr>
            <p:txBody>
              <a:bodyPr/>
              <a:lstStyle/>
              <a:p>
                <a:r>
                  <a:rPr lang="zh-CN" alt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基于机器学习的基数估计 </a:t>
            </a:r>
            <a:r>
              <a:rPr lang="en-US" altLang="zh-CN" dirty="0">
                <a:ea typeface="黑体" panose="02010609060101010101" pitchFamily="2" charset="-122"/>
              </a:rPr>
              <a:t>(4)</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8" name="Rectangle 3"/>
              <p:cNvSpPr>
                <a:spLocks noChangeArrowheads="1"/>
              </p:cNvSpPr>
              <p:nvPr/>
            </p:nvSpPr>
            <p:spPr bwMode="auto">
              <a:xfrm>
                <a:off x="684212" y="2055298"/>
                <a:ext cx="8352283" cy="4115544"/>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基于贝叶斯网的基数估计</a:t>
                </a:r>
                <a:r>
                  <a:rPr lang="en-US" altLang="zh-CN" sz="2200" dirty="0">
                    <a:solidFill>
                      <a:srgbClr val="0000FF"/>
                    </a:solidFill>
                  </a:rPr>
                  <a:t>——</a:t>
                </a:r>
                <a:r>
                  <a:rPr lang="zh-CN" altLang="en-US" sz="2200" dirty="0">
                    <a:solidFill>
                      <a:srgbClr val="0000FF"/>
                    </a:solidFill>
                  </a:rPr>
                  <a:t>数据驱动的</a:t>
                </a:r>
                <a:r>
                  <a:rPr lang="en-US" altLang="zh-CN" sz="2200" dirty="0">
                    <a:solidFill>
                      <a:srgbClr val="0000FF"/>
                    </a:solidFill>
                  </a:rPr>
                  <a:t>PGM</a:t>
                </a:r>
                <a:r>
                  <a:rPr lang="zh-CN" altLang="en-US" sz="2200" dirty="0">
                    <a:solidFill>
                      <a:srgbClr val="0000FF"/>
                    </a:solidFill>
                  </a:rPr>
                  <a:t>代表方法</a:t>
                </a:r>
                <a:endParaRPr lang="en-US" altLang="zh-CN" sz="2200" dirty="0">
                  <a:solidFill>
                    <a:srgbClr val="0000FF"/>
                  </a:solidFill>
                </a:endParaRPr>
              </a:p>
              <a:p>
                <a:pPr>
                  <a:lnSpc>
                    <a:spcPts val="2400"/>
                  </a:lnSpc>
                  <a:spcBef>
                    <a:spcPts val="600"/>
                  </a:spcBef>
                  <a:spcAft>
                    <a:spcPts val="600"/>
                  </a:spcAft>
                </a:pPr>
                <a:r>
                  <a:rPr lang="zh-CN" altLang="en-US" sz="2000" dirty="0"/>
                  <a:t>贝叶斯网（</a:t>
                </a:r>
                <a:r>
                  <a:rPr lang="en-US" altLang="zh-CN" sz="2000" dirty="0"/>
                  <a:t>Bayesian Network, BN</a:t>
                </a:r>
                <a:r>
                  <a:rPr lang="zh-CN" altLang="en-US" sz="2000" dirty="0"/>
                  <a:t>）</a:t>
                </a:r>
                <a:endParaRPr lang="en-US" altLang="zh-CN" sz="2000" dirty="0"/>
              </a:p>
              <a:p>
                <a:pPr marL="358775" lvl="1" indent="-268288">
                  <a:lnSpc>
                    <a:spcPts val="2400"/>
                  </a:lnSpc>
                  <a:spcBef>
                    <a:spcPts val="600"/>
                  </a:spcBef>
                  <a:spcAft>
                    <a:spcPts val="600"/>
                  </a:spcAft>
                  <a:buFontTx/>
                  <a:buChar char="-"/>
                </a:pPr>
                <a:r>
                  <a:rPr lang="zh-CN" altLang="en-US" sz="2000" b="0" dirty="0"/>
                  <a:t>将表中的属性列看作随机变量，</a:t>
                </a:r>
                <a:r>
                  <a:rPr lang="zh-CN" altLang="en-US" sz="2000" b="0" dirty="0">
                    <a:solidFill>
                      <a:srgbClr val="FF0000"/>
                    </a:solidFill>
                  </a:rPr>
                  <a:t>根据属性间依赖关系构建有向无环图（</a:t>
                </a:r>
                <a:r>
                  <a:rPr lang="en-US" altLang="zh-CN" sz="2000" b="0" dirty="0">
                    <a:solidFill>
                      <a:srgbClr val="FF0000"/>
                    </a:solidFill>
                  </a:rPr>
                  <a:t>Directed Acyclic Graph, DAG</a:t>
                </a:r>
                <a:r>
                  <a:rPr lang="zh-CN" altLang="en-US" sz="2000" b="0" dirty="0">
                    <a:solidFill>
                      <a:srgbClr val="FF0000"/>
                    </a:solidFill>
                  </a:rPr>
                  <a:t>）</a:t>
                </a:r>
                <a:r>
                  <a:rPr lang="zh-CN" altLang="en-US" sz="2000" b="0" dirty="0"/>
                  <a:t>，每个属性节点的条件概率参数构成条件概率表（</a:t>
                </a:r>
                <a:r>
                  <a:rPr lang="en-US" altLang="zh-CN" sz="2000" b="0" dirty="0"/>
                  <a:t>Conditional Probability Table, CPT</a:t>
                </a:r>
                <a:r>
                  <a:rPr lang="zh-CN" altLang="en-US" sz="2000" b="0" dirty="0"/>
                  <a:t>）</a:t>
                </a:r>
                <a:endParaRPr lang="en-US" altLang="zh-CN" sz="2000" b="0" dirty="0"/>
              </a:p>
              <a:p>
                <a:pPr marL="358775" lvl="1" indent="-268288">
                  <a:lnSpc>
                    <a:spcPts val="2400"/>
                  </a:lnSpc>
                  <a:spcBef>
                    <a:spcPts val="600"/>
                  </a:spcBef>
                  <a:spcAft>
                    <a:spcPts val="600"/>
                  </a:spcAft>
                  <a:buFontTx/>
                  <a:buChar char="-"/>
                </a:pPr>
                <a:r>
                  <a:rPr lang="zh-CN" altLang="en-US" sz="2000" b="0" dirty="0"/>
                  <a:t>通过连乘</a:t>
                </a:r>
                <a:r>
                  <a:rPr lang="en-US" altLang="zh-CN" sz="2000" b="0" dirty="0"/>
                  <a:t>CPT</a:t>
                </a:r>
                <a:r>
                  <a:rPr lang="zh-CN" altLang="en-US" sz="2000" b="0" dirty="0"/>
                  <a:t>得到联合概率分布</a:t>
                </a:r>
                <a:endParaRPr lang="en-US" altLang="zh-CN" sz="1800" i="1" dirty="0">
                  <a:effectLst/>
                  <a:latin typeface="Cambria Math" panose="02040503050406030204" pitchFamily="18" charset="0"/>
                  <a:ea typeface="宋体" panose="02010600030101010101" pitchFamily="2" charset="-122"/>
                  <a:cs typeface="Times New Roman" panose="02020603050405020304" pitchFamily="18" charset="0"/>
                </a:endParaRPr>
              </a:p>
              <a:p>
                <a:pPr lvl="1">
                  <a:spcBef>
                    <a:spcPts val="600"/>
                  </a:spcBef>
                  <a:spcAft>
                    <a:spcPts val="600"/>
                  </a:spcAft>
                </a:pPr>
                <a14:m>
                  <m:oMathPara xmlns:m="http://schemas.openxmlformats.org/officeDocument/2006/math">
                    <m:oMathParaPr>
                      <m:jc m:val="centerGroup"/>
                    </m:oMathParaPr>
                    <m:oMath xmlns:m="http://schemas.openxmlformats.org/officeDocument/2006/math">
                      <m:r>
                        <a:rPr lang="en-US" altLang="zh-CN" sz="1800" i="1" smtClean="0">
                          <a:effectLst/>
                          <a:latin typeface="Cambria Math" panose="02040503050406030204" pitchFamily="18" charset="0"/>
                          <a:ea typeface="宋体" panose="02010600030101010101" pitchFamily="2" charset="-122"/>
                          <a:cs typeface="Times New Roman" panose="02020603050405020304" pitchFamily="18" charset="0"/>
                        </a:rPr>
                        <m:t>𝑃</m:t>
                      </m:r>
                      <m:d>
                        <m:d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𝑚</m:t>
                              </m:r>
                            </m:sub>
                          </m:sSub>
                        </m:e>
                      </m:d>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=1</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𝑚</m:t>
                          </m:r>
                        </m:sup>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𝑃</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𝜋</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e>
                      </m:nary>
                    </m:oMath>
                  </m:oMathPara>
                </a14:m>
                <a:endParaRPr lang="en-US" altLang="zh-CN" sz="2000" b="0" dirty="0"/>
              </a:p>
              <a:p>
                <a:pPr lvl="1" indent="-187325">
                  <a:lnSpc>
                    <a:spcPts val="2400"/>
                  </a:lnSpc>
                  <a:spcBef>
                    <a:spcPts val="600"/>
                  </a:spcBef>
                  <a:spcAft>
                    <a:spcPts val="600"/>
                  </a:spcAft>
                </a:pPr>
                <a14:m>
                  <m:oMath xmlns:m="http://schemas.openxmlformats.org/officeDocument/2006/math">
                    <m:sSub>
                      <m:sSubPr>
                        <m:ctrlPr>
                          <a:rPr lang="en-US" altLang="zh-CN" sz="2000" b="0" i="1" dirty="0">
                            <a:solidFill>
                              <a:srgbClr val="000000"/>
                            </a:solidFill>
                            <a:latin typeface="Cambria Math" panose="02040503050406030204" pitchFamily="18" charset="0"/>
                          </a:rPr>
                        </m:ctrlPr>
                      </m:sSubPr>
                      <m:e>
                        <m:r>
                          <a:rPr lang="en-US" altLang="zh-CN" sz="2000" b="0" dirty="0">
                            <a:solidFill>
                              <a:srgbClr val="000000"/>
                            </a:solidFill>
                            <a:latin typeface="Cambria Math" panose="02040503050406030204" pitchFamily="18" charset="0"/>
                          </a:rPr>
                          <m:t>𝐴</m:t>
                        </m:r>
                      </m:e>
                      <m:sub>
                        <m:r>
                          <a:rPr lang="en-US" altLang="zh-CN" sz="2000" b="0" dirty="0">
                            <a:solidFill>
                              <a:srgbClr val="000000"/>
                            </a:solidFill>
                            <a:latin typeface="Cambria Math" panose="02040503050406030204" pitchFamily="18" charset="0"/>
                          </a:rPr>
                          <m:t>𝑖</m:t>
                        </m:r>
                      </m:sub>
                    </m:sSub>
                  </m:oMath>
                </a14:m>
                <a:r>
                  <a:rPr lang="zh-CN" altLang="en-US" sz="2000" b="0" dirty="0">
                    <a:solidFill>
                      <a:srgbClr val="000000"/>
                    </a:solidFill>
                  </a:rPr>
                  <a:t>：属性节点，</a:t>
                </a:r>
                <a14:m>
                  <m:oMath xmlns:m="http://schemas.openxmlformats.org/officeDocument/2006/math">
                    <m:r>
                      <a:rPr lang="en-US" altLang="zh-CN" sz="2000" b="0">
                        <a:solidFill>
                          <a:srgbClr val="000000"/>
                        </a:solidFill>
                        <a:latin typeface="Cambria Math" panose="02040503050406030204" pitchFamily="18" charset="0"/>
                      </a:rPr>
                      <m:t>𝜋</m:t>
                    </m:r>
                    <m:r>
                      <a:rPr lang="en-US" altLang="zh-CN" sz="2000" b="0">
                        <a:solidFill>
                          <a:srgbClr val="000000"/>
                        </a:solidFill>
                        <a:latin typeface="Cambria Math" panose="02040503050406030204" pitchFamily="18" charset="0"/>
                      </a:rPr>
                      <m:t>(</m:t>
                    </m:r>
                    <m:sSub>
                      <m:sSubPr>
                        <m:ctrlPr>
                          <a:rPr lang="en-US" altLang="zh-CN" sz="2000" b="0" i="1">
                            <a:solidFill>
                              <a:srgbClr val="000000"/>
                            </a:solidFill>
                            <a:latin typeface="Cambria Math" panose="02040503050406030204" pitchFamily="18" charset="0"/>
                          </a:rPr>
                        </m:ctrlPr>
                      </m:sSubPr>
                      <m:e>
                        <m:r>
                          <a:rPr lang="en-US" altLang="zh-CN" sz="2000" b="0">
                            <a:solidFill>
                              <a:srgbClr val="000000"/>
                            </a:solidFill>
                            <a:latin typeface="Cambria Math" panose="02040503050406030204" pitchFamily="18" charset="0"/>
                          </a:rPr>
                          <m:t>𝐴</m:t>
                        </m:r>
                      </m:e>
                      <m:sub>
                        <m:r>
                          <a:rPr lang="en-US" altLang="zh-CN" sz="2000" b="0">
                            <a:solidFill>
                              <a:srgbClr val="000000"/>
                            </a:solidFill>
                            <a:latin typeface="Cambria Math" panose="02040503050406030204" pitchFamily="18" charset="0"/>
                          </a:rPr>
                          <m:t>𝑖</m:t>
                        </m:r>
                      </m:sub>
                    </m:sSub>
                    <m:r>
                      <a:rPr lang="en-US" altLang="zh-CN" sz="2000" b="0">
                        <a:solidFill>
                          <a:srgbClr val="000000"/>
                        </a:solidFill>
                        <a:latin typeface="Cambria Math" panose="02040503050406030204" pitchFamily="18" charset="0"/>
                      </a:rPr>
                      <m:t>)</m:t>
                    </m:r>
                  </m:oMath>
                </a14:m>
                <a:r>
                  <a:rPr lang="zh-CN" altLang="en-US" sz="2000" b="0" dirty="0">
                    <a:solidFill>
                      <a:srgbClr val="000000"/>
                    </a:solidFill>
                  </a:rPr>
                  <a:t>：节点</a:t>
                </a:r>
                <a14:m>
                  <m:oMath xmlns:m="http://schemas.openxmlformats.org/officeDocument/2006/math">
                    <m:sSub>
                      <m:sSubPr>
                        <m:ctrlPr>
                          <a:rPr lang="en-US" altLang="zh-CN" sz="2000" b="0" i="1" dirty="0">
                            <a:solidFill>
                              <a:srgbClr val="000000"/>
                            </a:solidFill>
                            <a:latin typeface="Cambria Math" panose="02040503050406030204" pitchFamily="18" charset="0"/>
                          </a:rPr>
                        </m:ctrlPr>
                      </m:sSubPr>
                      <m:e>
                        <m:r>
                          <a:rPr lang="en-US" altLang="zh-CN" sz="2000" b="0" dirty="0">
                            <a:solidFill>
                              <a:srgbClr val="000000"/>
                            </a:solidFill>
                            <a:latin typeface="Cambria Math" panose="02040503050406030204" pitchFamily="18" charset="0"/>
                          </a:rPr>
                          <m:t>𝐴</m:t>
                        </m:r>
                      </m:e>
                      <m:sub>
                        <m:r>
                          <a:rPr lang="en-US" altLang="zh-CN" sz="2000" b="0" dirty="0">
                            <a:solidFill>
                              <a:srgbClr val="000000"/>
                            </a:solidFill>
                            <a:latin typeface="Cambria Math" panose="02040503050406030204" pitchFamily="18" charset="0"/>
                          </a:rPr>
                          <m:t>𝑖</m:t>
                        </m:r>
                      </m:sub>
                    </m:sSub>
                  </m:oMath>
                </a14:m>
                <a:r>
                  <a:rPr lang="zh-CN" altLang="en-US" sz="2000" b="0" dirty="0">
                    <a:solidFill>
                      <a:srgbClr val="000000"/>
                    </a:solidFill>
                  </a:rPr>
                  <a:t>的父节点集</a:t>
                </a:r>
                <a:endParaRPr lang="en-US" altLang="zh-CN" sz="2000" b="0" dirty="0">
                  <a:solidFill>
                    <a:srgbClr val="000000"/>
                  </a:solidFill>
                </a:endParaRPr>
              </a:p>
              <a:p>
                <a:pPr lvl="1" indent="-187325">
                  <a:lnSpc>
                    <a:spcPts val="2400"/>
                  </a:lnSpc>
                  <a:spcBef>
                    <a:spcPts val="600"/>
                  </a:spcBef>
                  <a:spcAft>
                    <a:spcPts val="600"/>
                  </a:spcAft>
                </a:pPr>
                <a:r>
                  <a:rPr lang="zh-CN" altLang="en-US" sz="2000" b="0" dirty="0">
                    <a:solidFill>
                      <a:srgbClr val="000000"/>
                    </a:solidFill>
                  </a:rPr>
                  <a:t>当</a:t>
                </a:r>
                <a14:m>
                  <m:oMath xmlns:m="http://schemas.openxmlformats.org/officeDocument/2006/math">
                    <m:r>
                      <a:rPr lang="el-GR" altLang="zh-CN" sz="2000" b="0" dirty="0">
                        <a:solidFill>
                          <a:srgbClr val="000000"/>
                        </a:solidFill>
                        <a:latin typeface="Cambria Math" panose="02040503050406030204" pitchFamily="18" charset="0"/>
                      </a:rPr>
                      <m:t>𝜋</m:t>
                    </m:r>
                    <m:r>
                      <a:rPr lang="el-GR" altLang="zh-CN" sz="2000" b="0" dirty="0">
                        <a:solidFill>
                          <a:srgbClr val="000000"/>
                        </a:solidFill>
                        <a:latin typeface="Cambria Math" panose="02040503050406030204" pitchFamily="18" charset="0"/>
                      </a:rPr>
                      <m:t>(</m:t>
                    </m:r>
                    <m:sSub>
                      <m:sSubPr>
                        <m:ctrlPr>
                          <a:rPr lang="en-US" altLang="zh-CN" sz="2000" b="0" i="1" dirty="0" err="1">
                            <a:solidFill>
                              <a:srgbClr val="000000"/>
                            </a:solidFill>
                            <a:latin typeface="Cambria Math" panose="02040503050406030204" pitchFamily="18" charset="0"/>
                          </a:rPr>
                        </m:ctrlPr>
                      </m:sSubPr>
                      <m:e>
                        <m:r>
                          <a:rPr lang="en-US" altLang="zh-CN" sz="2000" b="0" dirty="0" err="1">
                            <a:solidFill>
                              <a:srgbClr val="000000"/>
                            </a:solidFill>
                            <a:latin typeface="Cambria Math" panose="02040503050406030204" pitchFamily="18" charset="0"/>
                          </a:rPr>
                          <m:t>𝐴</m:t>
                        </m:r>
                      </m:e>
                      <m:sub>
                        <m:r>
                          <a:rPr lang="en-US" altLang="zh-CN" sz="2000" b="0" dirty="0" err="1">
                            <a:solidFill>
                              <a:srgbClr val="000000"/>
                            </a:solidFill>
                            <a:latin typeface="Cambria Math" panose="02040503050406030204" pitchFamily="18" charset="0"/>
                          </a:rPr>
                          <m:t>𝑖</m:t>
                        </m:r>
                      </m:sub>
                    </m:sSub>
                    <m:r>
                      <a:rPr lang="en-US" altLang="zh-CN" sz="2000" b="0" dirty="0">
                        <a:solidFill>
                          <a:srgbClr val="000000"/>
                        </a:solidFill>
                        <a:latin typeface="Cambria Math" panose="02040503050406030204" pitchFamily="18" charset="0"/>
                      </a:rPr>
                      <m:t>)</m:t>
                    </m:r>
                    <m:r>
                      <a:rPr lang="zh-CN" altLang="en-US" sz="2000" b="0" dirty="0">
                        <a:solidFill>
                          <a:srgbClr val="000000"/>
                        </a:solidFill>
                        <a:latin typeface="Cambria Math" panose="02040503050406030204" pitchFamily="18" charset="0"/>
                      </a:rPr>
                      <m:t>为</m:t>
                    </m:r>
                  </m:oMath>
                </a14:m>
                <a:r>
                  <a:rPr lang="zh-CN" altLang="en-US" sz="2000" b="0" dirty="0">
                    <a:solidFill>
                      <a:srgbClr val="000000"/>
                    </a:solidFill>
                  </a:rPr>
                  <a:t>空集时，</a:t>
                </a:r>
                <a14:m>
                  <m:oMath xmlns:m="http://schemas.openxmlformats.org/officeDocument/2006/math">
                    <m:r>
                      <a:rPr lang="en-US" altLang="zh-CN" sz="2000" b="0" dirty="0">
                        <a:solidFill>
                          <a:srgbClr val="000000"/>
                        </a:solidFill>
                        <a:latin typeface="Cambria Math" panose="02040503050406030204" pitchFamily="18" charset="0"/>
                      </a:rPr>
                      <m:t>𝑃</m:t>
                    </m:r>
                    <m:r>
                      <a:rPr lang="en-US" altLang="zh-CN" sz="2000" b="0" dirty="0">
                        <a:solidFill>
                          <a:srgbClr val="000000"/>
                        </a:solidFill>
                        <a:latin typeface="Cambria Math" panose="02040503050406030204" pitchFamily="18" charset="0"/>
                      </a:rPr>
                      <m:t>(</m:t>
                    </m:r>
                    <m:sSub>
                      <m:sSubPr>
                        <m:ctrlPr>
                          <a:rPr lang="en-US" altLang="zh-CN" sz="2000" b="0" i="1" dirty="0" err="1">
                            <a:solidFill>
                              <a:srgbClr val="000000"/>
                            </a:solidFill>
                            <a:latin typeface="Cambria Math" panose="02040503050406030204" pitchFamily="18" charset="0"/>
                          </a:rPr>
                        </m:ctrlPr>
                      </m:sSubPr>
                      <m:e>
                        <m:r>
                          <a:rPr lang="en-US" altLang="zh-CN" sz="2000" b="0" dirty="0" err="1">
                            <a:solidFill>
                              <a:srgbClr val="000000"/>
                            </a:solidFill>
                            <a:latin typeface="Cambria Math" panose="02040503050406030204" pitchFamily="18" charset="0"/>
                          </a:rPr>
                          <m:t>𝐴</m:t>
                        </m:r>
                      </m:e>
                      <m:sub>
                        <m:r>
                          <a:rPr lang="en-US" altLang="zh-CN" sz="2000" b="0" dirty="0" err="1">
                            <a:solidFill>
                              <a:srgbClr val="000000"/>
                            </a:solidFill>
                            <a:latin typeface="Cambria Math" panose="02040503050406030204" pitchFamily="18" charset="0"/>
                          </a:rPr>
                          <m:t>𝑖</m:t>
                        </m:r>
                      </m:sub>
                    </m:sSub>
                    <m:r>
                      <a:rPr lang="en-US" altLang="zh-CN" sz="2000" b="0" dirty="0">
                        <a:solidFill>
                          <a:srgbClr val="000000"/>
                        </a:solidFill>
                        <a:latin typeface="Cambria Math" panose="02040503050406030204" pitchFamily="18" charset="0"/>
                      </a:rPr>
                      <m:t>|</m:t>
                    </m:r>
                    <m:r>
                      <a:rPr lang="el-GR" altLang="zh-CN" sz="2000" b="0" dirty="0">
                        <a:solidFill>
                          <a:srgbClr val="000000"/>
                        </a:solidFill>
                        <a:latin typeface="Cambria Math" panose="02040503050406030204" pitchFamily="18" charset="0"/>
                      </a:rPr>
                      <m:t>𝜋</m:t>
                    </m:r>
                    <m:d>
                      <m:dPr>
                        <m:ctrlPr>
                          <a:rPr lang="el-GR" altLang="zh-CN" sz="2000" b="0" i="1" dirty="0">
                            <a:solidFill>
                              <a:srgbClr val="000000"/>
                            </a:solidFill>
                            <a:latin typeface="Cambria Math" panose="02040503050406030204" pitchFamily="18" charset="0"/>
                          </a:rPr>
                        </m:ctrlPr>
                      </m:dPr>
                      <m:e>
                        <m:sSub>
                          <m:sSubPr>
                            <m:ctrlPr>
                              <a:rPr lang="en-US" altLang="zh-CN" sz="2000" b="0" i="1" dirty="0" err="1">
                                <a:solidFill>
                                  <a:srgbClr val="000000"/>
                                </a:solidFill>
                                <a:latin typeface="Cambria Math" panose="02040503050406030204" pitchFamily="18" charset="0"/>
                              </a:rPr>
                            </m:ctrlPr>
                          </m:sSubPr>
                          <m:e>
                            <m:r>
                              <a:rPr lang="en-US" altLang="zh-CN" sz="2000" b="0" dirty="0" err="1">
                                <a:solidFill>
                                  <a:srgbClr val="000000"/>
                                </a:solidFill>
                                <a:latin typeface="Cambria Math" panose="02040503050406030204" pitchFamily="18" charset="0"/>
                              </a:rPr>
                              <m:t>𝐴</m:t>
                            </m:r>
                          </m:e>
                          <m:sub>
                            <m:r>
                              <a:rPr lang="en-US" altLang="zh-CN" sz="2000" b="0" dirty="0" err="1">
                                <a:solidFill>
                                  <a:srgbClr val="000000"/>
                                </a:solidFill>
                                <a:latin typeface="Cambria Math" panose="02040503050406030204" pitchFamily="18" charset="0"/>
                              </a:rPr>
                              <m:t>𝑖</m:t>
                            </m:r>
                          </m:sub>
                        </m:sSub>
                      </m:e>
                    </m:d>
                    <m:r>
                      <a:rPr lang="en-US" altLang="zh-CN" sz="2000" b="0" dirty="0">
                        <a:solidFill>
                          <a:srgbClr val="000000"/>
                        </a:solidFill>
                        <a:latin typeface="Cambria Math" panose="02040503050406030204" pitchFamily="18" charset="0"/>
                      </a:rPr>
                      <m:t>)</m:t>
                    </m:r>
                  </m:oMath>
                </a14:m>
                <a:r>
                  <a:rPr lang="zh-CN" altLang="en-US" sz="2000" b="0" dirty="0">
                    <a:solidFill>
                      <a:srgbClr val="000000"/>
                    </a:solidFill>
                  </a:rPr>
                  <a:t>为由其先验概率表达的边缘分布</a:t>
                </a:r>
                <a14:m>
                  <m:oMath xmlns:m="http://schemas.openxmlformats.org/officeDocument/2006/math">
                    <m:r>
                      <a:rPr lang="en-US" altLang="zh-CN" sz="2000" b="0" dirty="0">
                        <a:solidFill>
                          <a:srgbClr val="000000"/>
                        </a:solidFill>
                        <a:latin typeface="Cambria Math" panose="02040503050406030204" pitchFamily="18" charset="0"/>
                      </a:rPr>
                      <m:t>𝑃</m:t>
                    </m:r>
                    <m:r>
                      <a:rPr lang="en-US" altLang="zh-CN" sz="2000" b="0" dirty="0">
                        <a:solidFill>
                          <a:srgbClr val="000000"/>
                        </a:solidFill>
                        <a:latin typeface="Cambria Math" panose="02040503050406030204" pitchFamily="18" charset="0"/>
                      </a:rPr>
                      <m:t>(</m:t>
                    </m:r>
                    <m:sSub>
                      <m:sSubPr>
                        <m:ctrlPr>
                          <a:rPr lang="en-US" altLang="zh-CN" sz="2000" b="0" i="1" dirty="0" err="1">
                            <a:solidFill>
                              <a:srgbClr val="000000"/>
                            </a:solidFill>
                            <a:latin typeface="Cambria Math" panose="02040503050406030204" pitchFamily="18" charset="0"/>
                          </a:rPr>
                        </m:ctrlPr>
                      </m:sSubPr>
                      <m:e>
                        <m:r>
                          <a:rPr lang="en-US" altLang="zh-CN" sz="2000" b="0" dirty="0" err="1">
                            <a:solidFill>
                              <a:srgbClr val="000000"/>
                            </a:solidFill>
                            <a:latin typeface="Cambria Math" panose="02040503050406030204" pitchFamily="18" charset="0"/>
                          </a:rPr>
                          <m:t>𝐴</m:t>
                        </m:r>
                      </m:e>
                      <m:sub>
                        <m:r>
                          <a:rPr lang="en-US" altLang="zh-CN" sz="2000" b="0" dirty="0" err="1">
                            <a:solidFill>
                              <a:srgbClr val="000000"/>
                            </a:solidFill>
                            <a:latin typeface="Cambria Math" panose="02040503050406030204" pitchFamily="18" charset="0"/>
                          </a:rPr>
                          <m:t>𝑖</m:t>
                        </m:r>
                      </m:sub>
                    </m:sSub>
                    <m:r>
                      <a:rPr lang="en-US" altLang="zh-CN" sz="2000" b="0" dirty="0">
                        <a:solidFill>
                          <a:srgbClr val="000000"/>
                        </a:solidFill>
                        <a:latin typeface="Cambria Math" panose="02040503050406030204" pitchFamily="18" charset="0"/>
                      </a:rPr>
                      <m:t>)</m:t>
                    </m:r>
                  </m:oMath>
                </a14:m>
                <a:endParaRPr lang="en-US" altLang="zh-CN" sz="2000" b="0" dirty="0">
                  <a:solidFill>
                    <a:srgbClr val="000000"/>
                  </a:solidFill>
                </a:endParaRPr>
              </a:p>
            </p:txBody>
          </p:sp>
        </mc:Choice>
        <mc:Fallback xmlns="">
          <p:sp>
            <p:nvSpPr>
              <p:cNvPr id="18" name="Rectangle 3"/>
              <p:cNvSpPr>
                <a:spLocks noRot="1" noChangeAspect="1" noMove="1" noResize="1" noEditPoints="1" noAdjustHandles="1" noChangeArrowheads="1" noChangeShapeType="1" noTextEdit="1"/>
              </p:cNvSpPr>
              <p:nvPr/>
            </p:nvSpPr>
            <p:spPr bwMode="auto">
              <a:xfrm>
                <a:off x="684212" y="2055298"/>
                <a:ext cx="8352283" cy="4115544"/>
              </a:xfrm>
              <a:prstGeom prst="rect">
                <a:avLst/>
              </a:prstGeom>
              <a:blipFill>
                <a:blip r:embed="rId2"/>
                <a:stretch>
                  <a:fillRect l="-803" t="-2222"/>
                </a:stretch>
              </a:blipFill>
              <a:ln w="9525">
                <a:noFill/>
                <a:miter lim="800000"/>
              </a:ln>
            </p:spPr>
            <p:txBody>
              <a:bodyPr/>
              <a:lstStyle/>
              <a:p>
                <a:r>
                  <a:rPr lang="zh-CN" alt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基于机器学习的基数估计 </a:t>
            </a:r>
            <a:r>
              <a:rPr lang="en-US" altLang="zh-CN" dirty="0">
                <a:ea typeface="黑体" panose="02010609060101010101" pitchFamily="2" charset="-122"/>
              </a:rPr>
              <a:t>(5)</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8" name="Rectangle 3"/>
              <p:cNvSpPr>
                <a:spLocks noChangeArrowheads="1"/>
              </p:cNvSpPr>
              <p:nvPr/>
            </p:nvSpPr>
            <p:spPr bwMode="auto">
              <a:xfrm>
                <a:off x="684212" y="2059385"/>
                <a:ext cx="8424291" cy="4825999"/>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基于贝叶斯网的基数估计方法</a:t>
                </a:r>
                <a:r>
                  <a:rPr lang="en-US" altLang="zh-CN" sz="2200" dirty="0">
                    <a:solidFill>
                      <a:srgbClr val="0000FF"/>
                    </a:solidFill>
                  </a:rPr>
                  <a:t>——</a:t>
                </a:r>
                <a:r>
                  <a:rPr lang="zh-CN" altLang="en-US" sz="2200" dirty="0">
                    <a:solidFill>
                      <a:srgbClr val="0000FF"/>
                    </a:solidFill>
                  </a:rPr>
                  <a:t>模型学习</a:t>
                </a:r>
                <a:endParaRPr lang="en-US" altLang="zh-CN" sz="2000" dirty="0"/>
              </a:p>
              <a:p>
                <a:pPr marL="269875" lvl="1" indent="-269875">
                  <a:lnSpc>
                    <a:spcPts val="2700"/>
                  </a:lnSpc>
                  <a:spcBef>
                    <a:spcPts val="0"/>
                  </a:spcBef>
                  <a:spcAft>
                    <a:spcPts val="0"/>
                  </a:spcAft>
                  <a:buFontTx/>
                  <a:buChar char="-"/>
                </a:pPr>
                <a:r>
                  <a:rPr lang="zh-CN" altLang="en-US" sz="2000" b="0" dirty="0"/>
                  <a:t>根据属性间依赖关系使用搜索算法（如</a:t>
                </a:r>
                <a:r>
                  <a:rPr lang="en-US" altLang="zh-CN" sz="2000" b="0" dirty="0"/>
                  <a:t>K2</a:t>
                </a:r>
                <a:r>
                  <a:rPr lang="zh-CN" altLang="en-US" sz="2000" b="0" dirty="0"/>
                  <a:t>算法、爬山算法）构建</a:t>
                </a:r>
                <a:r>
                  <a:rPr lang="en-US" altLang="zh-CN" sz="2000" b="0" dirty="0"/>
                  <a:t>BN</a:t>
                </a:r>
                <a:r>
                  <a:rPr lang="zh-CN" altLang="en-US" sz="2000" b="0" dirty="0"/>
                  <a:t>的</a:t>
                </a:r>
                <a:r>
                  <a:rPr lang="en-US" altLang="zh-CN" sz="2000" b="0" dirty="0"/>
                  <a:t>DAG</a:t>
                </a:r>
                <a:r>
                  <a:rPr lang="zh-CN" altLang="en-US" sz="2000" b="0" dirty="0"/>
                  <a:t>结构</a:t>
                </a:r>
                <a:endParaRPr lang="en-US" altLang="zh-CN" sz="2000" b="0" dirty="0"/>
              </a:p>
              <a:p>
                <a:pPr marL="0" lvl="1">
                  <a:lnSpc>
                    <a:spcPts val="2400"/>
                  </a:lnSpc>
                  <a:spcBef>
                    <a:spcPts val="600"/>
                  </a:spcBef>
                  <a:spcAft>
                    <a:spcPts val="600"/>
                  </a:spcAft>
                </a:pPr>
                <a:r>
                  <a:rPr kumimoji="1" lang="en-US" altLang="zh-CN" sz="2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    </a:t>
                </a:r>
                <a:r>
                  <a:rPr kumimoji="1"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采用结构评分函数，结合爬山算法进行</a:t>
                </a:r>
                <a:r>
                  <a:rPr lang="zh-CN" altLang="en-US" sz="2000" b="0" dirty="0">
                    <a:solidFill>
                      <a:srgbClr val="000000"/>
                    </a:solidFill>
                  </a:rPr>
                  <a:t>结构</a:t>
                </a:r>
                <a:r>
                  <a:rPr kumimoji="1"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学习：</a:t>
                </a:r>
                <a:endParaRPr lang="en-US" altLang="zh-CN" sz="2000" b="0" dirty="0">
                  <a:solidFill>
                    <a:srgbClr val="000000"/>
                  </a:solidFill>
                </a:endParaRPr>
              </a:p>
              <a:p>
                <a:pPr lvl="1">
                  <a:spcBef>
                    <a:spcPts val="600"/>
                  </a:spcBef>
                  <a:spcAft>
                    <a:spcPts val="600"/>
                  </a:spcAft>
                </a:pPr>
                <a14:m>
                  <m:oMathPara xmlns:m="http://schemas.openxmlformats.org/officeDocument/2006/math">
                    <m:oMathParaPr>
                      <m:jc m:val="centerGroup"/>
                    </m:oMathParaPr>
                    <m:oMath xmlns:m="http://schemas.openxmlformats.org/officeDocument/2006/math">
                      <m:r>
                        <a:rPr lang="en-US" altLang="zh-CN" sz="2000" b="0" dirty="0">
                          <a:solidFill>
                            <a:srgbClr val="000000"/>
                          </a:solidFill>
                          <a:latin typeface="Cambria Math" panose="02040503050406030204" pitchFamily="18" charset="0"/>
                        </a:rPr>
                        <m:t>𝑙</m:t>
                      </m:r>
                      <m:d>
                        <m:dPr>
                          <m:ctrlPr>
                            <a:rPr lang="en-US" altLang="zh-CN" sz="2000" b="0" i="1" dirty="0">
                              <a:solidFill>
                                <a:srgbClr val="000000"/>
                              </a:solidFill>
                              <a:latin typeface="Cambria Math" panose="02040503050406030204" pitchFamily="18" charset="0"/>
                            </a:rPr>
                          </m:ctrlPr>
                        </m:dPr>
                        <m:e>
                          <m:r>
                            <a:rPr lang="en-US" altLang="zh-CN" sz="2000" b="0" dirty="0">
                              <a:solidFill>
                                <a:srgbClr val="000000"/>
                              </a:solidFill>
                              <a:latin typeface="Cambria Math" panose="02040503050406030204" pitchFamily="18" charset="0"/>
                            </a:rPr>
                            <m:t>𝑆</m:t>
                          </m:r>
                          <m:r>
                            <a:rPr lang="en-US" altLang="zh-CN" sz="2000" b="0" dirty="0">
                              <a:solidFill>
                                <a:srgbClr val="000000"/>
                              </a:solidFill>
                              <a:latin typeface="Cambria Math" panose="02040503050406030204" pitchFamily="18" charset="0"/>
                            </a:rPr>
                            <m:t>,</m:t>
                          </m:r>
                          <m:r>
                            <a:rPr lang="el-GR" altLang="zh-CN" sz="2000" b="0" dirty="0">
                              <a:solidFill>
                                <a:srgbClr val="000000"/>
                              </a:solidFill>
                              <a:latin typeface="Cambria Math" panose="02040503050406030204" pitchFamily="18" charset="0"/>
                            </a:rPr>
                            <m:t>𝜃</m:t>
                          </m:r>
                        </m:e>
                        <m:e>
                          <m:r>
                            <a:rPr lang="el-GR" altLang="zh-CN" sz="2000" b="0" dirty="0">
                              <a:solidFill>
                                <a:srgbClr val="000000"/>
                              </a:solidFill>
                              <a:latin typeface="Cambria Math" panose="02040503050406030204" pitchFamily="18" charset="0"/>
                            </a:rPr>
                            <m:t>··</m:t>
                          </m:r>
                          <m:r>
                            <a:rPr lang="en-US" altLang="zh-CN" sz="2000" b="0" dirty="0">
                              <a:solidFill>
                                <a:srgbClr val="000000"/>
                              </a:solidFill>
                              <a:latin typeface="Cambria Math" panose="02040503050406030204" pitchFamily="18" charset="0"/>
                            </a:rPr>
                            <m:t>𝐷</m:t>
                          </m:r>
                        </m:e>
                      </m:d>
                      <m:r>
                        <a:rPr lang="en-US" altLang="zh-CN" sz="2000" b="0" dirty="0">
                          <a:solidFill>
                            <a:srgbClr val="000000"/>
                          </a:solidFill>
                          <a:latin typeface="Cambria Math" panose="02040503050406030204" pitchFamily="18" charset="0"/>
                        </a:rPr>
                        <m:t>=</m:t>
                      </m:r>
                      <m:nary>
                        <m:naryPr>
                          <m:chr m:val="∑"/>
                          <m:ctrlPr>
                            <a:rPr lang="en-US" altLang="zh-CN" sz="2000" b="0" i="1" dirty="0">
                              <a:solidFill>
                                <a:srgbClr val="000000"/>
                              </a:solidFill>
                              <a:latin typeface="Cambria Math" panose="02040503050406030204" pitchFamily="18" charset="0"/>
                            </a:rPr>
                          </m:ctrlPr>
                        </m:naryPr>
                        <m:sub>
                          <m:r>
                            <a:rPr lang="en-US" altLang="zh-CN" sz="2000" b="0" dirty="0" err="1">
                              <a:solidFill>
                                <a:srgbClr val="000000"/>
                              </a:solidFill>
                              <a:latin typeface="Cambria Math" panose="02040503050406030204" pitchFamily="18" charset="0"/>
                            </a:rPr>
                            <m:t>𝑖</m:t>
                          </m:r>
                        </m:sub>
                        <m:sup>
                          <m:r>
                            <a:rPr lang="en-US" altLang="zh-CN" sz="2000" b="0" dirty="0" err="1">
                              <a:solidFill>
                                <a:srgbClr val="000000"/>
                              </a:solidFill>
                              <a:latin typeface="Cambria Math" panose="02040503050406030204" pitchFamily="18" charset="0"/>
                            </a:rPr>
                            <m:t>𝑛</m:t>
                          </m:r>
                        </m:sup>
                        <m:e>
                          <m:d>
                            <m:dPr>
                              <m:begChr m:val="|"/>
                              <m:endChr m:val="|"/>
                              <m:ctrlPr>
                                <a:rPr lang="en-US" altLang="zh-CN" sz="2000" b="0" i="1" dirty="0">
                                  <a:solidFill>
                                    <a:srgbClr val="000000"/>
                                  </a:solidFill>
                                  <a:latin typeface="Cambria Math" panose="02040503050406030204" pitchFamily="18" charset="0"/>
                                </a:rPr>
                              </m:ctrlPr>
                            </m:dPr>
                            <m:e>
                              <m:sSub>
                                <m:sSubPr>
                                  <m:ctrlPr>
                                    <a:rPr lang="en-US" altLang="zh-CN" sz="2000" b="0" i="1" dirty="0" err="1">
                                      <a:solidFill>
                                        <a:srgbClr val="000000"/>
                                      </a:solidFill>
                                      <a:latin typeface="Cambria Math" panose="02040503050406030204" pitchFamily="18" charset="0"/>
                                    </a:rPr>
                                  </m:ctrlPr>
                                </m:sSubPr>
                                <m:e>
                                  <m:r>
                                    <a:rPr lang="en-US" altLang="zh-CN" sz="2000" b="0" dirty="0" err="1">
                                      <a:solidFill>
                                        <a:srgbClr val="000000"/>
                                      </a:solidFill>
                                      <a:latin typeface="Cambria Math" panose="02040503050406030204" pitchFamily="18" charset="0"/>
                                    </a:rPr>
                                    <m:t>𝑡</m:t>
                                  </m:r>
                                </m:e>
                                <m:sub>
                                  <m:r>
                                    <a:rPr lang="en-US" altLang="zh-CN" sz="2000" b="0" dirty="0" err="1">
                                      <a:solidFill>
                                        <a:srgbClr val="000000"/>
                                      </a:solidFill>
                                      <a:latin typeface="Cambria Math" panose="02040503050406030204" pitchFamily="18" charset="0"/>
                                    </a:rPr>
                                    <m:t>𝑖</m:t>
                                  </m:r>
                                </m:sub>
                              </m:sSub>
                            </m:e>
                          </m:d>
                          <m:nary>
                            <m:naryPr>
                              <m:chr m:val="∑"/>
                              <m:supHide m:val="on"/>
                              <m:ctrlPr>
                                <a:rPr lang="en-US" altLang="zh-CN" sz="2000" b="0" i="1" dirty="0">
                                  <a:solidFill>
                                    <a:srgbClr val="000000"/>
                                  </a:solidFill>
                                  <a:latin typeface="Cambria Math" panose="02040503050406030204" pitchFamily="18" charset="0"/>
                                </a:rPr>
                              </m:ctrlPr>
                            </m:naryPr>
                            <m:sub>
                              <m:r>
                                <a:rPr lang="en-US" altLang="zh-CN" sz="2000" b="0" dirty="0" err="1">
                                  <a:solidFill>
                                    <a:srgbClr val="000000"/>
                                  </a:solidFill>
                                  <a:latin typeface="Cambria Math" panose="02040503050406030204" pitchFamily="18" charset="0"/>
                                </a:rPr>
                                <m:t>𝐴</m:t>
                              </m:r>
                              <m:r>
                                <a:rPr lang="en-US" altLang="zh-CN" sz="2000" b="0" dirty="0" err="1">
                                  <a:solidFill>
                                    <a:srgbClr val="000000"/>
                                  </a:solidFill>
                                  <a:latin typeface="Cambria Math" panose="02040503050406030204" pitchFamily="18" charset="0"/>
                                </a:rPr>
                                <m:t>∈</m:t>
                              </m:r>
                              <m:sSub>
                                <m:sSubPr>
                                  <m:ctrlPr>
                                    <a:rPr lang="en-US" altLang="zh-CN" sz="2000" b="0" i="1" dirty="0" err="1">
                                      <a:solidFill>
                                        <a:srgbClr val="000000"/>
                                      </a:solidFill>
                                      <a:latin typeface="Cambria Math" panose="02040503050406030204" pitchFamily="18" charset="0"/>
                                    </a:rPr>
                                  </m:ctrlPr>
                                </m:sSubPr>
                                <m:e>
                                  <m:r>
                                    <a:rPr lang="en-US" altLang="zh-CN" sz="2000" b="0" dirty="0" err="1">
                                      <a:solidFill>
                                        <a:srgbClr val="000000"/>
                                      </a:solidFill>
                                      <a:latin typeface="Cambria Math" panose="02040503050406030204" pitchFamily="18" charset="0"/>
                                    </a:rPr>
                                    <m:t>𝑡</m:t>
                                  </m:r>
                                </m:e>
                                <m:sub>
                                  <m:r>
                                    <a:rPr lang="en-US" altLang="zh-CN" sz="2000" b="0" dirty="0" err="1">
                                      <a:solidFill>
                                        <a:srgbClr val="000000"/>
                                      </a:solidFill>
                                      <a:latin typeface="Cambria Math" panose="02040503050406030204" pitchFamily="18" charset="0"/>
                                    </a:rPr>
                                    <m:t>𝑖</m:t>
                                  </m:r>
                                </m:sub>
                              </m:sSub>
                              <m:r>
                                <a:rPr lang="en-US" altLang="zh-CN" sz="2000" b="0" dirty="0">
                                  <a:solidFill>
                                    <a:srgbClr val="000000"/>
                                  </a:solidFill>
                                  <a:latin typeface="Cambria Math" panose="02040503050406030204" pitchFamily="18" charset="0"/>
                                </a:rPr>
                                <m:t>.∗</m:t>
                              </m:r>
                            </m:sub>
                            <m:sup/>
                            <m:e>
                              <m:r>
                                <a:rPr lang="en-US" altLang="zh-CN" sz="2000" b="0" dirty="0">
                                  <a:solidFill>
                                    <a:srgbClr val="000000"/>
                                  </a:solidFill>
                                  <a:latin typeface="Cambria Math" panose="02040503050406030204" pitchFamily="18" charset="0"/>
                                </a:rPr>
                                <m:t>𝑀𝐼</m:t>
                              </m:r>
                              <m:d>
                                <m:dPr>
                                  <m:ctrlPr>
                                    <a:rPr lang="en-US" altLang="zh-CN" sz="2000" b="0" i="1" dirty="0">
                                      <a:solidFill>
                                        <a:srgbClr val="000000"/>
                                      </a:solidFill>
                                      <a:latin typeface="Cambria Math" panose="02040503050406030204" pitchFamily="18" charset="0"/>
                                    </a:rPr>
                                  </m:ctrlPr>
                                </m:dPr>
                                <m:e>
                                  <m:r>
                                    <a:rPr lang="en-US" altLang="zh-CN" sz="2000" b="0" dirty="0">
                                      <a:solidFill>
                                        <a:srgbClr val="000000"/>
                                      </a:solidFill>
                                      <a:latin typeface="Cambria Math" panose="02040503050406030204" pitchFamily="18" charset="0"/>
                                    </a:rPr>
                                    <m:t>𝐴</m:t>
                                  </m:r>
                                  <m:r>
                                    <a:rPr lang="en-US" altLang="zh-CN" sz="2000" b="0" dirty="0">
                                      <a:solidFill>
                                        <a:srgbClr val="000000"/>
                                      </a:solidFill>
                                      <a:latin typeface="Cambria Math" panose="02040503050406030204" pitchFamily="18" charset="0"/>
                                    </a:rPr>
                                    <m:t>;</m:t>
                                  </m:r>
                                  <m:r>
                                    <a:rPr lang="el-GR" altLang="zh-CN" sz="2000" b="0" dirty="0">
                                      <a:solidFill>
                                        <a:srgbClr val="000000"/>
                                      </a:solidFill>
                                      <a:latin typeface="Cambria Math" panose="02040503050406030204" pitchFamily="18" charset="0"/>
                                    </a:rPr>
                                    <m:t>𝜋</m:t>
                                  </m:r>
                                  <m:d>
                                    <m:dPr>
                                      <m:ctrlPr>
                                        <a:rPr lang="el-GR" altLang="zh-CN" sz="2000" b="0" i="1" dirty="0">
                                          <a:solidFill>
                                            <a:srgbClr val="000000"/>
                                          </a:solidFill>
                                          <a:latin typeface="Cambria Math" panose="02040503050406030204" pitchFamily="18" charset="0"/>
                                        </a:rPr>
                                      </m:ctrlPr>
                                    </m:dPr>
                                    <m:e>
                                      <m:r>
                                        <a:rPr lang="en-US" altLang="zh-CN" sz="2000" b="0" dirty="0">
                                          <a:solidFill>
                                            <a:srgbClr val="000000"/>
                                          </a:solidFill>
                                          <a:latin typeface="Cambria Math" panose="02040503050406030204" pitchFamily="18" charset="0"/>
                                        </a:rPr>
                                        <m:t>𝐴</m:t>
                                      </m:r>
                                    </m:e>
                                  </m:d>
                                </m:e>
                              </m:d>
                            </m:e>
                          </m:nary>
                        </m:e>
                      </m:nary>
                      <m:r>
                        <a:rPr lang="en-US" altLang="zh-CN" sz="2000" b="0" dirty="0">
                          <a:solidFill>
                            <a:srgbClr val="000000"/>
                          </a:solidFill>
                          <a:latin typeface="Cambria Math" panose="02040503050406030204" pitchFamily="18" charset="0"/>
                        </a:rPr>
                        <m:t>+</m:t>
                      </m:r>
                      <m:r>
                        <a:rPr lang="en-US" altLang="zh-CN" sz="2000" b="0" dirty="0">
                          <a:solidFill>
                            <a:srgbClr val="000000"/>
                          </a:solidFill>
                          <a:latin typeface="Cambria Math" panose="02040503050406030204" pitchFamily="18" charset="0"/>
                        </a:rPr>
                        <m:t>𝑐</m:t>
                      </m:r>
                    </m:oMath>
                  </m:oMathPara>
                </a14:m>
                <a:endParaRPr lang="en-US" altLang="zh-CN" sz="2000" b="0" dirty="0">
                  <a:solidFill>
                    <a:srgbClr val="000000"/>
                  </a:solidFill>
                </a:endParaRPr>
              </a:p>
              <a:p>
                <a:pPr marL="269875" lvl="1" indent="-269875">
                  <a:lnSpc>
                    <a:spcPts val="2700"/>
                  </a:lnSpc>
                  <a:spcBef>
                    <a:spcPts val="0"/>
                  </a:spcBef>
                  <a:spcAft>
                    <a:spcPts val="0"/>
                  </a:spcAft>
                  <a:buFontTx/>
                  <a:buChar char="-"/>
                </a:pPr>
                <a:r>
                  <a:rPr lang="zh-CN" altLang="en-US" sz="2000" b="0" dirty="0"/>
                  <a:t>使用最大似然估计（</a:t>
                </a:r>
                <a:r>
                  <a:rPr lang="en-US" altLang="zh-CN" sz="2000" b="0" dirty="0"/>
                  <a:t>Maximum Likelihood Estimation, MLE</a:t>
                </a:r>
                <a:r>
                  <a:rPr lang="zh-CN" altLang="en-US" sz="2000" b="0" dirty="0"/>
                  <a:t>）学习每个节点的</a:t>
                </a:r>
                <a:r>
                  <a:rPr lang="en-US" altLang="zh-CN" sz="2000" b="0" dirty="0"/>
                  <a:t>CPT</a:t>
                </a:r>
              </a:p>
              <a:p>
                <a:pPr lvl="1">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zh-CN" altLang="zh-CN" sz="1400" i="1" smtClean="0">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𝜃</m:t>
                          </m:r>
                        </m:e>
                        <m:sub>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sub>
                        <m: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sup>
                      </m:sSubSup>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𝑃</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𝜋</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14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𝐹</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𝑣</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𝜋</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num>
                        <m:den>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𝐹</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𝜋</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𝐴</m:t>
                          </m:r>
                          <m:r>
                            <a:rPr lang="en-US" altLang="zh-CN" sz="180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𝑥</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den>
                      </m:f>
                    </m:oMath>
                  </m:oMathPara>
                </a14:m>
                <a:endParaRPr lang="en-US" altLang="zh-CN" sz="2000" b="0" dirty="0"/>
              </a:p>
              <a:p>
                <a:pPr lvl="1">
                  <a:lnSpc>
                    <a:spcPts val="2700"/>
                  </a:lnSpc>
                  <a:spcBef>
                    <a:spcPts val="0"/>
                  </a:spcBef>
                  <a:spcAft>
                    <a:spcPts val="0"/>
                  </a:spcAft>
                </a:pPr>
                <a14:m>
                  <m:oMath xmlns:m="http://schemas.openxmlformats.org/officeDocument/2006/math">
                    <m:r>
                      <a:rPr lang="en-US" altLang="zh-CN" sz="2000" b="0" dirty="0">
                        <a:solidFill>
                          <a:srgbClr val="000000"/>
                        </a:solidFill>
                        <a:latin typeface="Cambria Math" panose="02040503050406030204" pitchFamily="18" charset="0"/>
                      </a:rPr>
                      <m:t>𝐴</m:t>
                    </m:r>
                  </m:oMath>
                </a14:m>
                <a:r>
                  <a:rPr lang="zh-CN" altLang="en-US" sz="2000" b="0" dirty="0">
                    <a:solidFill>
                      <a:srgbClr val="000000"/>
                    </a:solidFill>
                  </a:rPr>
                  <a:t>：属性节点，</a:t>
                </a:r>
                <a14:m>
                  <m:oMath xmlns:m="http://schemas.openxmlformats.org/officeDocument/2006/math">
                    <m:r>
                      <a:rPr lang="en-US" altLang="zh-CN" sz="2000" b="0" dirty="0">
                        <a:solidFill>
                          <a:srgbClr val="000000"/>
                        </a:solidFill>
                        <a:latin typeface="Cambria Math" panose="02040503050406030204" pitchFamily="18" charset="0"/>
                      </a:rPr>
                      <m:t>𝑣</m:t>
                    </m:r>
                    <m:r>
                      <a:rPr lang="zh-CN" altLang="en-US" sz="2000" b="0" i="1" dirty="0">
                        <a:solidFill>
                          <a:srgbClr val="000000"/>
                        </a:solidFill>
                        <a:latin typeface="Cambria Math" panose="02040503050406030204" pitchFamily="18" charset="0"/>
                      </a:rPr>
                      <m:t>：</m:t>
                    </m:r>
                    <m:r>
                      <a:rPr lang="en-US" altLang="zh-CN" sz="2000" b="0" dirty="0">
                        <a:solidFill>
                          <a:srgbClr val="000000"/>
                        </a:solidFill>
                        <a:latin typeface="Cambria Math" panose="02040503050406030204" pitchFamily="18" charset="0"/>
                      </a:rPr>
                      <m:t>𝐴</m:t>
                    </m:r>
                  </m:oMath>
                </a14:m>
                <a:r>
                  <a:rPr lang="zh-CN" altLang="en-US" sz="2000" b="0" dirty="0">
                    <a:solidFill>
                      <a:srgbClr val="000000"/>
                    </a:solidFill>
                  </a:rPr>
                  <a:t>的可能取值，</a:t>
                </a:r>
                <a14:m>
                  <m:oMath xmlns:m="http://schemas.openxmlformats.org/officeDocument/2006/math">
                    <m:r>
                      <a:rPr lang="en-US" altLang="zh-CN" sz="2000" b="0" dirty="0">
                        <a:solidFill>
                          <a:srgbClr val="000000"/>
                        </a:solidFill>
                        <a:latin typeface="Cambria Math" panose="02040503050406030204" pitchFamily="18" charset="0"/>
                      </a:rPr>
                      <m:t>𝑥</m:t>
                    </m:r>
                    <m:r>
                      <a:rPr lang="zh-CN" altLang="en-US" sz="2000" b="0" i="1" dirty="0">
                        <a:solidFill>
                          <a:srgbClr val="000000"/>
                        </a:solidFill>
                        <a:latin typeface="Cambria Math" panose="02040503050406030204" pitchFamily="18" charset="0"/>
                      </a:rPr>
                      <m:t>：</m:t>
                    </m:r>
                    <m:r>
                      <a:rPr lang="en-US" altLang="zh-CN" sz="2000" b="0" dirty="0">
                        <a:solidFill>
                          <a:srgbClr val="000000"/>
                        </a:solidFill>
                        <a:latin typeface="Cambria Math" panose="02040503050406030204" pitchFamily="18" charset="0"/>
                      </a:rPr>
                      <m:t>𝐴</m:t>
                    </m:r>
                  </m:oMath>
                </a14:m>
                <a:r>
                  <a:rPr lang="zh-CN" altLang="en-US" sz="2000" b="0" dirty="0">
                    <a:solidFill>
                      <a:srgbClr val="000000"/>
                    </a:solidFill>
                  </a:rPr>
                  <a:t>的父节点集</a:t>
                </a:r>
                <a14:m>
                  <m:oMath xmlns:m="http://schemas.openxmlformats.org/officeDocument/2006/math">
                    <m:r>
                      <a:rPr lang="en-US" altLang="zh-CN" sz="2000" b="0">
                        <a:solidFill>
                          <a:srgbClr val="000000"/>
                        </a:solidFill>
                        <a:latin typeface="Cambria Math" panose="02040503050406030204" pitchFamily="18" charset="0"/>
                      </a:rPr>
                      <m:t>𝜋</m:t>
                    </m:r>
                    <m:r>
                      <a:rPr lang="en-US" altLang="zh-CN" sz="2000" b="0">
                        <a:solidFill>
                          <a:srgbClr val="000000"/>
                        </a:solidFill>
                        <a:latin typeface="Cambria Math" panose="02040503050406030204" pitchFamily="18" charset="0"/>
                      </a:rPr>
                      <m:t>(</m:t>
                    </m:r>
                    <m:r>
                      <a:rPr lang="en-US" altLang="zh-CN" sz="2000" b="0">
                        <a:solidFill>
                          <a:srgbClr val="000000"/>
                        </a:solidFill>
                        <a:latin typeface="Cambria Math" panose="02040503050406030204" pitchFamily="18" charset="0"/>
                      </a:rPr>
                      <m:t>𝐴</m:t>
                    </m:r>
                    <m:r>
                      <a:rPr lang="en-US" altLang="zh-CN" sz="2000" b="0">
                        <a:solidFill>
                          <a:srgbClr val="000000"/>
                        </a:solidFill>
                        <a:latin typeface="Cambria Math" panose="02040503050406030204" pitchFamily="18" charset="0"/>
                      </a:rPr>
                      <m:t>)</m:t>
                    </m:r>
                    <m:r>
                      <a:rPr lang="zh-CN" altLang="en-US" sz="2000" b="0">
                        <a:solidFill>
                          <a:srgbClr val="000000"/>
                        </a:solidFill>
                        <a:latin typeface="Cambria Math" panose="02040503050406030204" pitchFamily="18" charset="0"/>
                      </a:rPr>
                      <m:t>的</m:t>
                    </m:r>
                  </m:oMath>
                </a14:m>
                <a:r>
                  <a:rPr lang="zh-CN" altLang="en-US" sz="2000" b="0" dirty="0">
                    <a:solidFill>
                      <a:srgbClr val="000000"/>
                    </a:solidFill>
                  </a:rPr>
                  <a:t>可取值组合</a:t>
                </a:r>
                <a14:m>
                  <m:oMath xmlns:m="http://schemas.openxmlformats.org/officeDocument/2006/math">
                    <m:r>
                      <a:rPr lang="en-US" altLang="zh-CN" sz="2000" b="0" dirty="0">
                        <a:solidFill>
                          <a:srgbClr val="000000"/>
                        </a:solidFill>
                        <a:latin typeface="Cambria Math" panose="02040503050406030204" pitchFamily="18" charset="0"/>
                      </a:rPr>
                      <m:t>𝐹</m:t>
                    </m:r>
                    <m:r>
                      <a:rPr lang="en-US" altLang="zh-CN" sz="2000" b="0" dirty="0">
                        <a:solidFill>
                          <a:srgbClr val="000000"/>
                        </a:solidFill>
                        <a:latin typeface="Cambria Math" panose="02040503050406030204" pitchFamily="18" charset="0"/>
                      </a:rPr>
                      <m:t>(·)</m:t>
                    </m:r>
                    <m:r>
                      <a:rPr lang="zh-CN" altLang="en-US" sz="2000" b="0" i="1" dirty="0">
                        <a:solidFill>
                          <a:srgbClr val="000000"/>
                        </a:solidFill>
                        <a:latin typeface="Cambria Math" panose="02040503050406030204" pitchFamily="18" charset="0"/>
                      </a:rPr>
                      <m:t>：</m:t>
                    </m:r>
                  </m:oMath>
                </a14:m>
                <a:r>
                  <a:rPr lang="zh-CN" altLang="en-US" sz="2000" b="0" dirty="0">
                    <a:solidFill>
                      <a:srgbClr val="000000"/>
                    </a:solidFill>
                  </a:rPr>
                  <a:t>表中满足条件的记录数</a:t>
                </a:r>
                <a:endParaRPr lang="en-US" altLang="zh-CN" sz="2000" b="0" dirty="0">
                  <a:solidFill>
                    <a:srgbClr val="000000"/>
                  </a:solidFill>
                </a:endParaRPr>
              </a:p>
            </p:txBody>
          </p:sp>
        </mc:Choice>
        <mc:Fallback xmlns="">
          <p:sp>
            <p:nvSpPr>
              <p:cNvPr id="18" name="Rectangle 3"/>
              <p:cNvSpPr>
                <a:spLocks noRot="1" noChangeAspect="1" noMove="1" noResize="1" noEditPoints="1" noAdjustHandles="1" noChangeArrowheads="1" noChangeShapeType="1" noTextEdit="1"/>
              </p:cNvSpPr>
              <p:nvPr/>
            </p:nvSpPr>
            <p:spPr bwMode="auto">
              <a:xfrm>
                <a:off x="684212" y="2059385"/>
                <a:ext cx="8424291" cy="4825999"/>
              </a:xfrm>
              <a:prstGeom prst="rect">
                <a:avLst/>
              </a:prstGeom>
              <a:blipFill>
                <a:blip r:embed="rId2"/>
                <a:stretch>
                  <a:fillRect l="-796" t="-1896"/>
                </a:stretch>
              </a:blipFill>
              <a:ln w="9525">
                <a:noFill/>
                <a:miter lim="800000"/>
              </a:ln>
            </p:spPr>
            <p:txBody>
              <a:bodyPr/>
              <a:lstStyle/>
              <a:p>
                <a:r>
                  <a:rPr lang="zh-CN" alt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基于机器学习的基数估计 </a:t>
            </a:r>
            <a:r>
              <a:rPr lang="en-US" altLang="zh-CN" dirty="0">
                <a:ea typeface="黑体" panose="02010609060101010101" pitchFamily="2" charset="-122"/>
              </a:rPr>
              <a:t>(6)</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8" name="Rectangle 3"/>
              <p:cNvSpPr>
                <a:spLocks noChangeArrowheads="1"/>
              </p:cNvSpPr>
              <p:nvPr/>
            </p:nvSpPr>
            <p:spPr bwMode="auto">
              <a:xfrm>
                <a:off x="683568" y="2131393"/>
                <a:ext cx="8208962" cy="4825999"/>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基于贝叶斯网的基数估计方法</a:t>
                </a:r>
                <a:r>
                  <a:rPr lang="en-US" altLang="zh-CN" sz="2200" dirty="0">
                    <a:solidFill>
                      <a:srgbClr val="0000FF"/>
                    </a:solidFill>
                  </a:rPr>
                  <a:t>——</a:t>
                </a:r>
                <a:r>
                  <a:rPr lang="zh-CN" altLang="en-US" sz="2200" dirty="0">
                    <a:solidFill>
                      <a:srgbClr val="0000FF"/>
                    </a:solidFill>
                  </a:rPr>
                  <a:t>基数估计</a:t>
                </a:r>
                <a:endParaRPr lang="en-US" altLang="zh-CN" sz="2000" dirty="0"/>
              </a:p>
              <a:p>
                <a:pPr marL="342900" indent="-342900">
                  <a:lnSpc>
                    <a:spcPts val="2400"/>
                  </a:lnSpc>
                  <a:spcBef>
                    <a:spcPts val="600"/>
                  </a:spcBef>
                  <a:spcAft>
                    <a:spcPts val="600"/>
                  </a:spcAft>
                  <a:buFontTx/>
                  <a:buChar char="-"/>
                </a:pPr>
                <a:r>
                  <a:rPr kumimoji="1" lang="zh-CN" altLang="en-US" sz="2000" b="1"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单表基数估计</a:t>
                </a:r>
                <a:endParaRPr kumimoji="1" lang="en-US" altLang="zh-CN" sz="2000" b="1"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marL="342900" indent="-342900">
                  <a:lnSpc>
                    <a:spcPts val="2400"/>
                  </a:lnSpc>
                  <a:spcBef>
                    <a:spcPts val="600"/>
                  </a:spcBef>
                  <a:spcAft>
                    <a:spcPts val="0"/>
                  </a:spcAft>
                  <a:buFont typeface="Wingdings" panose="05000000000000000000" pitchFamily="2" charset="2"/>
                  <a:buChar char="ü"/>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通过连乘</a:t>
                </a:r>
                <a:r>
                  <a:rPr kumimoji="1" lang="en-US" altLang="zh-CN"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CPT</a:t>
                </a: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得到联合概率分布</a:t>
                </a:r>
                <a14:m>
                  <m:oMath xmlns:m="http://schemas.openxmlformats.org/officeDocument/2006/math">
                    <m:r>
                      <a:rPr kumimoji="1" lang="en-US" altLang="zh-CN" sz="1800" b="1" i="1" u="none" strike="noStrike" kern="1200" cap="none" spc="0" normalizeH="0" baseline="0" noProof="0" smtClean="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𝑃</m:t>
                    </m:r>
                    <m:d>
                      <m:dPr>
                        <m:ctrlPr>
                          <a:rPr kumimoji="1" lang="zh-CN" altLang="zh-CN" sz="1400" b="1" i="1" u="none" strike="noStrike" kern="1200" cap="none" spc="0" normalizeH="0" baseline="0" noProof="0">
                            <a:ln>
                              <a:noFill/>
                            </a:ln>
                            <a:solidFill>
                              <a:srgbClr val="003366"/>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kumimoji="1" lang="zh-CN" altLang="zh-CN" sz="1400" b="1" i="1" u="none" strike="noStrike" kern="1200" cap="none" spc="0" normalizeH="0" baseline="0" noProof="0">
                                <a:ln>
                                  <a:noFill/>
                                </a:ln>
                                <a:solidFill>
                                  <a:srgbClr val="003366"/>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𝐴</m:t>
                            </m:r>
                          </m:e>
                          <m: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1</m:t>
                            </m:r>
                          </m:sub>
                        </m:s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m:t>
                        </m:r>
                        <m:sSub>
                          <m:sSubPr>
                            <m:ctrlPr>
                              <a:rPr kumimoji="1" lang="zh-CN" altLang="zh-CN" sz="1400" b="1" i="1" u="none" strike="noStrike" kern="1200" cap="none" spc="0" normalizeH="0" baseline="0" noProof="0">
                                <a:ln>
                                  <a:noFill/>
                                </a:ln>
                                <a:solidFill>
                                  <a:srgbClr val="003366"/>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𝐴</m:t>
                            </m:r>
                          </m:e>
                          <m: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2</m:t>
                            </m:r>
                          </m:sub>
                        </m:s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m:t>
                        </m:r>
                        <m:sSub>
                          <m:sSubPr>
                            <m:ctrlPr>
                              <a:rPr kumimoji="1" lang="zh-CN" altLang="zh-CN" sz="1400" b="1" i="1" u="none" strike="noStrike" kern="1200" cap="none" spc="0" normalizeH="0" baseline="0" noProof="0">
                                <a:ln>
                                  <a:noFill/>
                                </a:ln>
                                <a:solidFill>
                                  <a:srgbClr val="003366"/>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𝐴</m:t>
                            </m:r>
                          </m:e>
                          <m: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𝑚</m:t>
                            </m:r>
                          </m:sub>
                        </m:sSub>
                      </m:e>
                    </m:d>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m:t>
                    </m:r>
                    <m:nary>
                      <m:naryPr>
                        <m:chr m:val="∏"/>
                        <m:limLoc m:val="undOvr"/>
                        <m:ctrlPr>
                          <a:rPr kumimoji="1" lang="zh-CN" altLang="zh-CN" sz="1400" b="1" i="1" u="none" strike="noStrike" kern="1200" cap="none" spc="0" normalizeH="0" baseline="0" noProof="0">
                            <a:ln>
                              <a:noFill/>
                            </a:ln>
                            <a:solidFill>
                              <a:srgbClr val="003366"/>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naryPr>
                      <m: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𝑖</m:t>
                        </m:r>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=1</m:t>
                        </m:r>
                      </m:sub>
                      <m:sup>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𝑚</m:t>
                        </m:r>
                      </m:sup>
                      <m:e>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𝑃</m:t>
                        </m:r>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m:t>
                        </m:r>
                        <m:sSub>
                          <m:sSubPr>
                            <m:ctrlPr>
                              <a:rPr kumimoji="1" lang="zh-CN" altLang="zh-CN" sz="1400" b="1" i="1" u="none" strike="noStrike" kern="1200" cap="none" spc="0" normalizeH="0" baseline="0" noProof="0">
                                <a:ln>
                                  <a:noFill/>
                                </a:ln>
                                <a:solidFill>
                                  <a:srgbClr val="003366"/>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𝐴</m:t>
                            </m:r>
                          </m:e>
                          <m: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𝑖</m:t>
                            </m:r>
                          </m:sub>
                        </m:s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m:t>
                        </m:r>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𝜋</m:t>
                        </m:r>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m:t>
                        </m:r>
                        <m:sSub>
                          <m:sSubPr>
                            <m:ctrlPr>
                              <a:rPr kumimoji="1" lang="zh-CN" altLang="zh-CN" sz="1400" b="1" i="1" u="none" strike="noStrike" kern="1200" cap="none" spc="0" normalizeH="0" baseline="0" noProof="0">
                                <a:ln>
                                  <a:noFill/>
                                </a:ln>
                                <a:solidFill>
                                  <a:srgbClr val="003366"/>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𝐴</m:t>
                            </m:r>
                          </m:e>
                          <m: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𝑖</m:t>
                            </m:r>
                          </m:sub>
                        </m:sSub>
                        <m:r>
                          <a:rPr kumimoji="1" lang="en-US" altLang="zh-CN" sz="1800" b="1" i="1" u="none" strike="noStrike" kern="1200" cap="none" spc="0" normalizeH="0" baseline="0" noProof="0">
                            <a:ln>
                              <a:noFill/>
                            </a:ln>
                            <a:solidFill>
                              <a:srgbClr val="003366"/>
                            </a:solidFill>
                            <a:effectLst/>
                            <a:uLnTx/>
                            <a:uFillTx/>
                            <a:latin typeface="Cambria Math" panose="02040503050406030204" pitchFamily="18" charset="0"/>
                            <a:ea typeface="宋体" panose="02010600030101010101" pitchFamily="2" charset="-122"/>
                            <a:cs typeface="Times New Roman" panose="02020603050405020304" pitchFamily="18" charset="0"/>
                          </a:rPr>
                          <m:t>))</m:t>
                        </m:r>
                      </m:e>
                    </m:nary>
                  </m:oMath>
                </a14:m>
                <a:endParaRPr lang="en-US" altLang="zh-CN" sz="1800" dirty="0">
                  <a:solidFill>
                    <a:srgbClr val="003366"/>
                  </a:solidFill>
                  <a:ea typeface="宋体" panose="02010600030101010101" pitchFamily="2" charset="-122"/>
                  <a:cs typeface="Times New Roman" panose="02020603050405020304" pitchFamily="18" charset="0"/>
                </a:endParaRPr>
              </a:p>
              <a:p>
                <a:pPr marL="342900" indent="-342900">
                  <a:lnSpc>
                    <a:spcPts val="2400"/>
                  </a:lnSpc>
                  <a:spcBef>
                    <a:spcPts val="600"/>
                  </a:spcBef>
                  <a:spcAft>
                    <a:spcPts val="0"/>
                  </a:spcAft>
                  <a:buFont typeface="Wingdings" panose="05000000000000000000" pitchFamily="2" charset="2"/>
                  <a:buChar char="ü"/>
                </a:pPr>
                <a:r>
                  <a:rPr kumimoji="1" lang="zh-CN" altLang="en-US"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rPr>
                  <a:t>将满足查询条件的概率值进行相加得到最终满足查询的概率值</a:t>
                </a:r>
                <a:endParaRPr kumimoji="1" lang="en-US" altLang="zh-CN" sz="2000" b="0" i="0" u="none" strike="noStrike" kern="1200" cap="none" spc="0" normalizeH="0" baseline="0" noProof="0" dirty="0">
                  <a:ln>
                    <a:noFill/>
                  </a:ln>
                  <a:solidFill>
                    <a:srgbClr val="003366"/>
                  </a:solidFill>
                  <a:effectLst/>
                  <a:uLnTx/>
                  <a:uFillTx/>
                  <a:latin typeface="Times New Roman" panose="02020603050405020304" pitchFamily="18" charset="0"/>
                  <a:ea typeface="黑体" panose="02010609060101010101" pitchFamily="2" charset="-122"/>
                  <a:cs typeface="+mn-cs"/>
                </a:endParaRPr>
              </a:p>
              <a:p>
                <a:pPr marL="342900" indent="-342900">
                  <a:lnSpc>
                    <a:spcPts val="2400"/>
                  </a:lnSpc>
                  <a:spcBef>
                    <a:spcPts val="600"/>
                  </a:spcBef>
                  <a:spcAft>
                    <a:spcPts val="0"/>
                  </a:spcAft>
                  <a:buFont typeface="Wingdings" panose="05000000000000000000" pitchFamily="2" charset="2"/>
                  <a:buChar char="ü"/>
                </a:pPr>
                <a:r>
                  <a:rPr lang="zh-CN" altLang="en-US" sz="2000" b="0" dirty="0">
                    <a:solidFill>
                      <a:srgbClr val="003366"/>
                    </a:solidFill>
                  </a:rPr>
                  <a:t>将概率值乘以表的总记录数即可得到基数估计值</a:t>
                </a:r>
                <a:endParaRPr lang="en-US" altLang="zh-CN" sz="2000" b="0" dirty="0">
                  <a:solidFill>
                    <a:srgbClr val="003366"/>
                  </a:solidFill>
                </a:endParaRPr>
              </a:p>
              <a:p>
                <a:pPr marL="342900" indent="-342900">
                  <a:lnSpc>
                    <a:spcPts val="2400"/>
                  </a:lnSpc>
                  <a:spcBef>
                    <a:spcPts val="1200"/>
                  </a:spcBef>
                  <a:spcAft>
                    <a:spcPts val="600"/>
                  </a:spcAft>
                  <a:buFontTx/>
                  <a:buChar char="-"/>
                </a:pPr>
                <a:r>
                  <a:rPr lang="zh-CN" altLang="en-US" sz="2000" dirty="0"/>
                  <a:t>多表基数估计</a:t>
                </a:r>
                <a:endParaRPr lang="en-US" altLang="zh-CN" sz="2000" dirty="0"/>
              </a:p>
              <a:p>
                <a:pPr marL="342900" indent="-342900">
                  <a:lnSpc>
                    <a:spcPts val="2400"/>
                  </a:lnSpc>
                  <a:spcBef>
                    <a:spcPts val="600"/>
                  </a:spcBef>
                  <a:spcAft>
                    <a:spcPts val="0"/>
                  </a:spcAft>
                  <a:buFont typeface="Wingdings" panose="05000000000000000000" pitchFamily="2" charset="2"/>
                  <a:buChar char="ü"/>
                </a:pPr>
                <a:r>
                  <a:rPr lang="zh-CN" altLang="en-US" sz="2000" b="0" dirty="0"/>
                  <a:t>引入连接指示器变量</a:t>
                </a:r>
                <a14:m>
                  <m:oMath xmlns:m="http://schemas.openxmlformats.org/officeDocument/2006/math">
                    <m:r>
                      <a:rPr lang="en-US" altLang="zh-CN" sz="2000" b="0" i="1" dirty="0" smtClean="0">
                        <a:latin typeface="Cambria Math" panose="02040503050406030204" pitchFamily="18" charset="0"/>
                      </a:rPr>
                      <m:t>𝐽</m:t>
                    </m:r>
                  </m:oMath>
                </a14:m>
                <a:r>
                  <a:rPr lang="zh-CN" altLang="en-US" sz="2000" b="0" dirty="0"/>
                  <a:t>，取值范围为</a:t>
                </a:r>
                <a14:m>
                  <m:oMath xmlns:m="http://schemas.openxmlformats.org/officeDocument/2006/math">
                    <m:r>
                      <a:rPr lang="en-US" altLang="zh-CN" sz="2000" b="0" i="1" smtClean="0">
                        <a:latin typeface="Cambria Math" panose="02040503050406030204" pitchFamily="18" charset="0"/>
                      </a:rPr>
                      <m:t>{</m:t>
                    </m:r>
                    <m:r>
                      <m:rPr>
                        <m:sty m:val="p"/>
                      </m:rPr>
                      <a:rPr lang="en-US" altLang="zh-CN" sz="2000" b="0" i="0" smtClean="0">
                        <a:latin typeface="Cambria Math" panose="02040503050406030204" pitchFamily="18" charset="0"/>
                      </a:rPr>
                      <m:t>T</m:t>
                    </m:r>
                    <m:r>
                      <a:rPr lang="en-US" altLang="zh-CN" sz="2000" b="0" i="0" smtClean="0">
                        <a:latin typeface="Cambria Math" panose="02040503050406030204" pitchFamily="18" charset="0"/>
                      </a:rPr>
                      <m:t>,</m:t>
                    </m:r>
                    <m:r>
                      <m:rPr>
                        <m:sty m:val="p"/>
                      </m:rPr>
                      <a:rPr lang="en-US" altLang="zh-CN" sz="2000" b="0" i="0" smtClean="0">
                        <a:latin typeface="Cambria Math" panose="02040503050406030204" pitchFamily="18" charset="0"/>
                      </a:rPr>
                      <m:t>F</m:t>
                    </m:r>
                    <m:r>
                      <a:rPr lang="en-US" altLang="zh-CN" sz="2000" b="0" i="1" smtClean="0">
                        <a:latin typeface="Cambria Math" panose="02040503050406030204" pitchFamily="18" charset="0"/>
                      </a:rPr>
                      <m:t>}</m:t>
                    </m:r>
                    <m:r>
                      <a:rPr lang="zh-CN" altLang="en-US" sz="2000" b="0" i="1">
                        <a:latin typeface="Cambria Math" panose="02040503050406030204" pitchFamily="18" charset="0"/>
                      </a:rPr>
                      <m:t>；</m:t>
                    </m:r>
                  </m:oMath>
                </a14:m>
                <a:r>
                  <a:rPr lang="zh-CN" altLang="en-US" sz="2000" b="0" dirty="0"/>
                  <a:t>如果两个表中连接变量相等，则</a:t>
                </a:r>
                <a14:m>
                  <m:oMath xmlns:m="http://schemas.openxmlformats.org/officeDocument/2006/math">
                    <m:r>
                      <a:rPr lang="en-US" altLang="zh-CN" sz="2000" b="0" i="1" dirty="0" smtClean="0">
                        <a:latin typeface="Cambria Math" panose="02040503050406030204" pitchFamily="18" charset="0"/>
                      </a:rPr>
                      <m:t>𝐽</m:t>
                    </m:r>
                    <m:r>
                      <a:rPr lang="en-US" altLang="zh-CN" sz="2000" b="0" i="1" dirty="0" smtClean="0">
                        <a:latin typeface="Cambria Math" panose="02040503050406030204" pitchFamily="18" charset="0"/>
                      </a:rPr>
                      <m:t>=</m:t>
                    </m:r>
                    <m:r>
                      <m:rPr>
                        <m:sty m:val="p"/>
                      </m:rPr>
                      <a:rPr lang="en-US" altLang="zh-CN" sz="2000" b="0" i="0" dirty="0" smtClean="0">
                        <a:latin typeface="Cambria Math" panose="02040503050406030204" pitchFamily="18" charset="0"/>
                      </a:rPr>
                      <m:t>T</m:t>
                    </m:r>
                  </m:oMath>
                </a14:m>
                <a:r>
                  <a:rPr lang="zh-CN" altLang="en-US" sz="2000" b="0" dirty="0"/>
                  <a:t>反之</a:t>
                </a:r>
                <a14:m>
                  <m:oMath xmlns:m="http://schemas.openxmlformats.org/officeDocument/2006/math">
                    <m:r>
                      <a:rPr lang="en-US" altLang="zh-CN" sz="2000" b="0" i="1" dirty="0">
                        <a:latin typeface="Cambria Math" panose="02040503050406030204" pitchFamily="18" charset="0"/>
                      </a:rPr>
                      <m:t>𝐽</m:t>
                    </m:r>
                    <m:r>
                      <a:rPr lang="en-US" altLang="zh-CN" sz="2000" b="0" i="1" dirty="0">
                        <a:latin typeface="Cambria Math" panose="02040503050406030204" pitchFamily="18" charset="0"/>
                      </a:rPr>
                      <m:t>=</m:t>
                    </m:r>
                    <m:r>
                      <m:rPr>
                        <m:sty m:val="p"/>
                      </m:rPr>
                      <a:rPr lang="en-US" altLang="zh-CN" sz="2000" b="0" i="1" dirty="0" smtClean="0">
                        <a:latin typeface="Cambria Math" panose="02040503050406030204" pitchFamily="18" charset="0"/>
                      </a:rPr>
                      <m:t>F</m:t>
                    </m:r>
                  </m:oMath>
                </a14:m>
                <a:endParaRPr lang="en-US" altLang="zh-CN" sz="2000" b="0" dirty="0"/>
              </a:p>
              <a:p>
                <a:pPr marL="342900" indent="-342900">
                  <a:lnSpc>
                    <a:spcPts val="2400"/>
                  </a:lnSpc>
                  <a:spcBef>
                    <a:spcPts val="600"/>
                  </a:spcBef>
                  <a:spcAft>
                    <a:spcPts val="0"/>
                  </a:spcAft>
                  <a:buFont typeface="Wingdings" panose="05000000000000000000" pitchFamily="2" charset="2"/>
                  <a:buChar char="ü"/>
                </a:pPr>
                <a:r>
                  <a:rPr lang="zh-CN" altLang="en-US" sz="2000" b="0" dirty="0"/>
                  <a:t>计算联合概率分布时加入对应连接指示器变量</a:t>
                </a:r>
                <a14:m>
                  <m:oMath xmlns:m="http://schemas.openxmlformats.org/officeDocument/2006/math">
                    <m:r>
                      <a:rPr lang="en-US" altLang="zh-CN" sz="2000" b="0" i="1" dirty="0" smtClean="0">
                        <a:latin typeface="Cambria Math" panose="02040503050406030204" pitchFamily="18" charset="0"/>
                      </a:rPr>
                      <m:t>𝐽</m:t>
                    </m:r>
                    <m:r>
                      <a:rPr lang="en-US" altLang="zh-CN" sz="2000" b="0" i="1" dirty="0" smtClean="0">
                        <a:latin typeface="Cambria Math" panose="02040503050406030204" pitchFamily="18" charset="0"/>
                      </a:rPr>
                      <m:t>=</m:t>
                    </m:r>
                    <m:r>
                      <m:rPr>
                        <m:sty m:val="p"/>
                      </m:rPr>
                      <a:rPr lang="en-US" altLang="zh-CN" sz="2000" b="0" i="0" dirty="0" smtClean="0">
                        <a:latin typeface="Cambria Math" panose="02040503050406030204" pitchFamily="18" charset="0"/>
                      </a:rPr>
                      <m:t>T</m:t>
                    </m:r>
                    <m:r>
                      <a:rPr lang="zh-CN" altLang="en-US" sz="2000" b="0" i="1" dirty="0">
                        <a:latin typeface="Cambria Math" panose="02040503050406030204" pitchFamily="18" charset="0"/>
                      </a:rPr>
                      <m:t>的</m:t>
                    </m:r>
                  </m:oMath>
                </a14:m>
                <a:r>
                  <a:rPr lang="zh-CN" altLang="en-US" sz="2000" b="0" dirty="0"/>
                  <a:t>条件</a:t>
                </a:r>
                <a:endParaRPr lang="en-US" altLang="zh-CN" sz="2000" b="0" dirty="0"/>
              </a:p>
              <a:p>
                <a:pPr marL="342900" indent="-342900">
                  <a:lnSpc>
                    <a:spcPts val="2400"/>
                  </a:lnSpc>
                  <a:spcBef>
                    <a:spcPts val="600"/>
                  </a:spcBef>
                  <a:spcAft>
                    <a:spcPts val="0"/>
                  </a:spcAft>
                  <a:buFont typeface="Wingdings" panose="05000000000000000000" pitchFamily="2" charset="2"/>
                  <a:buChar char="ü"/>
                </a:pPr>
                <a:r>
                  <a:rPr lang="zh-CN" altLang="en-US" sz="2000" b="0" dirty="0"/>
                  <a:t>将最终得到的概率值乘以对应表的总记录数即可得到基数估计值</a:t>
                </a:r>
                <a:endParaRPr lang="en-US" altLang="zh-CN" sz="2000" b="0" dirty="0"/>
              </a:p>
            </p:txBody>
          </p:sp>
        </mc:Choice>
        <mc:Fallback xmlns="">
          <p:sp>
            <p:nvSpPr>
              <p:cNvPr id="18" name="Rectangle 3"/>
              <p:cNvSpPr>
                <a:spLocks noRot="1" noChangeAspect="1" noMove="1" noResize="1" noEditPoints="1" noAdjustHandles="1" noChangeArrowheads="1" noChangeShapeType="1" noTextEdit="1"/>
              </p:cNvSpPr>
              <p:nvPr/>
            </p:nvSpPr>
            <p:spPr bwMode="auto">
              <a:xfrm>
                <a:off x="683568" y="2131393"/>
                <a:ext cx="8208962" cy="4825999"/>
              </a:xfrm>
              <a:prstGeom prst="rect">
                <a:avLst/>
              </a:prstGeom>
              <a:blipFill>
                <a:blip r:embed="rId2"/>
                <a:stretch>
                  <a:fillRect l="-817" t="-1896"/>
                </a:stretch>
              </a:blipFill>
              <a:ln w="9525">
                <a:noFill/>
                <a:miter lim="800000"/>
              </a:ln>
            </p:spPr>
            <p:txBody>
              <a:bodyPr/>
              <a:lstStyle/>
              <a:p>
                <a:r>
                  <a:rPr lang="zh-CN" alt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基于机器学习的基数估计 </a:t>
            </a:r>
            <a:r>
              <a:rPr lang="en-US" altLang="zh-CN" dirty="0">
                <a:ea typeface="黑体" panose="02010609060101010101" pitchFamily="2" charset="-122"/>
              </a:rPr>
              <a:t>(7)</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8" name="Rectangle 3"/>
              <p:cNvSpPr>
                <a:spLocks noChangeArrowheads="1"/>
              </p:cNvSpPr>
              <p:nvPr/>
            </p:nvSpPr>
            <p:spPr bwMode="auto">
              <a:xfrm>
                <a:off x="684213" y="2032001"/>
                <a:ext cx="8208962" cy="4825999"/>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基于自回归模型的基数估计</a:t>
                </a:r>
                <a:r>
                  <a:rPr lang="en-US" altLang="zh-CN" sz="2200" dirty="0">
                    <a:solidFill>
                      <a:srgbClr val="0000FF"/>
                    </a:solidFill>
                  </a:rPr>
                  <a:t>——</a:t>
                </a:r>
                <a:r>
                  <a:rPr lang="zh-CN" altLang="en-US" sz="2200" dirty="0">
                    <a:solidFill>
                      <a:srgbClr val="0000FF"/>
                    </a:solidFill>
                  </a:rPr>
                  <a:t>数据驱动的</a:t>
                </a:r>
                <a:r>
                  <a:rPr lang="en-US" altLang="zh-CN" sz="2200" dirty="0">
                    <a:solidFill>
                      <a:srgbClr val="0000FF"/>
                    </a:solidFill>
                  </a:rPr>
                  <a:t>ARM</a:t>
                </a:r>
                <a:r>
                  <a:rPr lang="zh-CN" altLang="en-US" sz="2200" dirty="0">
                    <a:solidFill>
                      <a:srgbClr val="0000FF"/>
                    </a:solidFill>
                  </a:rPr>
                  <a:t>代表方法</a:t>
                </a:r>
                <a:endParaRPr lang="en-US" altLang="zh-CN" sz="2200" dirty="0">
                  <a:solidFill>
                    <a:srgbClr val="0000FF"/>
                  </a:solidFill>
                </a:endParaRPr>
              </a:p>
              <a:p>
                <a:pPr marL="269875" lvl="1" indent="-269875">
                  <a:lnSpc>
                    <a:spcPts val="2700"/>
                  </a:lnSpc>
                  <a:spcBef>
                    <a:spcPts val="600"/>
                  </a:spcBef>
                  <a:spcAft>
                    <a:spcPts val="600"/>
                  </a:spcAft>
                  <a:buFontTx/>
                  <a:buChar char="-"/>
                </a:pPr>
                <a:r>
                  <a:rPr lang="zh-CN" altLang="en-US" sz="2000" b="0" dirty="0"/>
                  <a:t>通过链式公式分解联合概率分布</a:t>
                </a:r>
                <a:endParaRPr lang="en-US" altLang="zh-CN" sz="2000" b="0" dirty="0"/>
              </a:p>
              <a:p>
                <a:pPr marL="0" lvl="1">
                  <a:lnSpc>
                    <a:spcPts val="2400"/>
                  </a:lnSpc>
                  <a:spcBef>
                    <a:spcPts val="600"/>
                  </a:spcBef>
                  <a:spcAft>
                    <a:spcPts val="600"/>
                  </a:spcAft>
                </a:pPr>
                <a14:m>
                  <m:oMathPara xmlns:m="http://schemas.openxmlformats.org/officeDocument/2006/math">
                    <m:oMathParaPr>
                      <m:jc m:val="centerGroup"/>
                    </m:oMathParaPr>
                    <m:oMath xmlns:m="http://schemas.openxmlformats.org/officeDocument/2006/math">
                      <m:r>
                        <a:rPr lang="en-US" altLang="zh-CN" sz="2000" b="0" i="1" dirty="0" smtClean="0">
                          <a:effectLst/>
                          <a:latin typeface="Cambria Math" panose="02040503050406030204" pitchFamily="18" charset="0"/>
                          <a:ea typeface="宋体" panose="02010600030101010101" pitchFamily="2" charset="-122"/>
                          <a:cs typeface="Times New Roman" panose="02020603050405020304" pitchFamily="18" charset="0"/>
                        </a:rPr>
                        <m:t>𝑃</m:t>
                      </m:r>
                      <m:d>
                        <m:dPr>
                          <m:ctrlPr>
                            <a:rPr lang="zh-CN" altLang="zh-CN" sz="1600" b="0" i="1" dirty="0"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zh-CN" altLang="zh-CN" sz="1600" b="0" i="1" dirty="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a:effectLst/>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2000" b="0" i="1" dirty="0">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000" b="0" i="1" dirty="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0" i="1" dirty="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a:effectLst/>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2000" b="0" i="1" dirty="0">
                                  <a:effectLst/>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sz="2000" b="0" i="1" dirty="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1600" b="0" i="1" dirty="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a:effectLst/>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2000" b="0" i="1" dirty="0">
                                  <a:effectLst/>
                                  <a:latin typeface="Cambria Math" panose="02040503050406030204" pitchFamily="18" charset="0"/>
                                  <a:ea typeface="宋体" panose="02010600030101010101" pitchFamily="2" charset="-122"/>
                                  <a:cs typeface="Times New Roman" panose="02020603050405020304" pitchFamily="18" charset="0"/>
                                </a:rPr>
                                <m:t>𝑚</m:t>
                              </m:r>
                            </m:sub>
                          </m:sSub>
                        </m:e>
                      </m:d>
                      <m:r>
                        <a:rPr lang="en-US" altLang="zh-CN" sz="2000" b="0" i="1" dirty="0"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000" b="0" i="1" dirty="0" smtClean="0">
                          <a:effectLst/>
                          <a:latin typeface="Cambria Math" panose="02040503050406030204" pitchFamily="18" charset="0"/>
                          <a:ea typeface="宋体" panose="02010600030101010101" pitchFamily="2" charset="-122"/>
                          <a:cs typeface="Times New Roman" panose="02020603050405020304" pitchFamily="18" charset="0"/>
                        </a:rPr>
                        <m:t>𝑃</m:t>
                      </m:r>
                      <m:d>
                        <m:dPr>
                          <m:ctrlPr>
                            <a:rPr lang="pt-BR" altLang="zh-CN" sz="2000" b="0" i="1" dirty="0" smtClean="0">
                              <a:effectLst/>
                              <a:latin typeface="Cambria Math" panose="02040503050406030204" pitchFamily="18" charset="0"/>
                              <a:ea typeface="宋体" panose="02010600030101010101" pitchFamily="2" charset="-122"/>
                              <a:cs typeface="Times New Roman" panose="02020603050405020304" pitchFamily="18" charset="0"/>
                            </a:rPr>
                          </m:ctrlPr>
                        </m:dPr>
                        <m:e>
                          <m:sSub>
                            <m:sSubPr>
                              <m:ctrlPr>
                                <a:rPr lang="pt-BR" altLang="zh-CN" sz="2000" b="0" i="1" dirty="0"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smtClean="0">
                                  <a:effectLst/>
                                  <a:latin typeface="Cambria Math" panose="02040503050406030204" pitchFamily="18" charset="0"/>
                                  <a:ea typeface="宋体" panose="02010600030101010101" pitchFamily="2" charset="-122"/>
                                  <a:cs typeface="Times New Roman" panose="02020603050405020304" pitchFamily="18" charset="0"/>
                                </a:rPr>
                                <m:t>𝐴</m:t>
                              </m:r>
                            </m:e>
                            <m:sub>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1</m:t>
                              </m:r>
                            </m:sub>
                          </m:sSub>
                        </m:e>
                      </m:d>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𝑃</m:t>
                      </m:r>
                      <m:d>
                        <m:dPr>
                          <m:ctrlP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𝐴</m:t>
                              </m:r>
                            </m:e>
                            <m:sub>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2</m:t>
                              </m:r>
                            </m:sub>
                          </m:sSub>
                        </m:e>
                        <m:e>
                          <m:sSub>
                            <m:sSubPr>
                              <m:ctrlP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𝐴</m:t>
                              </m:r>
                            </m:e>
                            <m:sub>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1</m:t>
                              </m:r>
                            </m:sub>
                          </m:sSub>
                        </m:e>
                      </m:d>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m:t>
                      </m:r>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𝑃</m:t>
                      </m:r>
                      <m:d>
                        <m:dPr>
                          <m:ctrlP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ctrlPr>
                        </m:dPr>
                        <m:e>
                          <m:sSub>
                            <m:sSubPr>
                              <m:ctrlP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𝑚</m:t>
                              </m:r>
                            </m:sub>
                          </m:sSub>
                        </m:e>
                        <m:e>
                          <m:sSub>
                            <m:sSubPr>
                              <m:ctrlP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𝐴</m:t>
                              </m:r>
                            </m:e>
                            <m:sub>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1</m:t>
                              </m:r>
                            </m:sub>
                          </m:sSub>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m:t>
                          </m:r>
                          <m:sSub>
                            <m:sSubPr>
                              <m:ctrlP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sz="2000" b="0" i="1" dirty="0" smtClean="0">
                                  <a:latin typeface="Cambria Math" panose="02040503050406030204" pitchFamily="18" charset="0"/>
                                  <a:ea typeface="宋体" panose="02010600030101010101" pitchFamily="2" charset="-122"/>
                                  <a:cs typeface="Times New Roman" panose="02020603050405020304" pitchFamily="18" charset="0"/>
                                </a:rPr>
                                <m:t>𝑚</m:t>
                              </m:r>
                              <m:r>
                                <a:rPr lang="pt-BR" altLang="zh-CN" sz="2000" b="0" i="1" dirty="0" smtClean="0">
                                  <a:latin typeface="Cambria Math" panose="02040503050406030204" pitchFamily="18" charset="0"/>
                                  <a:ea typeface="宋体" panose="02010600030101010101" pitchFamily="2" charset="-122"/>
                                  <a:cs typeface="Times New Roman" panose="02020603050405020304" pitchFamily="18" charset="0"/>
                                </a:rPr>
                                <m:t>−1</m:t>
                              </m:r>
                            </m:sub>
                          </m:sSub>
                        </m:e>
                      </m:d>
                    </m:oMath>
                  </m:oMathPara>
                </a14:m>
                <a:endParaRPr lang="en-US" altLang="zh-CN" sz="2400" b="0" dirty="0"/>
              </a:p>
              <a:p>
                <a:pPr marL="269875" lvl="1" indent="-269875">
                  <a:lnSpc>
                    <a:spcPts val="2700"/>
                  </a:lnSpc>
                  <a:spcBef>
                    <a:spcPts val="600"/>
                  </a:spcBef>
                  <a:spcAft>
                    <a:spcPts val="600"/>
                  </a:spcAft>
                  <a:buFontTx/>
                  <a:buChar char="-"/>
                </a:pPr>
                <a:r>
                  <a:rPr lang="zh-CN" altLang="en-US" sz="2000" b="0" dirty="0"/>
                  <a:t>每一个乘积项均使用一个神经网络进行学习，输入为前几列属性值的组合，输出为条件概率</a:t>
                </a:r>
                <a:endParaRPr lang="en-US" altLang="zh-CN" sz="2000" b="0" dirty="0"/>
              </a:p>
            </p:txBody>
          </p:sp>
        </mc:Choice>
        <mc:Fallback xmlns="">
          <p:sp>
            <p:nvSpPr>
              <p:cNvPr id="18" name="Rectangle 3"/>
              <p:cNvSpPr>
                <a:spLocks noRot="1" noChangeAspect="1" noMove="1" noResize="1" noEditPoints="1" noAdjustHandles="1" noChangeArrowheads="1" noChangeShapeType="1" noTextEdit="1"/>
              </p:cNvSpPr>
              <p:nvPr/>
            </p:nvSpPr>
            <p:spPr bwMode="auto">
              <a:xfrm>
                <a:off x="684213" y="2032001"/>
                <a:ext cx="8208962" cy="4825999"/>
              </a:xfrm>
              <a:prstGeom prst="rect">
                <a:avLst/>
              </a:prstGeom>
              <a:blipFill>
                <a:blip r:embed="rId2"/>
                <a:stretch>
                  <a:fillRect l="-817" t="-1768"/>
                </a:stretch>
              </a:blipFill>
              <a:ln w="9525">
                <a:noFill/>
                <a:miter lim="800000"/>
              </a:ln>
            </p:spPr>
            <p:txBody>
              <a:bodyPr/>
              <a:lstStyle/>
              <a:p>
                <a:r>
                  <a:rPr lang="zh-CN" altLang="en-US">
                    <a:noFill/>
                  </a:rPr>
                  <a:t> </a:t>
                </a:r>
              </a:p>
            </p:txBody>
          </p:sp>
        </mc:Fallback>
      </mc:AlternateContent>
      <p:sp>
        <p:nvSpPr>
          <p:cNvPr id="2" name="AutoShape 4"/>
          <p:cNvSpPr>
            <a:spLocks noChangeArrowheads="1"/>
          </p:cNvSpPr>
          <p:nvPr/>
        </p:nvSpPr>
        <p:spPr bwMode="auto">
          <a:xfrm>
            <a:off x="6228184" y="4941168"/>
            <a:ext cx="2840488" cy="1466601"/>
          </a:xfrm>
          <a:prstGeom prst="cloudCallout">
            <a:avLst>
              <a:gd name="adj1" fmla="val -53433"/>
              <a:gd name="adj2" fmla="val -120259"/>
            </a:avLst>
          </a:prstGeom>
          <a:solidFill>
            <a:schemeClr val="accent1"/>
          </a:solidFill>
          <a:ln w="9525">
            <a:solidFill>
              <a:schemeClr val="tx1"/>
            </a:solidFill>
            <a:round/>
          </a:ln>
        </p:spPr>
        <p:txBody>
          <a:bodyPr lIns="0" rIns="0" anchor="ctr"/>
          <a:lstStyle/>
          <a:p>
            <a:pPr algn="ctr">
              <a:lnSpc>
                <a:spcPts val="2400"/>
              </a:lnSpc>
              <a:spcBef>
                <a:spcPct val="0"/>
              </a:spcBef>
              <a:buClrTx/>
              <a:buFontTx/>
              <a:buNone/>
            </a:pPr>
            <a:r>
              <a:rPr lang="zh-CN" altLang="en-US" sz="1800" dirty="0">
                <a:solidFill>
                  <a:srgbClr val="FF0000"/>
                </a:solidFill>
                <a:latin typeface="+mn-lt"/>
                <a:ea typeface="黑体" panose="02010609060101010101" pitchFamily="2" charset="-122"/>
              </a:rPr>
              <a:t>第一个乘积项对应的神经网络输入</a:t>
            </a:r>
            <a:endParaRPr lang="en-US" altLang="zh-CN" sz="1800" dirty="0">
              <a:solidFill>
                <a:srgbClr val="FF0000"/>
              </a:solidFill>
              <a:latin typeface="+mn-lt"/>
              <a:ea typeface="黑体" panose="02010609060101010101" pitchFamily="2" charset="-122"/>
            </a:endParaRPr>
          </a:p>
          <a:p>
            <a:pPr algn="ctr">
              <a:lnSpc>
                <a:spcPts val="2400"/>
              </a:lnSpc>
              <a:spcBef>
                <a:spcPct val="0"/>
              </a:spcBef>
              <a:buClrTx/>
              <a:buFontTx/>
              <a:buNone/>
            </a:pPr>
            <a:r>
              <a:rPr lang="zh-CN" altLang="en-US" sz="1800" dirty="0">
                <a:solidFill>
                  <a:srgbClr val="FF0000"/>
                </a:solidFill>
                <a:latin typeface="+mn-lt"/>
                <a:ea typeface="黑体" panose="02010609060101010101" pitchFamily="2" charset="-122"/>
              </a:rPr>
              <a:t>是什么？</a:t>
            </a:r>
            <a:endParaRPr lang="en-US" altLang="zh-CN" sz="1800" baseline="-25000" dirty="0">
              <a:solidFill>
                <a:srgbClr val="FF0000"/>
              </a:solidFill>
              <a:latin typeface="+mn-lt"/>
              <a:ea typeface="黑体" panose="02010609060101010101" pitchFamily="2" charset="-122"/>
            </a:endParaRPr>
          </a:p>
        </p:txBody>
      </p:sp>
      <p:sp>
        <p:nvSpPr>
          <p:cNvPr id="3" name="矩形 2">
            <a:extLst>
              <a:ext uri="{FF2B5EF4-FFF2-40B4-BE49-F238E27FC236}">
                <a16:creationId xmlns:a16="http://schemas.microsoft.com/office/drawing/2014/main" id="{DA2D5724-10AE-4322-B927-F9B0AE73AB55}"/>
              </a:ext>
            </a:extLst>
          </p:cNvPr>
          <p:cNvSpPr/>
          <p:nvPr/>
        </p:nvSpPr>
        <p:spPr>
          <a:xfrm>
            <a:off x="827585" y="4221088"/>
            <a:ext cx="5328592" cy="2144177"/>
          </a:xfrm>
          <a:prstGeom prst="rect">
            <a:avLst/>
          </a:prstGeom>
          <a:solidFill>
            <a:schemeClr val="accent6">
              <a:lumMod val="10000"/>
              <a:lumOff val="90000"/>
            </a:schemeClr>
          </a:solidFill>
          <a:ln w="6350">
            <a:solidFill>
              <a:schemeClr val="tx1"/>
            </a:solidFill>
          </a:ln>
        </p:spPr>
        <p:txBody>
          <a:bodyPr wrap="square">
            <a:spAutoFit/>
          </a:bodyPr>
          <a:lstStyle/>
          <a:p>
            <a:pPr marL="0" lvl="1">
              <a:lnSpc>
                <a:spcPts val="2700"/>
              </a:lnSpc>
              <a:spcBef>
                <a:spcPts val="600"/>
              </a:spcBef>
              <a:spcAft>
                <a:spcPts val="600"/>
              </a:spcAft>
            </a:pPr>
            <a:r>
              <a:rPr lang="zh-CN" altLang="en-US" sz="2000" dirty="0">
                <a:solidFill>
                  <a:srgbClr val="00B050"/>
                </a:solidFill>
              </a:rPr>
              <a:t>例：</a:t>
            </a:r>
            <a:r>
              <a:rPr lang="en-US" altLang="zh-CN" sz="2000" dirty="0" err="1">
                <a:solidFill>
                  <a:srgbClr val="00B050"/>
                </a:solidFill>
              </a:rPr>
              <a:t>Naru</a:t>
            </a:r>
            <a:r>
              <a:rPr lang="zh-CN" altLang="en-US" sz="2000" dirty="0">
                <a:solidFill>
                  <a:srgbClr val="00B050"/>
                </a:solidFill>
              </a:rPr>
              <a:t>（</a:t>
            </a:r>
            <a:r>
              <a:rPr lang="en-US" altLang="zh-CN" sz="2000" dirty="0">
                <a:solidFill>
                  <a:srgbClr val="00B050"/>
                </a:solidFill>
              </a:rPr>
              <a:t>Neural Relation Understanding</a:t>
            </a:r>
            <a:r>
              <a:rPr lang="zh-CN" altLang="en-US" sz="2000" dirty="0">
                <a:solidFill>
                  <a:srgbClr val="00B050"/>
                </a:solidFill>
              </a:rPr>
              <a:t>）</a:t>
            </a:r>
            <a:endParaRPr lang="en-US" altLang="zh-CN" sz="2000" b="0" dirty="0">
              <a:solidFill>
                <a:srgbClr val="00B050"/>
              </a:solidFill>
              <a:latin typeface="Cambria Math" panose="02040503050406030204" pitchFamily="18" charset="0"/>
              <a:ea typeface="宋体" panose="02010600030101010101" pitchFamily="2" charset="-122"/>
              <a:cs typeface="Times New Roman" panose="02020603050405020304" pitchFamily="18" charset="0"/>
            </a:endParaRPr>
          </a:p>
          <a:p>
            <a:pPr marL="0" lvl="1">
              <a:lnSpc>
                <a:spcPts val="2700"/>
              </a:lnSpc>
              <a:spcBef>
                <a:spcPts val="600"/>
              </a:spcBef>
              <a:spcAft>
                <a:spcPts val="600"/>
              </a:spcAft>
            </a:pPr>
            <a:r>
              <a:rPr lang="zh-CN" altLang="en-US" sz="2000" dirty="0"/>
              <a:t>将属性值转为特征向量的编码策略</a:t>
            </a:r>
            <a:endParaRPr lang="en-US" altLang="zh-CN" sz="2000" b="0" dirty="0">
              <a:latin typeface="Cambria Math" panose="02040503050406030204" pitchFamily="18" charset="0"/>
              <a:ea typeface="宋体" panose="02010600030101010101" pitchFamily="2" charset="-122"/>
              <a:cs typeface="Times New Roman" panose="02020603050405020304" pitchFamily="18" charset="0"/>
            </a:endParaRPr>
          </a:p>
          <a:p>
            <a:pPr marL="269875" lvl="1" indent="-269875">
              <a:lnSpc>
                <a:spcPts val="2400"/>
              </a:lnSpc>
              <a:spcBef>
                <a:spcPts val="600"/>
              </a:spcBef>
              <a:spcAft>
                <a:spcPts val="600"/>
              </a:spcAft>
              <a:buFontTx/>
              <a:buChar char="-"/>
            </a:pPr>
            <a:r>
              <a:rPr lang="zh-CN" altLang="en-US" sz="1800" b="0" dirty="0"/>
              <a:t>属性取值个数较少时采用</a:t>
            </a:r>
            <a:r>
              <a:rPr lang="en-US" altLang="zh-CN" sz="1800" b="0" dirty="0"/>
              <a:t>One-hot</a:t>
            </a:r>
            <a:r>
              <a:rPr lang="zh-CN" altLang="en-US" sz="1800" b="0" dirty="0"/>
              <a:t>向量表示</a:t>
            </a:r>
            <a:endParaRPr lang="en-US" altLang="zh-CN" sz="1800" b="0" dirty="0"/>
          </a:p>
          <a:p>
            <a:pPr marL="269875" lvl="1" indent="-269875">
              <a:lnSpc>
                <a:spcPts val="2400"/>
              </a:lnSpc>
              <a:spcBef>
                <a:spcPts val="600"/>
              </a:spcBef>
              <a:spcAft>
                <a:spcPts val="600"/>
              </a:spcAft>
              <a:buFontTx/>
              <a:buChar char="-"/>
            </a:pPr>
            <a:r>
              <a:rPr lang="zh-CN" altLang="en-US" sz="1800" b="0" dirty="0"/>
              <a:t>将</a:t>
            </a:r>
            <a:r>
              <a:rPr lang="en-US" altLang="zh-CN" sz="1800" b="0" dirty="0"/>
              <a:t>One-hot</a:t>
            </a:r>
            <a:r>
              <a:rPr lang="zh-CN" altLang="en-US" sz="1800" b="0" dirty="0"/>
              <a:t>向量与可学习嵌入矩阵相乘，得到属性值的低维嵌入向量表示</a:t>
            </a:r>
            <a:endParaRPr lang="en-US" altLang="zh-CN" sz="1800" b="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基于机器学习的基数估计 </a:t>
            </a:r>
            <a:r>
              <a:rPr lang="en-US" altLang="zh-CN" dirty="0">
                <a:ea typeface="黑体" panose="02010609060101010101" pitchFamily="2" charset="-122"/>
              </a:rPr>
              <a:t>(8)</a:t>
            </a:r>
            <a:endParaRPr lang="zh-CN" altLang="en-US" dirty="0">
              <a:ea typeface="黑体" panose="02010609060101010101" pitchFamily="2" charset="-122"/>
            </a:endParaRPr>
          </a:p>
        </p:txBody>
      </p:sp>
      <p:sp>
        <p:nvSpPr>
          <p:cNvPr id="18" name="Rectangle 3"/>
          <p:cNvSpPr>
            <a:spLocks noChangeArrowheads="1"/>
          </p:cNvSpPr>
          <p:nvPr/>
        </p:nvSpPr>
        <p:spPr bwMode="auto">
          <a:xfrm>
            <a:off x="684213" y="2064657"/>
            <a:ext cx="8208962" cy="4825999"/>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基于自回归模型的基数估计</a:t>
            </a:r>
            <a:endParaRPr lang="en-US" altLang="zh-CN" sz="2200" dirty="0">
              <a:solidFill>
                <a:srgbClr val="0000FF"/>
              </a:solidFill>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DAF180D6-90C0-4216-9F85-AADA05D190AB}"/>
                  </a:ext>
                </a:extLst>
              </p:cNvPr>
              <p:cNvSpPr/>
              <p:nvPr/>
            </p:nvSpPr>
            <p:spPr>
              <a:xfrm>
                <a:off x="880650" y="2505142"/>
                <a:ext cx="8065591" cy="4221669"/>
              </a:xfrm>
              <a:prstGeom prst="rect">
                <a:avLst/>
              </a:prstGeom>
              <a:solidFill>
                <a:schemeClr val="accent6">
                  <a:lumMod val="10000"/>
                  <a:lumOff val="90000"/>
                </a:schemeClr>
              </a:solidFill>
              <a:ln w="6350">
                <a:solidFill>
                  <a:schemeClr val="tx1"/>
                </a:solidFill>
              </a:ln>
            </p:spPr>
            <p:txBody>
              <a:bodyPr wrap="square">
                <a:spAutoFit/>
              </a:bodyPr>
              <a:lstStyle/>
              <a:p>
                <a:pPr lvl="1" indent="-457200">
                  <a:lnSpc>
                    <a:spcPts val="2400"/>
                  </a:lnSpc>
                  <a:spcBef>
                    <a:spcPts val="600"/>
                  </a:spcBef>
                  <a:spcAft>
                    <a:spcPts val="600"/>
                  </a:spcAft>
                </a:pPr>
                <a:r>
                  <a:rPr lang="zh-CN" altLang="en-US" sz="2000" dirty="0"/>
                  <a:t>特征向量转为条件概率值的解码策略</a:t>
                </a:r>
                <a:endParaRPr lang="en-US" altLang="zh-CN" sz="2000" b="0" dirty="0">
                  <a:latin typeface="Cambria Math" panose="02040503050406030204" pitchFamily="18" charset="0"/>
                  <a:ea typeface="宋体" panose="02010600030101010101" pitchFamily="2" charset="-122"/>
                  <a:cs typeface="Times New Roman" panose="02020603050405020304" pitchFamily="18" charset="0"/>
                </a:endParaRPr>
              </a:p>
              <a:p>
                <a:pPr marL="269875" lvl="1" indent="-269875">
                  <a:lnSpc>
                    <a:spcPts val="2700"/>
                  </a:lnSpc>
                  <a:spcBef>
                    <a:spcPts val="300"/>
                  </a:spcBef>
                  <a:spcAft>
                    <a:spcPts val="300"/>
                  </a:spcAft>
                  <a:buFontTx/>
                  <a:buChar char="-"/>
                </a:pPr>
                <a:r>
                  <a:rPr lang="zh-CN" altLang="en-US" sz="1800" b="0" dirty="0"/>
                  <a:t>属性取值个数较少时，使用全连接层输出长度为</a:t>
                </a:r>
                <a14:m>
                  <m:oMath xmlns:m="http://schemas.openxmlformats.org/officeDocument/2006/math">
                    <m:sSub>
                      <m:sSubPr>
                        <m:ctrlPr>
                          <a:rPr lang="en-US" altLang="zh-CN" sz="1800" b="0" i="1" dirty="0">
                            <a:latin typeface="Cambria Math" panose="02040503050406030204" pitchFamily="18" charset="0"/>
                          </a:rPr>
                        </m:ctrlPr>
                      </m:sSubPr>
                      <m:e>
                        <m:r>
                          <a:rPr lang="en-US" altLang="zh-CN" sz="1800" b="0" i="1" dirty="0">
                            <a:latin typeface="Cambria Math" panose="02040503050406030204" pitchFamily="18" charset="0"/>
                          </a:rPr>
                          <m:t>|</m:t>
                        </m:r>
                        <m:r>
                          <a:rPr lang="en-US" altLang="zh-CN" sz="1800" b="0" i="1" dirty="0">
                            <a:latin typeface="Cambria Math" panose="02040503050406030204" pitchFamily="18" charset="0"/>
                          </a:rPr>
                          <m:t>𝐴</m:t>
                        </m:r>
                      </m:e>
                      <m:sub>
                        <m:r>
                          <a:rPr lang="en-US" altLang="zh-CN" sz="1800" b="0" i="1" dirty="0">
                            <a:latin typeface="Cambria Math" panose="02040503050406030204" pitchFamily="18" charset="0"/>
                          </a:rPr>
                          <m:t>𝑖</m:t>
                        </m:r>
                      </m:sub>
                    </m:sSub>
                    <m:r>
                      <a:rPr lang="en-US" altLang="zh-CN" sz="1800" b="0" i="1" dirty="0">
                        <a:latin typeface="Cambria Math" panose="02040503050406030204" pitchFamily="18" charset="0"/>
                      </a:rPr>
                      <m:t>|</m:t>
                    </m:r>
                    <m:r>
                      <a:rPr lang="zh-CN" altLang="en-US" sz="1800" b="0" i="1" dirty="0">
                        <a:latin typeface="Cambria Math" panose="02040503050406030204" pitchFamily="18" charset="0"/>
                      </a:rPr>
                      <m:t>的</m:t>
                    </m:r>
                  </m:oMath>
                </a14:m>
                <a:r>
                  <a:rPr lang="zh-CN" altLang="en-US" sz="1800" b="0" dirty="0"/>
                  <a:t>向量，代表</a:t>
                </a:r>
                <a14:m>
                  <m:oMath xmlns:m="http://schemas.openxmlformats.org/officeDocument/2006/math">
                    <m:sSub>
                      <m:sSubPr>
                        <m:ctrlPr>
                          <a:rPr lang="en-US" altLang="zh-CN" sz="1800" b="0" i="1" dirty="0">
                            <a:latin typeface="Cambria Math" panose="02040503050406030204" pitchFamily="18" charset="0"/>
                          </a:rPr>
                        </m:ctrlPr>
                      </m:sSubPr>
                      <m:e>
                        <m:r>
                          <a:rPr lang="en-US" altLang="zh-CN" sz="1800" b="0" i="1" dirty="0">
                            <a:latin typeface="Cambria Math" panose="02040503050406030204" pitchFamily="18" charset="0"/>
                          </a:rPr>
                          <m:t>𝐴</m:t>
                        </m:r>
                      </m:e>
                      <m:sub>
                        <m:r>
                          <a:rPr lang="en-US" altLang="zh-CN" sz="1800" b="0" i="1" dirty="0">
                            <a:latin typeface="Cambria Math" panose="02040503050406030204" pitchFamily="18" charset="0"/>
                          </a:rPr>
                          <m:t>𝑖</m:t>
                        </m:r>
                      </m:sub>
                    </m:sSub>
                    <m:r>
                      <a:rPr lang="zh-CN" altLang="en-US" sz="1800" b="0" i="1" dirty="0">
                        <a:latin typeface="Cambria Math" panose="02040503050406030204" pitchFamily="18" charset="0"/>
                      </a:rPr>
                      <m:t>取</m:t>
                    </m:r>
                  </m:oMath>
                </a14:m>
                <a:r>
                  <a:rPr lang="zh-CN" altLang="en-US" sz="1800" b="0" dirty="0"/>
                  <a:t>不同值时的条件概率</a:t>
                </a:r>
                <a:endParaRPr lang="en-US" altLang="zh-CN" sz="1800" b="0" dirty="0"/>
              </a:p>
              <a:p>
                <a:pPr marL="269875" lvl="1" indent="-269875">
                  <a:lnSpc>
                    <a:spcPts val="2700"/>
                  </a:lnSpc>
                  <a:spcBef>
                    <a:spcPts val="300"/>
                  </a:spcBef>
                  <a:spcAft>
                    <a:spcPts val="300"/>
                  </a:spcAft>
                  <a:buFontTx/>
                  <a:buChar char="-"/>
                </a:pPr>
                <a:r>
                  <a:rPr lang="zh-CN" altLang="en-US" sz="1800" b="0" dirty="0"/>
                  <a:t>属性取值个数较多时，先使用全连接层将其转换为低维嵌入向量的维度，再与可学习嵌入矩阵的转置相乘反向得到输出向量</a:t>
                </a:r>
                <a:endParaRPr lang="en-US" altLang="zh-CN" sz="1800" b="0" dirty="0"/>
              </a:p>
              <a:p>
                <a:pPr lvl="1" indent="-457200">
                  <a:lnSpc>
                    <a:spcPts val="2400"/>
                  </a:lnSpc>
                  <a:spcBef>
                    <a:spcPts val="600"/>
                  </a:spcBef>
                  <a:spcAft>
                    <a:spcPts val="600"/>
                  </a:spcAft>
                </a:pPr>
                <a:r>
                  <a:rPr lang="zh-CN" altLang="en-US" sz="2000" dirty="0"/>
                  <a:t>损失函数</a:t>
                </a:r>
                <a:endParaRPr lang="en-US" altLang="zh-CN" sz="2000" dirty="0"/>
              </a:p>
              <a:p>
                <a:pPr marL="269875" lvl="1" indent="-269875">
                  <a:lnSpc>
                    <a:spcPts val="2400"/>
                  </a:lnSpc>
                  <a:spcBef>
                    <a:spcPts val="600"/>
                  </a:spcBef>
                  <a:spcAft>
                    <a:spcPts val="600"/>
                  </a:spcAft>
                  <a:buFontTx/>
                  <a:buChar char="-"/>
                </a:pPr>
                <a:r>
                  <a:rPr lang="zh-CN" altLang="en-US" sz="1800" b="0" dirty="0"/>
                  <a:t>交叉熵损失函数</a:t>
                </a:r>
                <a:endParaRPr lang="en-US" altLang="zh-CN" sz="1800" b="0" dirty="0"/>
              </a:p>
              <a:p>
                <a:pPr marL="0" lvl="1">
                  <a:lnSpc>
                    <a:spcPts val="2400"/>
                  </a:lnSpc>
                  <a:spcBef>
                    <a:spcPts val="600"/>
                  </a:spcBef>
                  <a:spcAft>
                    <a:spcPts val="600"/>
                  </a:spcAft>
                </a:pPr>
                <a:r>
                  <a:rPr lang="zh-CN" altLang="en-US" sz="2000" dirty="0"/>
                  <a:t>基数估计</a:t>
                </a:r>
                <a:endParaRPr lang="en-US" altLang="zh-CN" sz="2000" dirty="0"/>
              </a:p>
              <a:p>
                <a:pPr marL="269875" lvl="1" indent="-269875">
                  <a:lnSpc>
                    <a:spcPts val="2700"/>
                  </a:lnSpc>
                  <a:spcBef>
                    <a:spcPts val="300"/>
                  </a:spcBef>
                  <a:spcAft>
                    <a:spcPts val="300"/>
                  </a:spcAft>
                  <a:buFontTx/>
                  <a:buChar char="-"/>
                </a:pPr>
                <a:r>
                  <a:rPr lang="zh-CN" altLang="en-US" sz="1800" b="0" dirty="0"/>
                  <a:t>属性取值的可能组合个数较少时直接相加每一种情况</a:t>
                </a:r>
                <a:endParaRPr lang="en-US" altLang="zh-CN" sz="1800" b="0" dirty="0"/>
              </a:p>
              <a:p>
                <a:pPr marL="269875" lvl="1" indent="-269875">
                  <a:lnSpc>
                    <a:spcPts val="2700"/>
                  </a:lnSpc>
                  <a:spcBef>
                    <a:spcPts val="300"/>
                  </a:spcBef>
                  <a:spcAft>
                    <a:spcPts val="300"/>
                  </a:spcAft>
                  <a:buFontTx/>
                  <a:buChar char="-"/>
                </a:pPr>
                <a:r>
                  <a:rPr lang="zh-CN" altLang="en-US" sz="1800" b="0" dirty="0"/>
                  <a:t>属性取值的可能组合个数较多时，采用渐进式采样法得到概率值</a:t>
                </a:r>
              </a:p>
            </p:txBody>
          </p:sp>
        </mc:Choice>
        <mc:Fallback xmlns="">
          <p:sp>
            <p:nvSpPr>
              <p:cNvPr id="2" name="矩形 1">
                <a:extLst>
                  <a:ext uri="{FF2B5EF4-FFF2-40B4-BE49-F238E27FC236}">
                    <a16:creationId xmlns:a16="http://schemas.microsoft.com/office/drawing/2014/main" id="{DAF180D6-90C0-4216-9F85-AADA05D190AB}"/>
                  </a:ext>
                </a:extLst>
              </p:cNvPr>
              <p:cNvSpPr>
                <a:spLocks noRot="1" noChangeAspect="1" noMove="1" noResize="1" noEditPoints="1" noAdjustHandles="1" noChangeArrowheads="1" noChangeShapeType="1" noTextEdit="1"/>
              </p:cNvSpPr>
              <p:nvPr/>
            </p:nvSpPr>
            <p:spPr>
              <a:xfrm>
                <a:off x="880650" y="2505142"/>
                <a:ext cx="8065591" cy="4221669"/>
              </a:xfrm>
              <a:prstGeom prst="rect">
                <a:avLst/>
              </a:prstGeom>
              <a:blipFill>
                <a:blip r:embed="rId2"/>
                <a:stretch>
                  <a:fillRect l="-755" t="-1154"/>
                </a:stretch>
              </a:blipFill>
              <a:ln w="6350">
                <a:solidFill>
                  <a:schemeClr val="tx1"/>
                </a:solidFill>
              </a:ln>
            </p:spPr>
            <p:txBody>
              <a:bodyPr/>
              <a:lstStyle/>
              <a:p>
                <a:r>
                  <a:rPr lang="zh-CN" alt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基于机器学习的基数估计 </a:t>
            </a:r>
            <a:r>
              <a:rPr lang="en-US" altLang="zh-CN" dirty="0">
                <a:ea typeface="黑体" panose="02010609060101010101" pitchFamily="2" charset="-122"/>
              </a:rPr>
              <a:t>(9)</a:t>
            </a:r>
            <a:endParaRPr lang="zh-CN" altLang="en-US" dirty="0">
              <a:ea typeface="黑体" panose="02010609060101010101" pitchFamily="2" charset="-122"/>
            </a:endParaRPr>
          </a:p>
        </p:txBody>
      </p:sp>
      <mc:AlternateContent xmlns:mc="http://schemas.openxmlformats.org/markup-compatibility/2006" xmlns:a14="http://schemas.microsoft.com/office/drawing/2010/main">
        <mc:Choice Requires="a14">
          <p:sp>
            <p:nvSpPr>
              <p:cNvPr id="18" name="Rectangle 3"/>
              <p:cNvSpPr>
                <a:spLocks noChangeArrowheads="1"/>
              </p:cNvSpPr>
              <p:nvPr/>
            </p:nvSpPr>
            <p:spPr bwMode="auto">
              <a:xfrm>
                <a:off x="684213" y="2032001"/>
                <a:ext cx="8208962" cy="1396999"/>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基于自回归模型的基数估计</a:t>
                </a:r>
                <a:r>
                  <a:rPr lang="en-US" altLang="zh-CN" sz="2200" dirty="0">
                    <a:solidFill>
                      <a:srgbClr val="0000FF"/>
                    </a:solidFill>
                  </a:rPr>
                  <a:t>——</a:t>
                </a:r>
                <a:r>
                  <a:rPr lang="zh-CN" altLang="en-US" sz="2200" dirty="0">
                    <a:solidFill>
                      <a:srgbClr val="0000FF"/>
                    </a:solidFill>
                  </a:rPr>
                  <a:t>渐进式采样</a:t>
                </a:r>
                <a:endParaRPr lang="en-US" altLang="zh-CN" sz="2200" dirty="0">
                  <a:solidFill>
                    <a:srgbClr val="0000FF"/>
                  </a:solidFill>
                </a:endParaRPr>
              </a:p>
              <a:p>
                <a:pPr marL="358775" lvl="1" indent="-358775">
                  <a:lnSpc>
                    <a:spcPts val="2700"/>
                  </a:lnSpc>
                  <a:spcBef>
                    <a:spcPts val="300"/>
                  </a:spcBef>
                  <a:spcAft>
                    <a:spcPts val="300"/>
                  </a:spcAft>
                  <a:buFontTx/>
                  <a:buChar char="-"/>
                </a:pPr>
                <a:r>
                  <a:rPr lang="zh-CN" altLang="en-US" sz="1800" dirty="0">
                    <a:solidFill>
                      <a:srgbClr val="00B050"/>
                    </a:solidFill>
                  </a:rPr>
                  <a:t>输入：</a:t>
                </a:r>
                <a:r>
                  <a:rPr lang="zh-CN" altLang="en-US" sz="1800" b="0" dirty="0"/>
                  <a:t>采样点数</a:t>
                </a:r>
                <a14:m>
                  <m:oMath xmlns:m="http://schemas.openxmlformats.org/officeDocument/2006/math">
                    <m:r>
                      <a:rPr lang="en-US" altLang="zh-CN" sz="1800" b="0" i="1" dirty="0" smtClean="0">
                        <a:latin typeface="Cambria Math" panose="02040503050406030204" pitchFamily="18" charset="0"/>
                      </a:rPr>
                      <m:t>𝑆</m:t>
                    </m:r>
                  </m:oMath>
                </a14:m>
                <a:r>
                  <a:rPr lang="zh-CN" altLang="en-US" sz="1800" b="0" dirty="0"/>
                  <a:t>；查询条件的取值范围</a:t>
                </a:r>
                <a14:m>
                  <m:oMath xmlns:m="http://schemas.openxmlformats.org/officeDocument/2006/math">
                    <m:r>
                      <a:rPr lang="en-US" altLang="zh-CN" sz="1800" b="0" i="1" dirty="0">
                        <a:latin typeface="Cambria Math" panose="02040503050406030204" pitchFamily="18" charset="0"/>
                      </a:rPr>
                      <m:t>𝑅</m:t>
                    </m:r>
                    <m:r>
                      <a:rPr lang="en-US" altLang="zh-CN" sz="1800" b="0" i="1" dirty="0">
                        <a:latin typeface="Cambria Math" panose="02040503050406030204" pitchFamily="18" charset="0"/>
                      </a:rPr>
                      <m:t>=</m:t>
                    </m:r>
                    <m:d>
                      <m:dPr>
                        <m:begChr m:val="{"/>
                        <m:endChr m:val="}"/>
                        <m:ctrlPr>
                          <a:rPr lang="en-US" altLang="zh-CN" sz="1800" b="0" i="1" dirty="0">
                            <a:latin typeface="Cambria Math" panose="02040503050406030204" pitchFamily="18" charset="0"/>
                          </a:rPr>
                        </m:ctrlPr>
                      </m:dPr>
                      <m:e>
                        <m:sSub>
                          <m:sSubPr>
                            <m:ctrlPr>
                              <a:rPr lang="en-US" altLang="zh-CN" sz="1800" b="0" i="1" dirty="0">
                                <a:latin typeface="Cambria Math" panose="02040503050406030204" pitchFamily="18" charset="0"/>
                              </a:rPr>
                            </m:ctrlPr>
                          </m:sSubPr>
                          <m:e>
                            <m:r>
                              <a:rPr lang="en-US" altLang="zh-CN" sz="1800" b="0" i="1" dirty="0">
                                <a:latin typeface="Cambria Math" panose="02040503050406030204" pitchFamily="18" charset="0"/>
                              </a:rPr>
                              <m:t>𝑅</m:t>
                            </m:r>
                          </m:e>
                          <m:sub>
                            <m:r>
                              <a:rPr lang="en-US" altLang="zh-CN" sz="1800" b="0" i="1" dirty="0">
                                <a:latin typeface="Cambria Math" panose="02040503050406030204" pitchFamily="18" charset="0"/>
                              </a:rPr>
                              <m:t>1</m:t>
                            </m:r>
                          </m:sub>
                        </m:sSub>
                        <m:r>
                          <a:rPr lang="en-US" altLang="zh-CN" sz="1800" b="0" i="1" dirty="0">
                            <a:latin typeface="Cambria Math" panose="02040503050406030204" pitchFamily="18" charset="0"/>
                          </a:rPr>
                          <m:t>,</m:t>
                        </m:r>
                        <m:sSub>
                          <m:sSubPr>
                            <m:ctrlPr>
                              <a:rPr lang="en-US" altLang="zh-CN" sz="1800" b="0" i="1" dirty="0">
                                <a:latin typeface="Cambria Math" panose="02040503050406030204" pitchFamily="18" charset="0"/>
                              </a:rPr>
                            </m:ctrlPr>
                          </m:sSubPr>
                          <m:e>
                            <m:r>
                              <a:rPr lang="en-US" altLang="zh-CN" sz="1800" b="0" i="1" dirty="0">
                                <a:latin typeface="Cambria Math" panose="02040503050406030204" pitchFamily="18" charset="0"/>
                              </a:rPr>
                              <m:t>𝑅</m:t>
                            </m:r>
                          </m:e>
                          <m:sub>
                            <m:r>
                              <a:rPr lang="en-US" altLang="zh-CN" sz="1800" b="0" i="1" dirty="0">
                                <a:latin typeface="Cambria Math" panose="02040503050406030204" pitchFamily="18" charset="0"/>
                              </a:rPr>
                              <m:t>2</m:t>
                            </m:r>
                          </m:sub>
                        </m:sSub>
                        <m:r>
                          <a:rPr lang="en-US" altLang="zh-CN" sz="1800" b="0" i="1" dirty="0">
                            <a:latin typeface="Cambria Math" panose="02040503050406030204" pitchFamily="18" charset="0"/>
                          </a:rPr>
                          <m:t>…,</m:t>
                        </m:r>
                        <m:sSub>
                          <m:sSubPr>
                            <m:ctrlPr>
                              <a:rPr lang="en-US" altLang="zh-CN" sz="1800" b="0" i="1" dirty="0" err="1">
                                <a:latin typeface="Cambria Math" panose="02040503050406030204" pitchFamily="18" charset="0"/>
                              </a:rPr>
                            </m:ctrlPr>
                          </m:sSubPr>
                          <m:e>
                            <m:r>
                              <a:rPr lang="en-US" altLang="zh-CN" sz="1800" b="0" i="1" dirty="0" err="1">
                                <a:latin typeface="Cambria Math" panose="02040503050406030204" pitchFamily="18" charset="0"/>
                              </a:rPr>
                              <m:t>𝑅</m:t>
                            </m:r>
                          </m:e>
                          <m:sub>
                            <m:r>
                              <a:rPr lang="en-US" altLang="zh-CN" sz="1800" b="0" i="1" dirty="0" err="1">
                                <a:latin typeface="Cambria Math" panose="02040503050406030204" pitchFamily="18" charset="0"/>
                              </a:rPr>
                              <m:t>𝑚</m:t>
                            </m:r>
                          </m:sub>
                        </m:sSub>
                      </m:e>
                    </m:d>
                  </m:oMath>
                </a14:m>
                <a:endParaRPr lang="en-US" altLang="zh-CN" sz="1800" b="0" dirty="0"/>
              </a:p>
              <a:p>
                <a:pPr marL="358775" lvl="1" indent="-358775">
                  <a:lnSpc>
                    <a:spcPts val="2700"/>
                  </a:lnSpc>
                  <a:spcBef>
                    <a:spcPts val="300"/>
                  </a:spcBef>
                  <a:spcAft>
                    <a:spcPts val="300"/>
                  </a:spcAft>
                  <a:buFontTx/>
                  <a:buChar char="-"/>
                </a:pPr>
                <a:r>
                  <a:rPr lang="zh-CN" altLang="en-US" sz="1800" dirty="0">
                    <a:solidFill>
                      <a:srgbClr val="00B050"/>
                    </a:solidFill>
                  </a:rPr>
                  <a:t>输出：</a:t>
                </a:r>
                <a:r>
                  <a:rPr lang="zh-CN" altLang="en-US" sz="1800" b="0" dirty="0"/>
                  <a:t>满足查询条件的联合概率</a:t>
                </a:r>
                <a14:m>
                  <m:oMath xmlns:m="http://schemas.openxmlformats.org/officeDocument/2006/math">
                    <m:r>
                      <a:rPr lang="en-US" altLang="zh-CN" sz="1800" b="0" i="1" dirty="0" smtClean="0">
                        <a:latin typeface="Cambria Math" panose="02040503050406030204" pitchFamily="18" charset="0"/>
                      </a:rPr>
                      <m:t>𝑃</m:t>
                    </m:r>
                  </m:oMath>
                </a14:m>
                <a:endParaRPr lang="en-US" altLang="zh-CN" sz="1800" b="0" dirty="0"/>
              </a:p>
            </p:txBody>
          </p:sp>
        </mc:Choice>
        <mc:Fallback xmlns="">
          <p:sp>
            <p:nvSpPr>
              <p:cNvPr id="18" name="Rectangle 3"/>
              <p:cNvSpPr>
                <a:spLocks noRot="1" noChangeAspect="1" noMove="1" noResize="1" noEditPoints="1" noAdjustHandles="1" noChangeArrowheads="1" noChangeShapeType="1" noTextEdit="1"/>
              </p:cNvSpPr>
              <p:nvPr/>
            </p:nvSpPr>
            <p:spPr bwMode="auto">
              <a:xfrm>
                <a:off x="684213" y="2032001"/>
                <a:ext cx="8208962" cy="1396999"/>
              </a:xfrm>
              <a:prstGeom prst="rect">
                <a:avLst/>
              </a:prstGeom>
              <a:blipFill>
                <a:blip r:embed="rId2"/>
                <a:stretch>
                  <a:fillRect l="-817" t="-6087"/>
                </a:stretch>
              </a:blipFill>
              <a:ln w="9525">
                <a:noFill/>
                <a:miter lim="800000"/>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p:cNvSpPr txBox="1"/>
              <p:nvPr/>
            </p:nvSpPr>
            <p:spPr>
              <a:xfrm>
                <a:off x="1115616" y="3284984"/>
                <a:ext cx="7848922" cy="3474541"/>
              </a:xfrm>
              <a:prstGeom prst="rect">
                <a:avLst/>
              </a:prstGeom>
              <a:noFill/>
            </p:spPr>
            <p:txBody>
              <a:bodyPr wrap="square" rtlCol="0">
                <a:spAutoFit/>
              </a:bodyPr>
              <a:lstStyle/>
              <a:p>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① </a:t>
                </a:r>
                <a:r>
                  <a:rPr lang="zh-CN" altLang="zh-CN" sz="1800" b="0" kern="100" dirty="0">
                    <a:solidFill>
                      <a:srgbClr val="000000"/>
                    </a:solidFill>
                    <a:effectLst/>
                    <a:latin typeface="+mn-lt"/>
                    <a:ea typeface="黑体" panose="02010609060101010101" pitchFamily="49" charset="-122"/>
                    <a:cs typeface="Times New Roman" panose="02020603050405020304" pitchFamily="18" charset="0"/>
                  </a:rPr>
                  <a:t>将</a:t>
                </a:r>
                <a:r>
                  <a:rPr lang="zh-CN" altLang="en-US" sz="1800" b="0" kern="100" dirty="0">
                    <a:solidFill>
                      <a:srgbClr val="000000"/>
                    </a:solidFill>
                    <a:latin typeface="+mn-lt"/>
                    <a:ea typeface="黑体" panose="02010609060101010101" pitchFamily="49" charset="-122"/>
                    <a:cs typeface="Times New Roman" panose="02020603050405020304" pitchFamily="18" charset="0"/>
                  </a:rPr>
                  <a:t>前</a:t>
                </a:r>
                <a14:m>
                  <m:oMath xmlns:m="http://schemas.openxmlformats.org/officeDocument/2006/math">
                    <m:r>
                      <a:rPr lang="en-US" altLang="zh-CN" sz="1800" b="0" i="1" kern="100" dirty="0" smtClean="0">
                        <a:solidFill>
                          <a:srgbClr val="000000"/>
                        </a:solidFill>
                        <a:latin typeface="Cambria Math" panose="02040503050406030204" pitchFamily="18" charset="0"/>
                        <a:ea typeface="等线" panose="02010600030101010101" pitchFamily="2" charset="-122"/>
                        <a:cs typeface="Times New Roman" panose="02020603050405020304" pitchFamily="18" charset="0"/>
                      </a:rPr>
                      <m:t>𝑖</m:t>
                    </m:r>
                  </m:oMath>
                </a14:m>
                <a:r>
                  <a:rPr lang="zh-CN" altLang="en-US" sz="1800" b="0" kern="100" dirty="0">
                    <a:solidFill>
                      <a:srgbClr val="000000"/>
                    </a:solidFill>
                    <a:latin typeface="+mn-lt"/>
                    <a:ea typeface="黑体" panose="02010609060101010101" pitchFamily="49" charset="-122"/>
                    <a:cs typeface="Times New Roman" panose="02020603050405020304" pitchFamily="18" charset="0"/>
                  </a:rPr>
                  <a:t>个属性的取值</a:t>
                </a:r>
                <a:r>
                  <a:rPr lang="zh-CN" altLang="zh-CN" sz="1800" b="0" kern="100" dirty="0">
                    <a:solidFill>
                      <a:srgbClr val="000000"/>
                    </a:solidFill>
                    <a:effectLst/>
                    <a:latin typeface="+mn-lt"/>
                    <a:ea typeface="黑体" panose="02010609060101010101" pitchFamily="49" charset="-122"/>
                    <a:cs typeface="Times New Roman" panose="02020603050405020304" pitchFamily="18" charset="0"/>
                  </a:rPr>
                  <a:t>输入自回归模型得到</a:t>
                </a:r>
                <a14:m>
                  <m:oMath xmlns:m="http://schemas.openxmlformats.org/officeDocument/2006/math">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d>
                      <m:d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smtClean="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e>
                      <m:e>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smtClean="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e>
                    </m:d>
                  </m:oMath>
                </a14:m>
                <a:endParaRPr lang="en-US" altLang="zh-CN" sz="1800" b="0" kern="100" dirty="0">
                  <a:solidFill>
                    <a:srgbClr val="000000"/>
                  </a:solidFill>
                  <a:effectLst/>
                  <a:latin typeface="+mn-lt"/>
                  <a:ea typeface="黑体" panose="02010609060101010101" pitchFamily="49" charset="-122"/>
                  <a:cs typeface="Times New Roman" panose="02020603050405020304" pitchFamily="18" charset="0"/>
                </a:endParaRPr>
              </a:p>
              <a:p>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     若为第一个属性则为</a:t>
                </a:r>
                <a:r>
                  <a:rPr lang="en-US" altLang="zh-CN" sz="1800" kern="100" dirty="0">
                    <a:solidFill>
                      <a:srgbClr val="000000"/>
                    </a:solidFill>
                    <a:effectLst/>
                    <a:latin typeface="+mn-lt"/>
                    <a:ea typeface="黑体" panose="02010609060101010101" pitchFamily="49" charset="-122"/>
                    <a:cs typeface="Times New Roman" panose="02020603050405020304" pitchFamily="18" charset="0"/>
                  </a:rPr>
                  <a:t>0</a:t>
                </a:r>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向量</a:t>
                </a:r>
                <a:endParaRPr lang="zh-CN" altLang="zh-CN" sz="1800" b="0" kern="100" dirty="0">
                  <a:solidFill>
                    <a:srgbClr val="000000"/>
                  </a:solidFill>
                  <a:effectLst/>
                  <a:latin typeface="+mn-lt"/>
                  <a:ea typeface="黑体" panose="02010609060101010101" pitchFamily="49" charset="-122"/>
                  <a:cs typeface="Times New Roman" panose="02020603050405020304" pitchFamily="18" charset="0"/>
                </a:endParaRPr>
              </a:p>
              <a:p>
                <a:pPr indent="21590">
                  <a:lnSpc>
                    <a:spcPct val="150000"/>
                  </a:lnSpc>
                  <a:tabLst>
                    <a:tab pos="114300" algn="l"/>
                    <a:tab pos="228600" algn="l"/>
                    <a:tab pos="342900" algn="l"/>
                  </a:tabLst>
                </a:pPr>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② </a:t>
                </a:r>
                <a:r>
                  <a:rPr lang="zh-CN" altLang="zh-CN" sz="1800" b="0" kern="100" dirty="0">
                    <a:solidFill>
                      <a:srgbClr val="000000"/>
                    </a:solidFill>
                    <a:effectLst/>
                    <a:latin typeface="+mn-lt"/>
                    <a:ea typeface="黑体" panose="02010609060101010101" pitchFamily="49" charset="-122"/>
                    <a:cs typeface="Times New Roman" panose="02020603050405020304" pitchFamily="18" charset="0"/>
                  </a:rPr>
                  <a:t>在取值范围内将</a:t>
                </a:r>
                <a14:m>
                  <m:oMath xmlns:m="http://schemas.openxmlformats.org/officeDocument/2006/math">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d>
                      <m:d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e>
                      <m:e>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e>
                    </m:d>
                  </m:oMath>
                </a14:m>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重新归一化得</a:t>
                </a:r>
                <a:r>
                  <a:rPr lang="zh-CN" altLang="en-US" sz="1800" b="0" kern="100" dirty="0">
                    <a:solidFill>
                      <a:srgbClr val="000000"/>
                    </a:solidFill>
                    <a:latin typeface="+mn-lt"/>
                    <a:ea typeface="黑体" panose="02010609060101010101" pitchFamily="49" charset="-122"/>
                    <a:cs typeface="Times New Roman" panose="02020603050405020304" pitchFamily="18" charset="0"/>
                  </a:rPr>
                  <a:t>到 </a:t>
                </a:r>
                <a:endParaRPr lang="en-US" altLang="zh-CN" sz="1800" b="0" kern="100" dirty="0">
                  <a:solidFill>
                    <a:srgbClr val="000000"/>
                  </a:solidFill>
                  <a:latin typeface="+mn-lt"/>
                  <a:ea typeface="黑体" panose="02010609060101010101" pitchFamily="49" charset="-122"/>
                  <a:cs typeface="Times New Roman" panose="02020603050405020304" pitchFamily="18" charset="0"/>
                </a:endParaRPr>
              </a:p>
              <a:p>
                <a:pPr indent="21590">
                  <a:lnSpc>
                    <a:spcPct val="150000"/>
                  </a:lnSpc>
                  <a:spcBef>
                    <a:spcPts val="0"/>
                  </a:spcBef>
                  <a:tabLst>
                    <a:tab pos="114300" algn="l"/>
                    <a:tab pos="228600" algn="l"/>
                    <a:tab pos="342900" algn="l"/>
                  </a:tabLst>
                </a:pPr>
                <a:r>
                  <a:rPr lang="en-US" altLang="zh-CN" sz="1800" b="0" kern="100" dirty="0">
                    <a:solidFill>
                      <a:srgbClr val="000000"/>
                    </a:solidFill>
                    <a:effectLst/>
                    <a:latin typeface="+mn-lt"/>
                    <a:ea typeface="黑体" panose="02010609060101010101" pitchFamily="49" charset="-122"/>
                    <a:cs typeface="Times New Roman" panose="02020603050405020304" pitchFamily="18" charset="0"/>
                  </a:rPr>
                  <a:t>    </a:t>
                </a:r>
                <a14:m>
                  <m:oMath xmlns:m="http://schemas.openxmlformats.org/officeDocument/2006/math">
                    <m:r>
                      <a:rPr lang="en-US" altLang="zh-CN" sz="1800" b="0" i="1" kern="100" smtClean="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𝑃</m:t>
                    </m:r>
                    <m:d>
                      <m:d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dPr>
                      <m:e>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e>
                      <m:e>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𝐴</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1800" b="0" i="1" kern="10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𝑅</m:t>
                            </m:r>
                          </m:e>
                          <m:sub>
                            <m:r>
                              <a:rPr lang="en-US" altLang="zh-CN" sz="1800" b="0" i="1" kern="100">
                                <a:solidFill>
                                  <a:srgbClr val="000000"/>
                                </a:solidFill>
                                <a:effectLst/>
                                <a:latin typeface="Cambria Math" panose="02040503050406030204" pitchFamily="18" charset="0"/>
                                <a:ea typeface="等线" panose="02010600030101010101" pitchFamily="2" charset="-122"/>
                                <a:cs typeface="Times New Roman" panose="02020603050405020304" pitchFamily="18" charset="0"/>
                              </a:rPr>
                              <m:t>𝑖</m:t>
                            </m:r>
                          </m:sub>
                        </m:sSub>
                      </m:e>
                    </m:d>
                  </m:oMath>
                </a14:m>
                <a:endParaRPr lang="zh-CN" altLang="zh-CN" sz="1800" b="0" kern="100" dirty="0">
                  <a:solidFill>
                    <a:srgbClr val="000000"/>
                  </a:solidFill>
                  <a:effectLst/>
                  <a:latin typeface="+mn-lt"/>
                  <a:ea typeface="黑体" panose="02010609060101010101" pitchFamily="49" charset="-122"/>
                  <a:cs typeface="Times New Roman" panose="02020603050405020304" pitchFamily="18" charset="0"/>
                </a:endParaRPr>
              </a:p>
              <a:p>
                <a:pPr indent="21590" algn="just">
                  <a:lnSpc>
                    <a:spcPct val="150000"/>
                  </a:lnSpc>
                  <a:tabLst>
                    <a:tab pos="114300" algn="l"/>
                    <a:tab pos="228600" algn="l"/>
                    <a:tab pos="342900" algn="l"/>
                  </a:tabLst>
                </a:pPr>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③ </a:t>
                </a:r>
                <a:r>
                  <a:rPr lang="zh-CN" altLang="en-US" sz="1800" b="0" kern="100" dirty="0">
                    <a:solidFill>
                      <a:srgbClr val="000000"/>
                    </a:solidFill>
                    <a:latin typeface="+mn-lt"/>
                    <a:ea typeface="黑体" panose="02010609060101010101" pitchFamily="49" charset="-122"/>
                    <a:cs typeface="Times New Roman" panose="02020603050405020304" pitchFamily="18" charset="0"/>
                  </a:rPr>
                  <a:t>对</a:t>
                </a:r>
                <a14:m>
                  <m:oMath xmlns:m="http://schemas.openxmlformats.org/officeDocument/2006/math">
                    <m:sSub>
                      <m:sSubPr>
                        <m:ctrlPr>
                          <a:rPr lang="en-US" altLang="zh-CN" sz="1800" b="0" i="1" kern="100" dirty="0" smtClean="0">
                            <a:solidFill>
                              <a:srgbClr val="000000"/>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b="0" i="1" kern="100" dirty="0" smtClean="0">
                            <a:solidFill>
                              <a:srgbClr val="000000"/>
                            </a:solidFill>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800" b="0" i="1" kern="100" dirty="0" smtClean="0">
                            <a:solidFill>
                              <a:srgbClr val="000000"/>
                            </a:solidFill>
                            <a:latin typeface="Cambria Math" panose="02040503050406030204" pitchFamily="18" charset="0"/>
                            <a:ea typeface="等线" panose="02010600030101010101" pitchFamily="2" charset="-122"/>
                            <a:cs typeface="Times New Roman" panose="02020603050405020304" pitchFamily="18" charset="0"/>
                          </a:rPr>
                          <m:t>𝑖</m:t>
                        </m:r>
                      </m:sub>
                    </m:sSub>
                  </m:oMath>
                </a14:m>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的属性取值按照归一化后概率进行采样，</a:t>
                </a:r>
                <a:r>
                  <a:rPr lang="zh-CN" altLang="en-US" sz="1800" b="0" kern="100" dirty="0">
                    <a:solidFill>
                      <a:srgbClr val="000000"/>
                    </a:solidFill>
                    <a:latin typeface="+mn-lt"/>
                    <a:ea typeface="黑体" panose="02010609060101010101" pitchFamily="49" charset="-122"/>
                    <a:cs typeface="Times New Roman" panose="02020603050405020304" pitchFamily="18" charset="0"/>
                  </a:rPr>
                  <a:t>得到</a:t>
                </a:r>
                <a14:m>
                  <m:oMath xmlns:m="http://schemas.openxmlformats.org/officeDocument/2006/math">
                    <m:sSub>
                      <m:sSubPr>
                        <m:ctrlPr>
                          <a:rPr lang="en-US" altLang="zh-CN" sz="1800" b="0" i="1" kern="100" dirty="0" smtClean="0">
                            <a:solidFill>
                              <a:srgbClr val="000000"/>
                            </a:solidFill>
                            <a:latin typeface="Cambria Math" panose="02040503050406030204" pitchFamily="18" charset="0"/>
                            <a:ea typeface="等线" panose="02010600030101010101" pitchFamily="2" charset="-122"/>
                            <a:cs typeface="Times New Roman" panose="02020603050405020304" pitchFamily="18" charset="0"/>
                          </a:rPr>
                        </m:ctrlPr>
                      </m:sSubPr>
                      <m:e>
                        <m:r>
                          <a:rPr lang="en-US" altLang="zh-CN" sz="1800" b="0" i="1" kern="100" dirty="0" smtClean="0">
                            <a:solidFill>
                              <a:srgbClr val="000000"/>
                            </a:solidFill>
                            <a:latin typeface="Cambria Math" panose="02040503050406030204" pitchFamily="18" charset="0"/>
                            <a:ea typeface="等线" panose="02010600030101010101" pitchFamily="2" charset="-122"/>
                            <a:cs typeface="Times New Roman" panose="02020603050405020304" pitchFamily="18" charset="0"/>
                          </a:rPr>
                          <m:t>𝐴</m:t>
                        </m:r>
                      </m:e>
                      <m:sub>
                        <m:r>
                          <a:rPr lang="en-US" altLang="zh-CN" sz="1800" b="0" i="1" kern="100" dirty="0" smtClean="0">
                            <a:solidFill>
                              <a:srgbClr val="000000"/>
                            </a:solidFill>
                            <a:latin typeface="Cambria Math" panose="02040503050406030204" pitchFamily="18" charset="0"/>
                            <a:ea typeface="等线" panose="02010600030101010101" pitchFamily="2" charset="-122"/>
                            <a:cs typeface="Times New Roman" panose="02020603050405020304" pitchFamily="18" charset="0"/>
                          </a:rPr>
                          <m:t>𝑖</m:t>
                        </m:r>
                      </m:sub>
                    </m:sSub>
                    <m:r>
                      <a:rPr lang="zh-CN" altLang="en-US" sz="1800" b="0" i="1" kern="100" dirty="0">
                        <a:solidFill>
                          <a:srgbClr val="000000"/>
                        </a:solidFill>
                        <a:latin typeface="Cambria Math" panose="02040503050406030204" pitchFamily="18" charset="0"/>
                        <a:ea typeface="等线" panose="02010600030101010101" pitchFamily="2" charset="-122"/>
                        <a:cs typeface="Times New Roman" panose="02020603050405020304" pitchFamily="18" charset="0"/>
                      </a:rPr>
                      <m:t>属性</m:t>
                    </m:r>
                  </m:oMath>
                </a14:m>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的取值</a:t>
                </a:r>
                <a:endParaRPr lang="en-US" altLang="zh-CN" sz="1800" b="0" kern="100" dirty="0">
                  <a:solidFill>
                    <a:srgbClr val="000000"/>
                  </a:solidFill>
                  <a:effectLst/>
                  <a:latin typeface="+mn-lt"/>
                  <a:ea typeface="黑体" panose="02010609060101010101" pitchFamily="49" charset="-122"/>
                  <a:cs typeface="Times New Roman" panose="02020603050405020304" pitchFamily="18" charset="0"/>
                </a:endParaRPr>
              </a:p>
              <a:p>
                <a:pPr indent="21590" algn="just">
                  <a:lnSpc>
                    <a:spcPct val="150000"/>
                  </a:lnSpc>
                  <a:tabLst>
                    <a:tab pos="114300" algn="l"/>
                    <a:tab pos="228600" algn="l"/>
                    <a:tab pos="342900" algn="l"/>
                  </a:tabLst>
                </a:pPr>
                <a:r>
                  <a:rPr lang="zh-CN" altLang="en-US" sz="1800" b="0" kern="100" dirty="0">
                    <a:solidFill>
                      <a:srgbClr val="000000"/>
                    </a:solidFill>
                    <a:latin typeface="+mn-lt"/>
                    <a:ea typeface="黑体" panose="02010609060101010101" pitchFamily="49" charset="-122"/>
                    <a:cs typeface="Times New Roman" panose="02020603050405020304" pitchFamily="18" charset="0"/>
                  </a:rPr>
                  <a:t>④ 转至①并计算下一个属性的条件概率</a:t>
                </a:r>
                <a:endParaRPr lang="en-US" altLang="zh-CN" sz="1800" b="0" kern="100" dirty="0">
                  <a:solidFill>
                    <a:srgbClr val="000000"/>
                  </a:solidFill>
                  <a:latin typeface="+mn-lt"/>
                  <a:ea typeface="黑体" panose="02010609060101010101" pitchFamily="49" charset="-122"/>
                  <a:cs typeface="Times New Roman" panose="02020603050405020304" pitchFamily="18" charset="0"/>
                </a:endParaRPr>
              </a:p>
              <a:p>
                <a:pPr indent="21590" algn="just">
                  <a:lnSpc>
                    <a:spcPct val="150000"/>
                  </a:lnSpc>
                  <a:tabLst>
                    <a:tab pos="114300" algn="l"/>
                    <a:tab pos="228600" algn="l"/>
                    <a:tab pos="342900" algn="l"/>
                  </a:tabLst>
                </a:pPr>
                <a:r>
                  <a:rPr lang="zh-CN" altLang="en-US" sz="1800" b="0" kern="100" dirty="0">
                    <a:solidFill>
                      <a:srgbClr val="000000"/>
                    </a:solidFill>
                    <a:latin typeface="+mn-lt"/>
                    <a:ea typeface="黑体" panose="02010609060101010101" pitchFamily="49" charset="-122"/>
                    <a:cs typeface="Times New Roman" panose="02020603050405020304" pitchFamily="18" charset="0"/>
                  </a:rPr>
                  <a:t>⑤ </a:t>
                </a:r>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计算完所有属性之后将中间归一化前的条件概率连乘得到联合概率</a:t>
                </a:r>
                <a:endParaRPr lang="en-US" altLang="zh-CN" sz="1800" b="0" kern="100" dirty="0">
                  <a:solidFill>
                    <a:srgbClr val="000000"/>
                  </a:solidFill>
                  <a:effectLst/>
                  <a:latin typeface="+mn-lt"/>
                  <a:ea typeface="黑体" panose="02010609060101010101" pitchFamily="49" charset="-122"/>
                  <a:cs typeface="Times New Roman" panose="02020603050405020304" pitchFamily="18" charset="0"/>
                </a:endParaRPr>
              </a:p>
              <a:p>
                <a:pPr indent="21590" algn="just">
                  <a:lnSpc>
                    <a:spcPct val="150000"/>
                  </a:lnSpc>
                  <a:tabLst>
                    <a:tab pos="114300" algn="l"/>
                    <a:tab pos="228600" algn="l"/>
                    <a:tab pos="342900" algn="l"/>
                  </a:tabLst>
                </a:pPr>
                <a:r>
                  <a:rPr lang="zh-CN" altLang="en-US" sz="1800" b="0" kern="100" dirty="0">
                    <a:solidFill>
                      <a:srgbClr val="000000"/>
                    </a:solidFill>
                    <a:latin typeface="+mn-lt"/>
                    <a:ea typeface="黑体" panose="02010609060101010101" pitchFamily="49" charset="-122"/>
                    <a:cs typeface="Times New Roman" panose="02020603050405020304" pitchFamily="18" charset="0"/>
                  </a:rPr>
                  <a:t>⑥ 重复①</a:t>
                </a:r>
                <a:r>
                  <a:rPr lang="en-US" altLang="zh-CN" sz="1800" b="0" kern="100" dirty="0">
                    <a:solidFill>
                      <a:srgbClr val="000000"/>
                    </a:solidFill>
                    <a:latin typeface="+mn-lt"/>
                    <a:ea typeface="黑体" panose="02010609060101010101" pitchFamily="49" charset="-122"/>
                    <a:cs typeface="Times New Roman" panose="02020603050405020304" pitchFamily="18" charset="0"/>
                  </a:rPr>
                  <a:t>~</a:t>
                </a:r>
                <a:r>
                  <a:rPr lang="zh-CN" altLang="en-US" sz="1800" b="0" kern="100" dirty="0">
                    <a:solidFill>
                      <a:srgbClr val="000000"/>
                    </a:solidFill>
                    <a:latin typeface="+mn-lt"/>
                    <a:ea typeface="黑体" panose="02010609060101010101" pitchFamily="49" charset="-122"/>
                    <a:cs typeface="Times New Roman" panose="02020603050405020304" pitchFamily="18" charset="0"/>
                  </a:rPr>
                  <a:t>⑤</a:t>
                </a:r>
                <a14:m>
                  <m:oMath xmlns:m="http://schemas.openxmlformats.org/officeDocument/2006/math">
                    <m:r>
                      <a:rPr lang="en-US" altLang="zh-CN" sz="1800" b="0" i="1" kern="100" dirty="0" smtClean="0">
                        <a:solidFill>
                          <a:srgbClr val="000000"/>
                        </a:solidFill>
                        <a:latin typeface="Cambria Math" panose="02040503050406030204" pitchFamily="18" charset="0"/>
                        <a:ea typeface="等线" panose="02010600030101010101" pitchFamily="2" charset="-122"/>
                        <a:cs typeface="Times New Roman" panose="02020603050405020304" pitchFamily="18" charset="0"/>
                      </a:rPr>
                      <m:t>𝑆</m:t>
                    </m:r>
                  </m:oMath>
                </a14:m>
                <a:r>
                  <a:rPr lang="zh-CN" altLang="en-US" sz="1800" b="0" kern="100" dirty="0">
                    <a:solidFill>
                      <a:srgbClr val="000000"/>
                    </a:solidFill>
                    <a:effectLst/>
                    <a:latin typeface="+mn-lt"/>
                    <a:ea typeface="黑体" panose="02010609060101010101" pitchFamily="49" charset="-122"/>
                    <a:cs typeface="Times New Roman" panose="02020603050405020304" pitchFamily="18" charset="0"/>
                  </a:rPr>
                  <a:t>次</a:t>
                </a:r>
                <a:r>
                  <a:rPr lang="zh-CN" altLang="zh-CN" sz="1800" b="0" kern="100" dirty="0">
                    <a:solidFill>
                      <a:srgbClr val="000000"/>
                    </a:solidFill>
                    <a:effectLst/>
                    <a:latin typeface="+mn-lt"/>
                    <a:ea typeface="黑体" panose="02010609060101010101" pitchFamily="49" charset="-122"/>
                    <a:cs typeface="Times New Roman" panose="02020603050405020304" pitchFamily="18" charset="0"/>
                  </a:rPr>
                  <a:t>，并计算</a:t>
                </a:r>
                <a:r>
                  <a:rPr lang="zh-CN" altLang="en-US" sz="1800" b="0" kern="100" dirty="0">
                    <a:solidFill>
                      <a:srgbClr val="000000"/>
                    </a:solidFill>
                    <a:latin typeface="+mn-lt"/>
                    <a:ea typeface="黑体" panose="02010609060101010101" pitchFamily="49" charset="-122"/>
                    <a:cs typeface="Times New Roman" panose="02020603050405020304" pitchFamily="18" charset="0"/>
                  </a:rPr>
                  <a:t>最终的平均</a:t>
                </a:r>
                <a:r>
                  <a:rPr lang="zh-CN" altLang="zh-CN" sz="1800" b="0" kern="100" dirty="0">
                    <a:solidFill>
                      <a:srgbClr val="000000"/>
                    </a:solidFill>
                    <a:effectLst/>
                    <a:latin typeface="+mn-lt"/>
                    <a:ea typeface="黑体" panose="02010609060101010101" pitchFamily="49" charset="-122"/>
                    <a:cs typeface="Times New Roman" panose="02020603050405020304" pitchFamily="18" charset="0"/>
                  </a:rPr>
                  <a:t>联合概率</a:t>
                </a:r>
                <a:endParaRPr lang="en-US" altLang="zh-CN" sz="1800" b="0" kern="100" dirty="0">
                  <a:solidFill>
                    <a:srgbClr val="000000"/>
                  </a:solidFill>
                  <a:effectLst/>
                  <a:latin typeface="+mn-lt"/>
                  <a:ea typeface="黑体" panose="02010609060101010101" pitchFamily="49" charset="-122"/>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1115616" y="3284984"/>
                <a:ext cx="7848922" cy="3474541"/>
              </a:xfrm>
              <a:prstGeom prst="rect">
                <a:avLst/>
              </a:prstGeom>
              <a:blipFill>
                <a:blip r:embed="rId3"/>
                <a:stretch>
                  <a:fillRect l="-621" t="-1404" b="-351"/>
                </a:stretch>
              </a:blipFill>
            </p:spPr>
            <p:txBody>
              <a:bodyPr/>
              <a:lstStyle/>
              <a:p>
                <a:r>
                  <a:rPr lang="zh-CN" alt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492204" y="2564904"/>
            <a:ext cx="6253163" cy="3881437"/>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关系数据库查询优化概述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ea typeface="黑体" panose="02010609060101010101" pitchFamily="2" charset="-122"/>
              </a:rPr>
              <a:t>基数估计</a:t>
            </a:r>
            <a:endParaRPr lang="en-US" altLang="zh-CN" sz="2200" dirty="0">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基数估计概述</a:t>
            </a:r>
            <a:endParaRPr lang="en-US" altLang="zh-CN" sz="1800" dirty="0">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传统基数估计方法</a:t>
            </a:r>
            <a:endParaRPr lang="en-US" altLang="zh-CN" sz="1800" dirty="0">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基于机器学习的基数估计</a:t>
            </a: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总结</a:t>
            </a:r>
          </a:p>
        </p:txBody>
      </p:sp>
      <p:sp>
        <p:nvSpPr>
          <p:cNvPr id="5" name="Rectangle 3"/>
          <p:cNvSpPr>
            <a:spLocks noChangeArrowheads="1"/>
          </p:cNvSpPr>
          <p:nvPr/>
        </p:nvSpPr>
        <p:spPr bwMode="auto">
          <a:xfrm>
            <a:off x="956469" y="2118003"/>
            <a:ext cx="8208962" cy="4581128"/>
          </a:xfrm>
          <a:prstGeom prst="rect">
            <a:avLst/>
          </a:prstGeom>
          <a:noFill/>
          <a:ln w="9525">
            <a:noFill/>
            <a:miter lim="800000"/>
          </a:ln>
        </p:spPr>
        <p:txBody>
          <a:bodyPr/>
          <a:lstStyle/>
          <a:p>
            <a:pPr marL="342900" indent="-342900">
              <a:lnSpc>
                <a:spcPts val="2800"/>
              </a:lnSpc>
              <a:spcBef>
                <a:spcPts val="600"/>
              </a:spcBef>
              <a:spcAft>
                <a:spcPts val="0"/>
              </a:spcAft>
              <a:buFont typeface="Wingdings" panose="05000000000000000000" pitchFamily="2" charset="2"/>
              <a:buChar char="w"/>
            </a:pPr>
            <a:r>
              <a:rPr lang="zh-CN" altLang="en-US" sz="2200" dirty="0">
                <a:solidFill>
                  <a:srgbClr val="0000FF"/>
                </a:solidFill>
              </a:rPr>
              <a:t>关系数据库查询优化</a:t>
            </a:r>
            <a:endParaRPr lang="en-US" altLang="zh-CN" sz="2200" dirty="0">
              <a:solidFill>
                <a:srgbClr val="0000FF"/>
              </a:solidFill>
            </a:endParaRPr>
          </a:p>
          <a:p>
            <a:pPr marL="342900" indent="-342900">
              <a:lnSpc>
                <a:spcPts val="2800"/>
              </a:lnSpc>
              <a:spcBef>
                <a:spcPts val="600"/>
              </a:spcBef>
              <a:spcAft>
                <a:spcPts val="0"/>
              </a:spcAft>
              <a:buFont typeface="Wingdings" panose="05000000000000000000" pitchFamily="2" charset="2"/>
              <a:buChar char="ü"/>
            </a:pPr>
            <a:r>
              <a:rPr lang="zh-CN" altLang="en-US" sz="2000" b="0" dirty="0"/>
              <a:t>常见的查询优化手段（使用索引，反规范化，物化视图，查询重写）</a:t>
            </a:r>
            <a:endParaRPr lang="en-US" altLang="zh-CN" sz="2000" b="0" dirty="0"/>
          </a:p>
          <a:p>
            <a:pPr marL="342900" indent="-342900">
              <a:lnSpc>
                <a:spcPts val="2800"/>
              </a:lnSpc>
              <a:spcBef>
                <a:spcPts val="600"/>
              </a:spcBef>
              <a:spcAft>
                <a:spcPts val="0"/>
              </a:spcAft>
              <a:buFont typeface="Wingdings" panose="05000000000000000000" pitchFamily="2" charset="2"/>
              <a:buChar char="ü"/>
            </a:pPr>
            <a:r>
              <a:rPr lang="zh-CN" altLang="en-US" sz="2000" b="0" dirty="0"/>
              <a:t>查询优化器：找出开销最小的最优查询执行计划</a:t>
            </a:r>
            <a:endParaRPr lang="en-US" altLang="zh-CN" sz="2000" b="0" dirty="0"/>
          </a:p>
          <a:p>
            <a:pPr marL="342900" indent="-342900">
              <a:lnSpc>
                <a:spcPts val="2800"/>
              </a:lnSpc>
              <a:spcBef>
                <a:spcPts val="600"/>
              </a:spcBef>
              <a:spcAft>
                <a:spcPts val="0"/>
              </a:spcAft>
              <a:buFont typeface="Wingdings" panose="05000000000000000000" pitchFamily="2" charset="2"/>
              <a:buChar char="ü"/>
            </a:pPr>
            <a:r>
              <a:rPr lang="zh-CN" altLang="en-US" sz="2000" b="0" dirty="0"/>
              <a:t>基数估计用于查询优化器的规模分布估计器</a:t>
            </a:r>
            <a:endParaRPr lang="en-US" altLang="zh-CN" sz="2000" b="0" dirty="0"/>
          </a:p>
          <a:p>
            <a:pPr marL="342900" indent="-342900">
              <a:lnSpc>
                <a:spcPts val="2800"/>
              </a:lnSpc>
              <a:spcBef>
                <a:spcPts val="600"/>
              </a:spcBef>
              <a:spcAft>
                <a:spcPts val="0"/>
              </a:spcAft>
              <a:buFont typeface="Wingdings" panose="05000000000000000000" pitchFamily="2" charset="2"/>
              <a:buChar char="w"/>
            </a:pPr>
            <a:r>
              <a:rPr lang="zh-CN" altLang="en-US" sz="2200" dirty="0">
                <a:solidFill>
                  <a:srgbClr val="0000FF"/>
                </a:solidFill>
              </a:rPr>
              <a:t>基数估计（估计满足查询条件的记录数）</a:t>
            </a:r>
            <a:endParaRPr lang="en-US" altLang="zh-CN" sz="2200" dirty="0">
              <a:solidFill>
                <a:srgbClr val="0000FF"/>
              </a:solidFill>
            </a:endParaRPr>
          </a:p>
          <a:p>
            <a:pPr marL="342900" indent="-342900">
              <a:lnSpc>
                <a:spcPts val="2800"/>
              </a:lnSpc>
              <a:spcBef>
                <a:spcPts val="600"/>
              </a:spcBef>
              <a:spcAft>
                <a:spcPts val="0"/>
              </a:spcAft>
              <a:buFont typeface="Wingdings" panose="05000000000000000000" pitchFamily="2" charset="2"/>
              <a:buChar char="ü"/>
            </a:pPr>
            <a:r>
              <a:rPr lang="zh-CN" altLang="en-US" sz="2000" b="0" dirty="0"/>
              <a:t>传统基数估计方法（直方图，采样）</a:t>
            </a:r>
            <a:endParaRPr lang="en-US" altLang="zh-CN" sz="2000" b="0" dirty="0"/>
          </a:p>
          <a:p>
            <a:pPr marL="342900" indent="-342900">
              <a:lnSpc>
                <a:spcPts val="2800"/>
              </a:lnSpc>
              <a:spcBef>
                <a:spcPts val="600"/>
              </a:spcBef>
              <a:spcAft>
                <a:spcPts val="0"/>
              </a:spcAft>
              <a:buFont typeface="Wingdings" panose="05000000000000000000" pitchFamily="2" charset="2"/>
              <a:buChar char="ü"/>
            </a:pPr>
            <a:r>
              <a:rPr lang="zh-CN" altLang="en-US" sz="2000" b="0" dirty="0"/>
              <a:t>基于机器学习的基数估计</a:t>
            </a:r>
            <a:endParaRPr lang="en-US" altLang="zh-CN" sz="2000" b="0" dirty="0"/>
          </a:p>
          <a:p>
            <a:pPr marL="342900" indent="-76200">
              <a:lnSpc>
                <a:spcPts val="2800"/>
              </a:lnSpc>
              <a:spcBef>
                <a:spcPts val="600"/>
              </a:spcBef>
              <a:spcAft>
                <a:spcPts val="0"/>
              </a:spcAft>
              <a:buFont typeface="Wingdings" panose="05000000000000000000" pitchFamily="2" charset="2"/>
              <a:buChar char="p"/>
            </a:pPr>
            <a:r>
              <a:rPr lang="zh-CN" altLang="en-US" sz="2000" b="0" dirty="0"/>
              <a:t> 查询驱动</a:t>
            </a:r>
            <a:r>
              <a:rPr lang="en-US" altLang="zh-CN" sz="2000" b="0" dirty="0"/>
              <a:t>—</a:t>
            </a:r>
            <a:r>
              <a:rPr lang="zh-CN" altLang="en-US" sz="2000" b="0" dirty="0"/>
              <a:t>回归模型、神经网络</a:t>
            </a:r>
            <a:endParaRPr lang="en-US" altLang="zh-CN" sz="2000" b="0" dirty="0"/>
          </a:p>
          <a:p>
            <a:pPr marL="342900" indent="-76200">
              <a:lnSpc>
                <a:spcPts val="2800"/>
              </a:lnSpc>
              <a:spcBef>
                <a:spcPts val="600"/>
              </a:spcBef>
              <a:spcAft>
                <a:spcPts val="0"/>
              </a:spcAft>
              <a:buFont typeface="Wingdings" panose="05000000000000000000" pitchFamily="2" charset="2"/>
              <a:buChar char="p"/>
            </a:pPr>
            <a:r>
              <a:rPr lang="en-US" altLang="zh-CN" sz="2000" b="0" dirty="0"/>
              <a:t> </a:t>
            </a:r>
            <a:r>
              <a:rPr lang="zh-CN" altLang="en-US" sz="2000" b="0" dirty="0"/>
              <a:t>数据驱动</a:t>
            </a:r>
            <a:r>
              <a:rPr lang="en-US" altLang="zh-CN" sz="2000" b="0" dirty="0"/>
              <a:t>—</a:t>
            </a:r>
            <a:r>
              <a:rPr lang="zh-CN" altLang="en-US" sz="2000" b="0" dirty="0"/>
              <a:t>概率图模型、自回归模型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关系数据库查询优化概述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7" name="Rectangle 3"/>
          <p:cNvSpPr>
            <a:spLocks noChangeArrowheads="1"/>
          </p:cNvSpPr>
          <p:nvPr/>
        </p:nvSpPr>
        <p:spPr bwMode="auto">
          <a:xfrm>
            <a:off x="684213" y="2032001"/>
            <a:ext cx="8208962" cy="1541016"/>
          </a:xfrm>
          <a:prstGeom prst="rect">
            <a:avLst/>
          </a:prstGeom>
          <a:noFill/>
          <a:ln w="9525">
            <a:noFill/>
            <a:miter lim="800000"/>
          </a:ln>
        </p:spPr>
        <p:txBody>
          <a:bodyPr/>
          <a:lstStyle/>
          <a:p>
            <a:pPr marL="342900" indent="-342900">
              <a:lnSpc>
                <a:spcPts val="2800"/>
              </a:lnSpc>
              <a:spcBef>
                <a:spcPts val="600"/>
              </a:spcBef>
              <a:spcAft>
                <a:spcPts val="600"/>
              </a:spcAft>
              <a:buFont typeface="Wingdings" panose="05000000000000000000" pitchFamily="2" charset="2"/>
              <a:buChar char="w"/>
            </a:pPr>
            <a:r>
              <a:rPr lang="zh-CN" altLang="en-US" sz="2200" dirty="0">
                <a:solidFill>
                  <a:srgbClr val="0000FF"/>
                </a:solidFill>
                <a:latin typeface="黑体" panose="02010609060101010101" pitchFamily="2" charset="-122"/>
              </a:rPr>
              <a:t>数据管理</a:t>
            </a:r>
            <a:r>
              <a:rPr lang="zh-CN" altLang="en-US" sz="2200" dirty="0">
                <a:solidFill>
                  <a:srgbClr val="0000FF"/>
                </a:solidFill>
                <a:cs typeface="Times New Roman" panose="02020603050405020304" pitchFamily="18" charset="0"/>
              </a:rPr>
              <a:t>（</a:t>
            </a:r>
            <a:r>
              <a:rPr lang="en-US" altLang="zh-CN" sz="2200" dirty="0">
                <a:solidFill>
                  <a:srgbClr val="0000FF"/>
                </a:solidFill>
                <a:cs typeface="Times New Roman" panose="02020603050405020304" pitchFamily="18" charset="0"/>
              </a:rPr>
              <a:t>Data Management</a:t>
            </a:r>
            <a:r>
              <a:rPr lang="zh-CN" altLang="en-US" sz="2200" dirty="0">
                <a:solidFill>
                  <a:srgbClr val="0000FF"/>
                </a:solidFill>
                <a:cs typeface="Times New Roman" panose="02020603050405020304" pitchFamily="18" charset="0"/>
              </a:rPr>
              <a:t>）</a:t>
            </a:r>
            <a:r>
              <a:rPr lang="zh-CN" altLang="en-US" sz="2200" dirty="0">
                <a:solidFill>
                  <a:srgbClr val="0000FF"/>
                </a:solidFill>
                <a:latin typeface="黑体" panose="02010609060101010101" pitchFamily="2" charset="-122"/>
              </a:rPr>
              <a:t>技术</a:t>
            </a:r>
            <a:endParaRPr lang="en-US" altLang="zh-CN" sz="2200" dirty="0">
              <a:solidFill>
                <a:srgbClr val="0000FF"/>
              </a:solidFill>
              <a:latin typeface="黑体" panose="02010609060101010101" pitchFamily="2" charset="-122"/>
            </a:endParaRPr>
          </a:p>
          <a:p>
            <a:pPr marL="800100" lvl="1" indent="-342900">
              <a:lnSpc>
                <a:spcPts val="2800"/>
              </a:lnSpc>
              <a:spcBef>
                <a:spcPts val="600"/>
              </a:spcBef>
              <a:spcAft>
                <a:spcPts val="600"/>
              </a:spcAft>
              <a:buFontTx/>
              <a:buChar char="-"/>
            </a:pPr>
            <a:r>
              <a:rPr lang="zh-CN" altLang="en-US" sz="2000" b="0" dirty="0">
                <a:latin typeface="黑体" panose="02010609060101010101" pitchFamily="2" charset="-122"/>
              </a:rPr>
              <a:t>信息系统开发和建设的</a:t>
            </a:r>
            <a:r>
              <a:rPr lang="zh-CN" altLang="en-US" sz="2000" b="0" dirty="0">
                <a:solidFill>
                  <a:srgbClr val="FF0000"/>
                </a:solidFill>
                <a:latin typeface="黑体" panose="02010609060101010101" pitchFamily="2" charset="-122"/>
              </a:rPr>
              <a:t>核心技术</a:t>
            </a:r>
            <a:endParaRPr lang="en-US" altLang="zh-CN" sz="2000" b="0" dirty="0">
              <a:solidFill>
                <a:srgbClr val="FF0000"/>
              </a:solidFill>
              <a:latin typeface="黑体" panose="02010609060101010101" pitchFamily="2" charset="-122"/>
            </a:endParaRPr>
          </a:p>
          <a:p>
            <a:pPr marL="800100" lvl="1" indent="-342900">
              <a:lnSpc>
                <a:spcPts val="2800"/>
              </a:lnSpc>
              <a:spcBef>
                <a:spcPts val="600"/>
              </a:spcBef>
              <a:spcAft>
                <a:spcPts val="600"/>
              </a:spcAft>
              <a:buFontTx/>
              <a:buChar char="-"/>
            </a:pPr>
            <a:r>
              <a:rPr lang="zh-CN" altLang="en-US" sz="2000" b="0" dirty="0">
                <a:latin typeface="黑体" panose="02010609060101010101" pitchFamily="2" charset="-122"/>
              </a:rPr>
              <a:t>大数据和人工智能研究及应用的</a:t>
            </a:r>
            <a:r>
              <a:rPr lang="zh-CN" altLang="en-US" sz="2000" b="0" dirty="0">
                <a:solidFill>
                  <a:srgbClr val="FF0000"/>
                </a:solidFill>
                <a:latin typeface="黑体" panose="02010609060101010101" pitchFamily="2" charset="-122"/>
              </a:rPr>
              <a:t>重要基础</a:t>
            </a:r>
          </a:p>
          <a:p>
            <a:pPr>
              <a:lnSpc>
                <a:spcPts val="2600"/>
              </a:lnSpc>
            </a:pPr>
            <a:endParaRPr lang="en-US" altLang="zh-CN" sz="2200" b="0" dirty="0">
              <a:latin typeface="黑体" panose="02010609060101010101" pitchFamily="2" charset="-122"/>
            </a:endParaRPr>
          </a:p>
        </p:txBody>
      </p:sp>
      <p:sp>
        <p:nvSpPr>
          <p:cNvPr id="9" name="Rectangle 3"/>
          <p:cNvSpPr>
            <a:spLocks noChangeArrowheads="1"/>
          </p:cNvSpPr>
          <p:nvPr/>
        </p:nvSpPr>
        <p:spPr bwMode="auto">
          <a:xfrm>
            <a:off x="684213" y="3717032"/>
            <a:ext cx="8208962" cy="3024336"/>
          </a:xfrm>
          <a:prstGeom prst="rect">
            <a:avLst/>
          </a:prstGeom>
          <a:noFill/>
          <a:ln w="9525">
            <a:noFill/>
            <a:miter lim="800000"/>
          </a:ln>
        </p:spPr>
        <p:txBody>
          <a:bodyPr/>
          <a:lstStyle/>
          <a:p>
            <a:pPr marL="342900" indent="-342900">
              <a:lnSpc>
                <a:spcPts val="2800"/>
              </a:lnSpc>
              <a:spcBef>
                <a:spcPts val="600"/>
              </a:spcBef>
              <a:spcAft>
                <a:spcPts val="600"/>
              </a:spcAft>
              <a:buFont typeface="Wingdings" panose="05000000000000000000" pitchFamily="2" charset="2"/>
              <a:buChar char="w"/>
            </a:pPr>
            <a:r>
              <a:rPr lang="zh-CN" altLang="en-US" sz="2200" dirty="0">
                <a:solidFill>
                  <a:srgbClr val="0000FF"/>
                </a:solidFill>
                <a:latin typeface="黑体" panose="02010609060101010101" pitchFamily="2" charset="-122"/>
              </a:rPr>
              <a:t>数据库（</a:t>
            </a:r>
            <a:r>
              <a:rPr lang="en-US" altLang="zh-CN" sz="2200" dirty="0">
                <a:solidFill>
                  <a:srgbClr val="0000FF"/>
                </a:solidFill>
                <a:latin typeface="+mj-lt"/>
              </a:rPr>
              <a:t>Database</a:t>
            </a:r>
            <a:r>
              <a:rPr lang="zh-CN" altLang="en-US" sz="2200" dirty="0">
                <a:solidFill>
                  <a:srgbClr val="0000FF"/>
                </a:solidFill>
                <a:latin typeface="黑体" panose="02010609060101010101" pitchFamily="2" charset="-122"/>
              </a:rPr>
              <a:t>）</a:t>
            </a:r>
            <a:endParaRPr lang="en-US" altLang="zh-CN" sz="2200" dirty="0">
              <a:solidFill>
                <a:srgbClr val="0000FF"/>
              </a:solidFill>
              <a:latin typeface="黑体" panose="02010609060101010101" pitchFamily="2" charset="-122"/>
            </a:endParaRPr>
          </a:p>
          <a:p>
            <a:pPr marL="800100" marR="0" lvl="1" indent="-342900" algn="l" defTabSz="914400" rtl="0" eaLnBrk="1" fontAlgn="base" latinLnBrk="0" hangingPunct="1">
              <a:lnSpc>
                <a:spcPts val="2800"/>
              </a:lnSpc>
              <a:spcBef>
                <a:spcPts val="600"/>
              </a:spcBef>
              <a:spcAft>
                <a:spcPts val="600"/>
              </a:spcAft>
              <a:buClr>
                <a:srgbClr val="003366"/>
              </a:buClr>
              <a:buSzTx/>
              <a:buFontTx/>
              <a:buChar char="-"/>
              <a:defRPr/>
            </a:pPr>
            <a:r>
              <a:rPr lang="zh-CN" altLang="en-US" sz="2000" b="0" dirty="0">
                <a:solidFill>
                  <a:srgbClr val="003366"/>
                </a:solidFill>
                <a:latin typeface="黑体" panose="02010609060101010101" pitchFamily="2" charset="-122"/>
              </a:rPr>
              <a:t>需求分析：</a:t>
            </a:r>
            <a:r>
              <a:rPr lang="zh-CN" altLang="en-US" sz="2000" b="0" dirty="0">
                <a:solidFill>
                  <a:srgbClr val="000000"/>
                </a:solidFill>
                <a:latin typeface="黑体" panose="02010609060101010101" pitchFamily="2" charset="-122"/>
              </a:rPr>
              <a:t>数据、功能、性能等需求</a:t>
            </a:r>
            <a:endParaRPr lang="en-US" altLang="zh-CN" sz="2000" b="0" dirty="0">
              <a:solidFill>
                <a:srgbClr val="000000"/>
              </a:solidFill>
              <a:latin typeface="黑体" panose="02010609060101010101" pitchFamily="2" charset="-122"/>
            </a:endParaRPr>
          </a:p>
          <a:p>
            <a:pPr marL="800100" marR="0" lvl="1" indent="-342900" algn="l" defTabSz="914400" rtl="0" eaLnBrk="1" fontAlgn="base" latinLnBrk="0" hangingPunct="1">
              <a:lnSpc>
                <a:spcPts val="2800"/>
              </a:lnSpc>
              <a:spcBef>
                <a:spcPts val="600"/>
              </a:spcBef>
              <a:spcAft>
                <a:spcPts val="600"/>
              </a:spcAft>
              <a:buClr>
                <a:srgbClr val="003366"/>
              </a:buClr>
              <a:buSzTx/>
              <a:buFontTx/>
              <a:buChar char="-"/>
              <a:defRPr/>
            </a:pPr>
            <a:r>
              <a:rPr kumimoji="1"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概念结构设计：</a:t>
            </a:r>
            <a:r>
              <a:rPr kumimoji="1" lang="zh-CN" altLang="en-US" sz="2000" b="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设计</a:t>
            </a:r>
            <a:r>
              <a:rPr kumimoji="1" lang="en-US" altLang="zh-CN" sz="2000" b="0" i="0" u="none" strike="noStrike" kern="1200" cap="none" spc="0" normalizeH="0" baseline="0" noProof="0" dirty="0">
                <a:ln>
                  <a:noFill/>
                </a:ln>
                <a:solidFill>
                  <a:srgbClr val="000000"/>
                </a:solidFill>
                <a:effectLst/>
                <a:uLnTx/>
                <a:uFillTx/>
                <a:latin typeface="+mj-lt"/>
                <a:ea typeface="黑体" panose="02010609060101010101" pitchFamily="2" charset="-122"/>
                <a:cs typeface="+mn-cs"/>
              </a:rPr>
              <a:t>E-R</a:t>
            </a:r>
            <a:r>
              <a:rPr kumimoji="1" lang="zh-CN" altLang="en-US" sz="2000" b="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图</a:t>
            </a:r>
            <a:endParaRPr kumimoji="1" lang="en-US" altLang="zh-CN" sz="2000" b="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endParaRPr>
          </a:p>
          <a:p>
            <a:pPr marL="800100" marR="0" lvl="1" indent="-342900" algn="l" defTabSz="914400" rtl="0" eaLnBrk="1" fontAlgn="base" latinLnBrk="0" hangingPunct="1">
              <a:lnSpc>
                <a:spcPts val="2800"/>
              </a:lnSpc>
              <a:spcBef>
                <a:spcPts val="600"/>
              </a:spcBef>
              <a:spcAft>
                <a:spcPts val="600"/>
              </a:spcAft>
              <a:buClr>
                <a:srgbClr val="003366"/>
              </a:buClr>
              <a:buSzTx/>
              <a:buFontTx/>
              <a:buChar char="-"/>
              <a:defRPr/>
            </a:pPr>
            <a:r>
              <a:rPr lang="zh-CN" altLang="en-US" sz="2000" b="0" dirty="0">
                <a:solidFill>
                  <a:srgbClr val="003366"/>
                </a:solidFill>
                <a:latin typeface="黑体" panose="02010609060101010101" pitchFamily="2" charset="-122"/>
              </a:rPr>
              <a:t>逻辑结构设计：</a:t>
            </a:r>
            <a:r>
              <a:rPr lang="zh-CN" altLang="en-US" sz="2000" b="0" dirty="0">
                <a:solidFill>
                  <a:srgbClr val="000000"/>
                </a:solidFill>
                <a:latin typeface="黑体" panose="02010609060101010101" pitchFamily="2" charset="-122"/>
              </a:rPr>
              <a:t>设计优化</a:t>
            </a:r>
            <a:r>
              <a:rPr kumimoji="1" lang="zh-CN" altLang="en-US" sz="2000" b="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关系模式</a:t>
            </a:r>
            <a:endParaRPr kumimoji="1" lang="en-US" altLang="zh-CN" sz="2000" b="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endParaRPr>
          </a:p>
          <a:p>
            <a:pPr marL="800100" marR="0" lvl="1" indent="-342900" algn="l" defTabSz="914400" rtl="0" eaLnBrk="1" fontAlgn="base" latinLnBrk="0" hangingPunct="1">
              <a:lnSpc>
                <a:spcPts val="2800"/>
              </a:lnSpc>
              <a:spcBef>
                <a:spcPts val="600"/>
              </a:spcBef>
              <a:spcAft>
                <a:spcPts val="600"/>
              </a:spcAft>
              <a:buClr>
                <a:srgbClr val="003366"/>
              </a:buClr>
              <a:buSzTx/>
              <a:buFontTx/>
              <a:buChar char="-"/>
              <a:defRPr/>
            </a:pPr>
            <a:r>
              <a:rPr lang="zh-CN" altLang="en-US" sz="2000" b="0" dirty="0">
                <a:solidFill>
                  <a:srgbClr val="003366"/>
                </a:solidFill>
                <a:latin typeface="黑体" panose="02010609060101010101" pitchFamily="2" charset="-122"/>
              </a:rPr>
              <a:t>物理结构设计：</a:t>
            </a:r>
            <a:r>
              <a:rPr lang="zh-CN" altLang="en-US" sz="2000" b="0" dirty="0">
                <a:solidFill>
                  <a:srgbClr val="000000"/>
                </a:solidFill>
                <a:latin typeface="黑体" panose="02010609060101010101" pitchFamily="2" charset="-122"/>
              </a:rPr>
              <a:t>设计系统架构（如存储结构、系统配置等</a:t>
            </a:r>
            <a:r>
              <a:rPr lang="zh-CN" altLang="en-US" sz="2000" b="0" dirty="0">
                <a:solidFill>
                  <a:srgbClr val="003366"/>
                </a:solidFill>
                <a:latin typeface="黑体" panose="02010609060101010101" pitchFamily="2" charset="-122"/>
              </a:rPr>
              <a:t>）</a:t>
            </a:r>
            <a:endParaRPr lang="en-US" altLang="zh-CN" sz="2000" b="0" dirty="0">
              <a:solidFill>
                <a:srgbClr val="003366"/>
              </a:solidFill>
              <a:latin typeface="黑体" panose="02010609060101010101" pitchFamily="2" charset="-122"/>
            </a:endParaRPr>
          </a:p>
          <a:p>
            <a:pPr marL="800100" marR="0" lvl="1" indent="-342900" algn="l" defTabSz="914400" rtl="0" eaLnBrk="1" fontAlgn="base" latinLnBrk="0" hangingPunct="1">
              <a:lnSpc>
                <a:spcPts val="2800"/>
              </a:lnSpc>
              <a:spcBef>
                <a:spcPts val="600"/>
              </a:spcBef>
              <a:spcAft>
                <a:spcPts val="600"/>
              </a:spcAft>
              <a:buClr>
                <a:srgbClr val="003366"/>
              </a:buClr>
              <a:buSzTx/>
              <a:buFontTx/>
              <a:buChar char="-"/>
              <a:defRPr/>
            </a:pPr>
            <a:r>
              <a:rPr kumimoji="1" lang="zh-CN" altLang="en-US" sz="2000" b="0" i="0" u="none" strike="noStrike" kern="1200" cap="none" spc="0" normalizeH="0" baseline="0" noProof="0" dirty="0">
                <a:ln>
                  <a:noFill/>
                </a:ln>
                <a:solidFill>
                  <a:srgbClr val="003366"/>
                </a:solidFill>
                <a:effectLst/>
                <a:uLnTx/>
                <a:uFillTx/>
                <a:latin typeface="黑体" panose="02010609060101010101" pitchFamily="2" charset="-122"/>
                <a:ea typeface="黑体" panose="02010609060101010101" pitchFamily="2" charset="-122"/>
                <a:cs typeface="+mn-cs"/>
              </a:rPr>
              <a:t>数据库实施：</a:t>
            </a:r>
            <a:r>
              <a:rPr kumimoji="1" lang="zh-CN" altLang="en-US" sz="2000" b="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rPr>
              <a:t>编程实现并测试数据库程序</a:t>
            </a:r>
            <a:endParaRPr kumimoji="1" lang="en-US" altLang="zh-CN" sz="2000" b="0" i="0" u="none" strike="noStrike" kern="1200" cap="none" spc="0" normalizeH="0" baseline="0" noProof="0" dirty="0">
              <a:ln>
                <a:noFill/>
              </a:ln>
              <a:solidFill>
                <a:srgbClr val="000000"/>
              </a:solidFill>
              <a:effectLst/>
              <a:uLnTx/>
              <a:uFillTx/>
              <a:latin typeface="黑体" panose="02010609060101010101" pitchFamily="2" charset="-122"/>
              <a:ea typeface="黑体" panose="02010609060101010101" pitchFamily="2" charset="-122"/>
              <a:cs typeface="+mn-cs"/>
            </a:endParaRPr>
          </a:p>
          <a:p>
            <a:pPr marL="342900" indent="-342900">
              <a:lnSpc>
                <a:spcPts val="2800"/>
              </a:lnSpc>
              <a:spcBef>
                <a:spcPts val="600"/>
              </a:spcBef>
              <a:spcAft>
                <a:spcPts val="600"/>
              </a:spcAft>
              <a:buFont typeface="Wingdings" panose="05000000000000000000" pitchFamily="2" charset="2"/>
              <a:buChar char="w"/>
            </a:pPr>
            <a:endParaRPr lang="en-US" altLang="zh-CN" sz="2200" dirty="0">
              <a:solidFill>
                <a:srgbClr val="0000FF"/>
              </a:solidFill>
              <a:latin typeface="黑体" panose="02010609060101010101" pitchFamily="2" charset="-122"/>
            </a:endParaRPr>
          </a:p>
          <a:p>
            <a:pPr lvl="1">
              <a:lnSpc>
                <a:spcPts val="2800"/>
              </a:lnSpc>
              <a:spcBef>
                <a:spcPts val="600"/>
              </a:spcBef>
              <a:spcAft>
                <a:spcPts val="600"/>
              </a:spcAft>
            </a:pPr>
            <a:endParaRPr lang="en-US" altLang="zh-CN" sz="2200" b="0" dirty="0">
              <a:latin typeface="黑体" panose="02010609060101010101" pitchFamily="2" charset="-122"/>
            </a:endParaRPr>
          </a:p>
        </p:txBody>
      </p:sp>
      <p:sp>
        <p:nvSpPr>
          <p:cNvPr id="3" name="AutoShape 4"/>
          <p:cNvSpPr>
            <a:spLocks noChangeArrowheads="1"/>
          </p:cNvSpPr>
          <p:nvPr/>
        </p:nvSpPr>
        <p:spPr bwMode="auto">
          <a:xfrm>
            <a:off x="6180617" y="3184231"/>
            <a:ext cx="2448272" cy="1033732"/>
          </a:xfrm>
          <a:prstGeom prst="cloudCallout">
            <a:avLst>
              <a:gd name="adj1" fmla="val -99593"/>
              <a:gd name="adj2" fmla="val 33109"/>
            </a:avLst>
          </a:prstGeom>
          <a:solidFill>
            <a:schemeClr val="accent1"/>
          </a:solidFill>
          <a:ln w="9525">
            <a:solidFill>
              <a:schemeClr val="tx1"/>
            </a:solidFill>
            <a:round/>
          </a:ln>
        </p:spPr>
        <p:txBody>
          <a:bodyPr anchor="ctr"/>
          <a:lstStyle/>
          <a:p>
            <a:pPr algn="ctr">
              <a:lnSpc>
                <a:spcPts val="2400"/>
              </a:lnSpc>
              <a:spcBef>
                <a:spcPct val="0"/>
              </a:spcBef>
              <a:buClrTx/>
              <a:buFontTx/>
              <a:buNone/>
            </a:pPr>
            <a:r>
              <a:rPr lang="zh-CN" altLang="en-US" sz="1800" dirty="0">
                <a:latin typeface="+mn-lt"/>
                <a:ea typeface="黑体" panose="02010609060101010101" pitchFamily="2" charset="-122"/>
              </a:rPr>
              <a:t>数据管理技术的具体实现</a:t>
            </a:r>
            <a:endParaRPr lang="en-US" altLang="zh-CN" sz="1800" dirty="0">
              <a:solidFill>
                <a:schemeClr val="folHlink"/>
              </a:solidFill>
              <a:latin typeface="+mn-lt"/>
              <a:ea typeface="黑体" panose="0201060906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zh-CN" altLang="en-US" dirty="0">
                <a:effectLst>
                  <a:outerShdw blurRad="38100" dist="38100" dir="2700000" algn="tl">
                    <a:srgbClr val="C0C0C0"/>
                  </a:outerShdw>
                </a:effectLst>
                <a:ea typeface="黑体" panose="02010609060101010101" pitchFamily="2" charset="-122"/>
              </a:rPr>
              <a:t>结语</a:t>
            </a:r>
            <a:endParaRPr lang="en-US" altLang="zh-CN" dirty="0">
              <a:effectLst>
                <a:outerShdw blurRad="38100" dist="38100" dir="2700000" algn="tl">
                  <a:srgbClr val="C0C0C0"/>
                </a:outerShdw>
              </a:effectLst>
              <a:ea typeface="黑体" panose="02010609060101010101" pitchFamily="2" charset="-122"/>
            </a:endParaRPr>
          </a:p>
        </p:txBody>
      </p:sp>
      <p:sp>
        <p:nvSpPr>
          <p:cNvPr id="47107" name="Rectangle 3"/>
          <p:cNvSpPr>
            <a:spLocks noGrp="1" noChangeArrowheads="1"/>
          </p:cNvSpPr>
          <p:nvPr>
            <p:ph type="body" idx="1"/>
          </p:nvPr>
        </p:nvSpPr>
        <p:spPr>
          <a:xfrm>
            <a:off x="1403648" y="2214563"/>
            <a:ext cx="7364115" cy="3881437"/>
          </a:xfrm>
        </p:spPr>
        <p:txBody>
          <a:bodyPr/>
          <a:lstStyle/>
          <a:p>
            <a:pPr algn="ctr" eaLnBrk="1" hangingPunct="1">
              <a:buFont typeface="Wingdings" panose="05000000000000000000" pitchFamily="2" charset="2"/>
              <a:buNone/>
            </a:pPr>
            <a:endParaRPr lang="en-US" altLang="zh-CN" sz="4400" b="1" dirty="0"/>
          </a:p>
          <a:p>
            <a:pPr algn="ctr" eaLnBrk="1" hangingPunct="1">
              <a:buFont typeface="Wingdings" panose="05000000000000000000" pitchFamily="2" charset="2"/>
              <a:buNone/>
            </a:pPr>
            <a:endParaRPr lang="en-US" altLang="zh-CN" sz="4400" b="1" dirty="0"/>
          </a:p>
          <a:p>
            <a:pPr algn="ctr" eaLnBrk="1" hangingPunct="1">
              <a:buFont typeface="Wingdings" panose="05000000000000000000" pitchFamily="2" charset="2"/>
              <a:buNone/>
            </a:pPr>
            <a:r>
              <a:rPr lang="zh-CN" altLang="en-US" sz="4400" b="1" dirty="0">
                <a:latin typeface="黑体" panose="02010609060101010101" pitchFamily="2" charset="-122"/>
                <a:ea typeface="黑体" panose="02010609060101010101" pitchFamily="2" charset="-122"/>
              </a:rPr>
              <a:t>谢谢</a:t>
            </a:r>
            <a:r>
              <a:rPr lang="zh-CN" altLang="en-US" sz="4400" b="1" dirty="0"/>
              <a:t>！</a:t>
            </a:r>
            <a:endParaRPr lang="en-US" altLang="zh-CN" sz="4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关系数据库查询优化概述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14" name="Rectangle 3"/>
          <p:cNvSpPr>
            <a:spLocks noChangeArrowheads="1"/>
          </p:cNvSpPr>
          <p:nvPr/>
        </p:nvSpPr>
        <p:spPr bwMode="auto">
          <a:xfrm>
            <a:off x="684213" y="2032001"/>
            <a:ext cx="8208962" cy="2045071"/>
          </a:xfrm>
          <a:prstGeom prst="rect">
            <a:avLst/>
          </a:prstGeom>
          <a:noFill/>
          <a:ln w="9525">
            <a:noFill/>
            <a:miter lim="800000"/>
          </a:ln>
        </p:spPr>
        <p:txBody>
          <a:bodyPr/>
          <a:lstStyle/>
          <a:p>
            <a:pPr marL="342900" indent="-342900">
              <a:lnSpc>
                <a:spcPts val="2800"/>
              </a:lnSpc>
              <a:spcBef>
                <a:spcPts val="600"/>
              </a:spcBef>
              <a:spcAft>
                <a:spcPts val="600"/>
              </a:spcAft>
              <a:buFont typeface="Wingdings" panose="05000000000000000000" pitchFamily="2" charset="2"/>
              <a:buChar char="w"/>
            </a:pPr>
            <a:r>
              <a:rPr lang="zh-CN" altLang="en-US" sz="2200" dirty="0">
                <a:solidFill>
                  <a:srgbClr val="0000FF"/>
                </a:solidFill>
                <a:latin typeface="黑体" panose="02010609060101010101" pitchFamily="2" charset="-122"/>
              </a:rPr>
              <a:t>查询优化（</a:t>
            </a:r>
            <a:r>
              <a:rPr lang="en-US" altLang="zh-CN" sz="2200" dirty="0">
                <a:solidFill>
                  <a:srgbClr val="0000FF"/>
                </a:solidFill>
                <a:latin typeface="+mj-lt"/>
              </a:rPr>
              <a:t>Query Optimization</a:t>
            </a:r>
            <a:r>
              <a:rPr lang="zh-CN" altLang="en-US" sz="2200" dirty="0">
                <a:solidFill>
                  <a:srgbClr val="0000FF"/>
                </a:solidFill>
                <a:latin typeface="黑体" panose="02010609060101010101" pitchFamily="2" charset="-122"/>
              </a:rPr>
              <a:t>）</a:t>
            </a:r>
            <a:endParaRPr lang="en-US" altLang="zh-CN" sz="2200" dirty="0">
              <a:solidFill>
                <a:srgbClr val="0000FF"/>
              </a:solidFill>
              <a:latin typeface="黑体" panose="02010609060101010101" pitchFamily="2" charset="-122"/>
            </a:endParaRPr>
          </a:p>
          <a:p>
            <a:pPr marL="800100" lvl="1" indent="-342900">
              <a:lnSpc>
                <a:spcPts val="2800"/>
              </a:lnSpc>
              <a:spcBef>
                <a:spcPts val="600"/>
              </a:spcBef>
              <a:spcAft>
                <a:spcPts val="600"/>
              </a:spcAft>
              <a:buFontTx/>
              <a:buChar char="-"/>
            </a:pPr>
            <a:r>
              <a:rPr lang="zh-CN" altLang="en-US" sz="2000" b="0" dirty="0"/>
              <a:t>对查询语句、索引设计、查询执行计划等方面进行调整优化</a:t>
            </a:r>
            <a:endParaRPr lang="en-US" altLang="zh-CN" sz="2000" b="0" dirty="0"/>
          </a:p>
          <a:p>
            <a:pPr marL="800100" lvl="1" indent="-342900">
              <a:lnSpc>
                <a:spcPts val="2800"/>
              </a:lnSpc>
              <a:spcBef>
                <a:spcPts val="600"/>
              </a:spcBef>
              <a:spcAft>
                <a:spcPts val="600"/>
              </a:spcAft>
              <a:buFontTx/>
              <a:buChar char="-"/>
            </a:pPr>
            <a:r>
              <a:rPr lang="zh-CN" altLang="en-US" sz="2000" b="0" dirty="0"/>
              <a:t>提高系统</a:t>
            </a:r>
            <a:r>
              <a:rPr lang="zh-CN" altLang="en-US" sz="2000" b="0" dirty="0">
                <a:solidFill>
                  <a:srgbClr val="FF0000"/>
                </a:solidFill>
              </a:rPr>
              <a:t>响应速度、可伸缩性和可用性</a:t>
            </a:r>
            <a:endParaRPr lang="en-US" altLang="zh-CN" sz="2000" b="0" dirty="0">
              <a:solidFill>
                <a:srgbClr val="FF0000"/>
              </a:solidFill>
            </a:endParaRPr>
          </a:p>
        </p:txBody>
      </p:sp>
      <p:sp>
        <p:nvSpPr>
          <p:cNvPr id="17" name="AutoShape 4"/>
          <p:cNvSpPr>
            <a:spLocks noChangeArrowheads="1"/>
          </p:cNvSpPr>
          <p:nvPr/>
        </p:nvSpPr>
        <p:spPr bwMode="auto">
          <a:xfrm>
            <a:off x="6258328" y="3054536"/>
            <a:ext cx="2749587" cy="936104"/>
          </a:xfrm>
          <a:prstGeom prst="cloudCallout">
            <a:avLst>
              <a:gd name="adj1" fmla="val -57914"/>
              <a:gd name="adj2" fmla="val -52438"/>
            </a:avLst>
          </a:prstGeom>
          <a:solidFill>
            <a:schemeClr val="accent1"/>
          </a:solidFill>
          <a:ln w="9525">
            <a:solidFill>
              <a:schemeClr val="tx1"/>
            </a:solidFill>
            <a:round/>
          </a:ln>
        </p:spPr>
        <p:txBody>
          <a:bodyPr anchor="ctr"/>
          <a:lstStyle/>
          <a:p>
            <a:pPr algn="ctr">
              <a:spcBef>
                <a:spcPct val="0"/>
              </a:spcBef>
              <a:buClrTx/>
              <a:buFontTx/>
              <a:buNone/>
            </a:pPr>
            <a:r>
              <a:rPr lang="zh-CN" altLang="en-US" sz="1800" dirty="0">
                <a:solidFill>
                  <a:srgbClr val="FF0000"/>
                </a:solidFill>
                <a:latin typeface="+mn-lt"/>
                <a:ea typeface="黑体" panose="02010609060101010101" pitchFamily="2" charset="-122"/>
              </a:rPr>
              <a:t>数据库物理设计的重要任务</a:t>
            </a:r>
            <a:endParaRPr lang="en-US" altLang="zh-CN" sz="1800" dirty="0">
              <a:solidFill>
                <a:srgbClr val="FF0000"/>
              </a:solidFill>
              <a:latin typeface="+mn-lt"/>
              <a:ea typeface="黑体" panose="02010609060101010101" pitchFamily="2" charset="-122"/>
            </a:endParaRPr>
          </a:p>
        </p:txBody>
      </p:sp>
      <p:sp>
        <p:nvSpPr>
          <p:cNvPr id="2" name="Rectangle 3"/>
          <p:cNvSpPr>
            <a:spLocks noChangeArrowheads="1"/>
          </p:cNvSpPr>
          <p:nvPr/>
        </p:nvSpPr>
        <p:spPr bwMode="auto">
          <a:xfrm>
            <a:off x="708220" y="3645024"/>
            <a:ext cx="8435779" cy="3024336"/>
          </a:xfrm>
          <a:prstGeom prst="rect">
            <a:avLst/>
          </a:prstGeom>
          <a:noFill/>
          <a:ln w="9525">
            <a:noFill/>
            <a:miter lim="800000"/>
          </a:ln>
        </p:spPr>
        <p:txBody>
          <a:bodyPr/>
          <a:lstStyle/>
          <a:p>
            <a:pPr marL="342900" indent="-342900">
              <a:lnSpc>
                <a:spcPts val="2800"/>
              </a:lnSpc>
              <a:spcBef>
                <a:spcPts val="600"/>
              </a:spcBef>
              <a:spcAft>
                <a:spcPts val="600"/>
              </a:spcAft>
              <a:buFont typeface="Wingdings" panose="05000000000000000000" pitchFamily="2" charset="2"/>
              <a:buChar char="w"/>
            </a:pPr>
            <a:r>
              <a:rPr lang="zh-CN" altLang="en-US" sz="2200" dirty="0">
                <a:solidFill>
                  <a:srgbClr val="0000FF"/>
                </a:solidFill>
                <a:latin typeface="黑体" panose="02010609060101010101" pitchFamily="2" charset="-122"/>
              </a:rPr>
              <a:t>查询优化常见手段</a:t>
            </a:r>
            <a:endParaRPr lang="en-US" altLang="zh-CN" sz="2200" dirty="0">
              <a:solidFill>
                <a:srgbClr val="0000FF"/>
              </a:solidFill>
              <a:latin typeface="黑体" panose="02010609060101010101" pitchFamily="2" charset="-122"/>
            </a:endParaRPr>
          </a:p>
          <a:p>
            <a:pPr marL="800100" lvl="1" indent="-342900">
              <a:lnSpc>
                <a:spcPts val="2800"/>
              </a:lnSpc>
              <a:spcBef>
                <a:spcPts val="600"/>
              </a:spcBef>
              <a:spcAft>
                <a:spcPts val="600"/>
              </a:spcAft>
              <a:buFontTx/>
              <a:buChar char="-"/>
            </a:pPr>
            <a:r>
              <a:rPr lang="zh-CN" altLang="en-US" sz="2000" b="0" dirty="0"/>
              <a:t>使用索引（</a:t>
            </a:r>
            <a:r>
              <a:rPr lang="en-US" altLang="zh-CN" sz="2000" b="0" dirty="0"/>
              <a:t>Index</a:t>
            </a:r>
            <a:r>
              <a:rPr lang="zh-CN" altLang="en-US" sz="2000" b="0" dirty="0"/>
              <a:t>）：</a:t>
            </a:r>
            <a:r>
              <a:rPr lang="zh-CN" altLang="en-US" sz="2000" b="0" dirty="0">
                <a:solidFill>
                  <a:srgbClr val="000000"/>
                </a:solidFill>
              </a:rPr>
              <a:t>用预处理的时空开销换取高效查询</a:t>
            </a:r>
            <a:endParaRPr lang="en-US" altLang="zh-CN" sz="2000" b="0" dirty="0">
              <a:solidFill>
                <a:srgbClr val="000000"/>
              </a:solidFill>
            </a:endParaRPr>
          </a:p>
          <a:p>
            <a:pPr marL="800100" lvl="1" indent="-342900">
              <a:lnSpc>
                <a:spcPts val="2800"/>
              </a:lnSpc>
              <a:spcBef>
                <a:spcPts val="600"/>
              </a:spcBef>
              <a:spcAft>
                <a:spcPts val="600"/>
              </a:spcAft>
              <a:buFontTx/>
              <a:buChar char="-"/>
            </a:pPr>
            <a:r>
              <a:rPr lang="zh-CN" altLang="en-US" sz="2000" b="0" dirty="0"/>
              <a:t>反规范化（</a:t>
            </a:r>
            <a:r>
              <a:rPr lang="en-US" altLang="zh-CN" sz="2000" b="0" dirty="0"/>
              <a:t>De-normalization</a:t>
            </a:r>
            <a:r>
              <a:rPr lang="zh-CN" altLang="en-US" sz="2000" b="0" dirty="0"/>
              <a:t>）：</a:t>
            </a:r>
            <a:r>
              <a:rPr lang="zh-CN" altLang="en-US" sz="2000" b="0" dirty="0">
                <a:solidFill>
                  <a:srgbClr val="000000"/>
                </a:solidFill>
              </a:rPr>
              <a:t>减少连接操作次数和磁盘</a:t>
            </a:r>
            <a:r>
              <a:rPr lang="en-US" altLang="zh-CN" sz="2000" b="0" dirty="0">
                <a:solidFill>
                  <a:srgbClr val="000000"/>
                </a:solidFill>
              </a:rPr>
              <a:t>I/O</a:t>
            </a:r>
          </a:p>
          <a:p>
            <a:pPr marL="800100" lvl="1" indent="-342900">
              <a:lnSpc>
                <a:spcPts val="2800"/>
              </a:lnSpc>
              <a:spcBef>
                <a:spcPts val="600"/>
              </a:spcBef>
              <a:spcAft>
                <a:spcPts val="600"/>
              </a:spcAft>
              <a:buFontTx/>
              <a:buChar char="-"/>
            </a:pPr>
            <a:r>
              <a:rPr lang="zh-CN" altLang="en-US" sz="2000" b="0" dirty="0"/>
              <a:t>物化视图（</a:t>
            </a:r>
            <a:r>
              <a:rPr lang="en-US" altLang="zh-CN" sz="2000" b="0" dirty="0"/>
              <a:t>Materialized View</a:t>
            </a:r>
            <a:r>
              <a:rPr lang="zh-CN" altLang="en-US" sz="2000" b="0" dirty="0"/>
              <a:t>）：</a:t>
            </a:r>
            <a:r>
              <a:rPr lang="zh-CN" altLang="en-US" sz="2000" b="0" dirty="0">
                <a:solidFill>
                  <a:srgbClr val="000000"/>
                </a:solidFill>
              </a:rPr>
              <a:t>预存视图</a:t>
            </a:r>
            <a:endParaRPr lang="en-US" altLang="zh-CN" sz="2000" b="0" dirty="0">
              <a:solidFill>
                <a:srgbClr val="000000"/>
              </a:solidFill>
            </a:endParaRPr>
          </a:p>
          <a:p>
            <a:pPr marL="800100" lvl="1" indent="-342900">
              <a:lnSpc>
                <a:spcPts val="2800"/>
              </a:lnSpc>
              <a:spcBef>
                <a:spcPts val="600"/>
              </a:spcBef>
              <a:spcAft>
                <a:spcPts val="600"/>
              </a:spcAft>
              <a:buFontTx/>
              <a:buChar char="-"/>
            </a:pPr>
            <a:r>
              <a:rPr lang="zh-CN" altLang="en-US" sz="2000" b="0" dirty="0"/>
              <a:t>查询重写（</a:t>
            </a:r>
            <a:r>
              <a:rPr lang="en-US" altLang="zh-CN" sz="2000" b="0" dirty="0"/>
              <a:t>Query Rewriting</a:t>
            </a:r>
            <a:r>
              <a:rPr lang="zh-CN" altLang="en-US" sz="2000" b="0" dirty="0"/>
              <a:t>）：</a:t>
            </a:r>
            <a:r>
              <a:rPr lang="zh-CN" altLang="en-US" sz="2000" b="0" dirty="0">
                <a:solidFill>
                  <a:srgbClr val="000000"/>
                </a:solidFill>
              </a:rPr>
              <a:t>重写语句获得更好的查询执行计划</a:t>
            </a:r>
            <a:endParaRPr lang="en-US" altLang="zh-CN" sz="2000" b="0" dirty="0">
              <a:solidFill>
                <a:srgbClr val="000000"/>
              </a:solidFill>
            </a:endParaRPr>
          </a:p>
          <a:p>
            <a:pPr lvl="1">
              <a:lnSpc>
                <a:spcPts val="2800"/>
              </a:lnSpc>
              <a:spcBef>
                <a:spcPts val="600"/>
              </a:spcBef>
              <a:spcAft>
                <a:spcPts val="600"/>
              </a:spcAft>
            </a:pPr>
            <a:r>
              <a:rPr lang="zh-CN" altLang="en-US" sz="2000" b="0" dirty="0">
                <a:solidFill>
                  <a:srgbClr val="FF0000"/>
                </a:solidFill>
              </a:rPr>
              <a:t>优化目标</a:t>
            </a:r>
            <a:r>
              <a:rPr lang="en-US" altLang="zh-CN" sz="2000" b="0" dirty="0">
                <a:solidFill>
                  <a:srgbClr val="FF0000"/>
                </a:solidFill>
              </a:rPr>
              <a:t>——</a:t>
            </a:r>
            <a:r>
              <a:rPr lang="zh-CN" altLang="en-US" sz="2000" b="0" dirty="0">
                <a:solidFill>
                  <a:srgbClr val="FF0000"/>
                </a:solidFill>
              </a:rPr>
              <a:t>减少查询所需时间和资源消耗</a:t>
            </a:r>
            <a:endParaRPr lang="en-US" altLang="zh-CN" sz="2000" b="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492204" y="2564904"/>
            <a:ext cx="6253163" cy="3881437"/>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关系数据库查询优化概述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基数估计</a:t>
            </a:r>
            <a:endParaRPr lang="en-US" altLang="zh-CN" sz="2200" dirty="0">
              <a:solidFill>
                <a:srgbClr val="FF0000"/>
              </a:solidFill>
              <a:ea typeface="黑体" panose="02010609060101010101" pitchFamily="2" charset="-122"/>
            </a:endParaRPr>
          </a:p>
          <a:p>
            <a:pPr lvl="1" eaLnBrk="1" hangingPunct="1">
              <a:lnSpc>
                <a:spcPts val="2800"/>
              </a:lnSpc>
              <a:spcBef>
                <a:spcPts val="0"/>
              </a:spcBef>
              <a:spcAft>
                <a:spcPts val="600"/>
              </a:spcAft>
            </a:pPr>
            <a:r>
              <a:rPr lang="zh-CN" altLang="en-US" sz="1800" dirty="0">
                <a:solidFill>
                  <a:srgbClr val="FF0000"/>
                </a:solidFill>
                <a:ea typeface="黑体" panose="02010609060101010101" pitchFamily="2" charset="-122"/>
              </a:rPr>
              <a:t>基数估计概述</a:t>
            </a:r>
            <a:endParaRPr lang="en-US" altLang="zh-CN" sz="1800" dirty="0">
              <a:solidFill>
                <a:srgbClr val="FF0000"/>
              </a:solidFill>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传统基数估计方法</a:t>
            </a:r>
            <a:endParaRPr lang="en-US" altLang="zh-CN" sz="1800" dirty="0">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基于机器学习的基数估计方法</a:t>
            </a: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基数估计概述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14" name="Rectangle 3"/>
          <p:cNvSpPr>
            <a:spLocks noChangeArrowheads="1"/>
          </p:cNvSpPr>
          <p:nvPr/>
        </p:nvSpPr>
        <p:spPr bwMode="auto">
          <a:xfrm>
            <a:off x="684213" y="2032001"/>
            <a:ext cx="8208962" cy="1296654"/>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查询优化器（</a:t>
            </a:r>
            <a:r>
              <a:rPr lang="en-US" altLang="zh-CN" sz="2200" dirty="0">
                <a:solidFill>
                  <a:srgbClr val="0000FF"/>
                </a:solidFill>
              </a:rPr>
              <a:t>Query Optimizer</a:t>
            </a:r>
            <a:r>
              <a:rPr lang="zh-CN" altLang="en-US" sz="2200" dirty="0">
                <a:solidFill>
                  <a:srgbClr val="0000FF"/>
                </a:solidFill>
              </a:rPr>
              <a:t>）</a:t>
            </a:r>
            <a:endParaRPr lang="en-US" altLang="zh-CN" sz="2200" dirty="0">
              <a:solidFill>
                <a:srgbClr val="0000FF"/>
              </a:solidFill>
            </a:endParaRPr>
          </a:p>
          <a:p>
            <a:pPr>
              <a:lnSpc>
                <a:spcPts val="2800"/>
              </a:lnSpc>
              <a:spcBef>
                <a:spcPts val="600"/>
              </a:spcBef>
              <a:spcAft>
                <a:spcPts val="600"/>
              </a:spcAft>
            </a:pPr>
            <a:r>
              <a:rPr lang="zh-CN" altLang="en-US" sz="2000" b="0" dirty="0"/>
              <a:t>从查询操作的所有执行计划（通过应用查询优化各种手段可得到的查询执行计划）中</a:t>
            </a:r>
            <a:r>
              <a:rPr lang="zh-CN" altLang="en-US" sz="2000" b="0" dirty="0">
                <a:solidFill>
                  <a:srgbClr val="FF0000"/>
                </a:solidFill>
              </a:rPr>
              <a:t>尽可能找到最优的计划</a:t>
            </a:r>
            <a:endParaRPr lang="en-US" altLang="zh-CN" sz="2000" b="0" dirty="0">
              <a:solidFill>
                <a:srgbClr val="FF0000"/>
              </a:solidFill>
            </a:endParaRPr>
          </a:p>
          <a:p>
            <a:pPr>
              <a:lnSpc>
                <a:spcPts val="2600"/>
              </a:lnSpc>
            </a:pPr>
            <a:endParaRPr lang="en-US" altLang="zh-CN" sz="2200" b="0" dirty="0">
              <a:latin typeface="黑体" panose="02010609060101010101" pitchFamily="2"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4" name="对象 3"/>
          <p:cNvGraphicFramePr>
            <a:graphicFrameLocks noChangeAspect="1"/>
          </p:cNvGraphicFramePr>
          <p:nvPr/>
        </p:nvGraphicFramePr>
        <p:xfrm>
          <a:off x="2844478" y="3465338"/>
          <a:ext cx="3888432" cy="2943327"/>
        </p:xfrm>
        <a:graphic>
          <a:graphicData uri="http://schemas.openxmlformats.org/presentationml/2006/ole">
            <mc:AlternateContent xmlns:mc="http://schemas.openxmlformats.org/markup-compatibility/2006">
              <mc:Choice xmlns:v="urn:schemas-microsoft-com:vml" Requires="v">
                <p:oleObj name="Visio" r:id="rId2" imgW="2312035" imgH="1751330" progId="Visio.Drawing.15">
                  <p:embed/>
                </p:oleObj>
              </mc:Choice>
              <mc:Fallback>
                <p:oleObj name="Visio" r:id="rId2" imgW="2312035" imgH="1751330"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478" y="3465338"/>
                        <a:ext cx="3888432" cy="2943327"/>
                      </a:xfrm>
                      <a:prstGeom prst="rect">
                        <a:avLst/>
                      </a:prstGeom>
                      <a:noFill/>
                    </p:spPr>
                  </p:pic>
                </p:oleObj>
              </mc:Fallback>
            </mc:AlternateContent>
          </a:graphicData>
        </a:graphic>
      </p:graphicFrame>
      <p:sp>
        <p:nvSpPr>
          <p:cNvPr id="6" name="文本框 5"/>
          <p:cNvSpPr txBox="1"/>
          <p:nvPr/>
        </p:nvSpPr>
        <p:spPr>
          <a:xfrm>
            <a:off x="863016" y="3412157"/>
            <a:ext cx="1836302" cy="1015663"/>
          </a:xfrm>
          <a:prstGeom prst="rect">
            <a:avLst/>
          </a:prstGeom>
          <a:solidFill>
            <a:schemeClr val="accent4">
              <a:lumMod val="10000"/>
              <a:lumOff val="90000"/>
            </a:schemeClr>
          </a:solidFill>
          <a:ln w="6350">
            <a:solidFill>
              <a:schemeClr val="tx1"/>
            </a:solidFill>
          </a:ln>
        </p:spPr>
        <p:txBody>
          <a:bodyPr wrap="square" rtlCol="0">
            <a:spAutoFit/>
          </a:bodyPr>
          <a:lstStyle/>
          <a:p>
            <a:pPr algn="ctr"/>
            <a:r>
              <a:rPr lang="zh-CN" altLang="en-US" sz="2000" b="0" dirty="0">
                <a:solidFill>
                  <a:srgbClr val="002060"/>
                </a:solidFill>
                <a:cs typeface="Times New Roman" panose="02020603050405020304" pitchFamily="18" charset="0"/>
              </a:rPr>
              <a:t>估计执行计划的代价（</a:t>
            </a:r>
            <a:r>
              <a:rPr lang="en-US" altLang="zh-CN" sz="2000" b="0" dirty="0">
                <a:solidFill>
                  <a:srgbClr val="002060"/>
                </a:solidFill>
                <a:cs typeface="Times New Roman" panose="02020603050405020304" pitchFamily="18" charset="0"/>
              </a:rPr>
              <a:t>I/O</a:t>
            </a:r>
            <a:r>
              <a:rPr lang="zh-CN" altLang="en-US" sz="2000" b="0" dirty="0">
                <a:solidFill>
                  <a:srgbClr val="002060"/>
                </a:solidFill>
                <a:cs typeface="Times New Roman" panose="02020603050405020304" pitchFamily="18" charset="0"/>
              </a:rPr>
              <a:t>成本、</a:t>
            </a:r>
            <a:r>
              <a:rPr lang="en-US" altLang="zh-CN" sz="2000" b="0" dirty="0">
                <a:solidFill>
                  <a:srgbClr val="002060"/>
                </a:solidFill>
                <a:cs typeface="Times New Roman" panose="02020603050405020304" pitchFamily="18" charset="0"/>
              </a:rPr>
              <a:t>CPU</a:t>
            </a:r>
            <a:r>
              <a:rPr lang="zh-CN" altLang="en-US" sz="2000" b="0" dirty="0">
                <a:solidFill>
                  <a:srgbClr val="002060"/>
                </a:solidFill>
                <a:cs typeface="Times New Roman" panose="02020603050405020304" pitchFamily="18" charset="0"/>
              </a:rPr>
              <a:t>成本）</a:t>
            </a:r>
          </a:p>
        </p:txBody>
      </p:sp>
      <p:cxnSp>
        <p:nvCxnSpPr>
          <p:cNvPr id="8" name="直接箭头连接符 7"/>
          <p:cNvCxnSpPr>
            <a:endCxn id="6" idx="2"/>
          </p:cNvCxnSpPr>
          <p:nvPr/>
        </p:nvCxnSpPr>
        <p:spPr bwMode="auto">
          <a:xfrm flipH="1" flipV="1">
            <a:off x="1781167" y="4427820"/>
            <a:ext cx="1063312" cy="724592"/>
          </a:xfrm>
          <a:prstGeom prst="straightConnector1">
            <a:avLst/>
          </a:prstGeom>
          <a:ln w="38100">
            <a:solidFill>
              <a:srgbClr val="0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endCxn id="21" idx="1"/>
          </p:cNvCxnSpPr>
          <p:nvPr/>
        </p:nvCxnSpPr>
        <p:spPr bwMode="auto">
          <a:xfrm flipV="1">
            <a:off x="6374442" y="5112767"/>
            <a:ext cx="680795" cy="39644"/>
          </a:xfrm>
          <a:prstGeom prst="straightConnector1">
            <a:avLst/>
          </a:prstGeom>
          <a:ln w="38100">
            <a:solidFill>
              <a:srgbClr val="00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7055237" y="4112493"/>
            <a:ext cx="1944683" cy="2000548"/>
          </a:xfrm>
          <a:prstGeom prst="rect">
            <a:avLst/>
          </a:prstGeom>
          <a:solidFill>
            <a:schemeClr val="accent6">
              <a:lumMod val="10000"/>
              <a:lumOff val="90000"/>
            </a:schemeClr>
          </a:solidFill>
          <a:ln w="6350">
            <a:solidFill>
              <a:schemeClr val="tx1"/>
            </a:solidFill>
          </a:ln>
        </p:spPr>
        <p:txBody>
          <a:bodyPr wrap="square" rtlCol="0">
            <a:spAutoFit/>
          </a:bodyPr>
          <a:lstStyle/>
          <a:p>
            <a:pPr algn="ctr"/>
            <a:r>
              <a:rPr lang="zh-CN" altLang="en-US" sz="2000" b="0" dirty="0">
                <a:solidFill>
                  <a:srgbClr val="002060"/>
                </a:solidFill>
                <a:cs typeface="Times New Roman" panose="02020603050405020304" pitchFamily="18" charset="0"/>
              </a:rPr>
              <a:t>估计查询涉及数据对象的大小分布情况（查询结果大小、可能取值频率分布）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基数估计概述 </a:t>
            </a:r>
            <a:r>
              <a:rPr lang="en-US" altLang="zh-CN" dirty="0">
                <a:ea typeface="黑体" panose="02010609060101010101" pitchFamily="2" charset="-122"/>
              </a:rPr>
              <a:t>(2)</a:t>
            </a:r>
            <a:endParaRPr lang="zh-CN" altLang="en-US" dirty="0">
              <a:ea typeface="黑体" panose="02010609060101010101" pitchFamily="2" charset="-122"/>
            </a:endParaRPr>
          </a:p>
        </p:txBody>
      </p:sp>
      <p:sp>
        <p:nvSpPr>
          <p:cNvPr id="14" name="Rectangle 3"/>
          <p:cNvSpPr>
            <a:spLocks noChangeArrowheads="1"/>
          </p:cNvSpPr>
          <p:nvPr/>
        </p:nvSpPr>
        <p:spPr bwMode="auto">
          <a:xfrm>
            <a:off x="684213" y="2032002"/>
            <a:ext cx="8208962" cy="1038058"/>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基数估计（</a:t>
            </a:r>
            <a:r>
              <a:rPr lang="en-US" altLang="zh-CN" sz="2200" dirty="0">
                <a:solidFill>
                  <a:srgbClr val="0000FF"/>
                </a:solidFill>
              </a:rPr>
              <a:t>Cardinality Estimation</a:t>
            </a:r>
            <a:r>
              <a:rPr lang="zh-CN" altLang="en-US" sz="2200" dirty="0">
                <a:solidFill>
                  <a:srgbClr val="0000FF"/>
                </a:solidFill>
              </a:rPr>
              <a:t>）</a:t>
            </a:r>
            <a:endParaRPr lang="en-US" altLang="zh-CN" sz="2200" dirty="0">
              <a:solidFill>
                <a:srgbClr val="0000FF"/>
              </a:solidFill>
            </a:endParaRPr>
          </a:p>
          <a:p>
            <a:pPr>
              <a:lnSpc>
                <a:spcPts val="2400"/>
              </a:lnSpc>
              <a:spcBef>
                <a:spcPts val="600"/>
              </a:spcBef>
              <a:spcAft>
                <a:spcPts val="600"/>
              </a:spcAft>
            </a:pPr>
            <a:r>
              <a:rPr lang="en-US" altLang="zh-CN" sz="2200" b="0" dirty="0">
                <a:solidFill>
                  <a:srgbClr val="0000FF"/>
                </a:solidFill>
              </a:rPr>
              <a:t>     </a:t>
            </a:r>
            <a:r>
              <a:rPr lang="zh-CN" altLang="en-US" sz="2000" b="0" dirty="0"/>
              <a:t>估计数据中满足查询条件的记录数</a:t>
            </a:r>
            <a:endParaRPr lang="en-US" altLang="zh-CN" sz="2000" b="0" dirty="0"/>
          </a:p>
        </p:txBody>
      </p:sp>
      <p:sp>
        <p:nvSpPr>
          <p:cNvPr id="17" name="Rectangle 3"/>
          <p:cNvSpPr>
            <a:spLocks noChangeArrowheads="1"/>
          </p:cNvSpPr>
          <p:nvPr/>
        </p:nvSpPr>
        <p:spPr bwMode="auto">
          <a:xfrm>
            <a:off x="684213" y="4154562"/>
            <a:ext cx="8208962" cy="1002630"/>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选择性估计（</a:t>
            </a:r>
            <a:r>
              <a:rPr lang="en-US" altLang="zh-CN" sz="2200" dirty="0">
                <a:solidFill>
                  <a:srgbClr val="0000FF"/>
                </a:solidFill>
              </a:rPr>
              <a:t>Selectivity Estimation</a:t>
            </a:r>
            <a:r>
              <a:rPr lang="zh-CN" altLang="en-US" sz="2200" dirty="0">
                <a:solidFill>
                  <a:srgbClr val="0000FF"/>
                </a:solidFill>
              </a:rPr>
              <a:t>）</a:t>
            </a:r>
            <a:endParaRPr lang="en-US" altLang="zh-CN" sz="2200" dirty="0">
              <a:solidFill>
                <a:srgbClr val="0000FF"/>
              </a:solidFill>
            </a:endParaRPr>
          </a:p>
          <a:p>
            <a:pPr>
              <a:lnSpc>
                <a:spcPts val="2400"/>
              </a:lnSpc>
              <a:spcBef>
                <a:spcPts val="600"/>
              </a:spcBef>
              <a:spcAft>
                <a:spcPts val="600"/>
              </a:spcAft>
            </a:pPr>
            <a:r>
              <a:rPr lang="en-US" altLang="zh-CN" sz="2200" b="0" dirty="0">
                <a:solidFill>
                  <a:srgbClr val="0000FF"/>
                </a:solidFill>
              </a:rPr>
              <a:t>     </a:t>
            </a:r>
            <a:r>
              <a:rPr lang="zh-CN" altLang="en-US" sz="2000" b="0" dirty="0"/>
              <a:t>估计数据中满足查询条件的概率值</a:t>
            </a:r>
            <a:endParaRPr lang="en-US" altLang="zh-CN" sz="2000" b="0" dirty="0"/>
          </a:p>
        </p:txBody>
      </p:sp>
      <p:sp>
        <p:nvSpPr>
          <p:cNvPr id="2" name="AutoShape 4"/>
          <p:cNvSpPr>
            <a:spLocks noChangeArrowheads="1"/>
          </p:cNvSpPr>
          <p:nvPr/>
        </p:nvSpPr>
        <p:spPr bwMode="auto">
          <a:xfrm>
            <a:off x="5712594" y="2834823"/>
            <a:ext cx="3021855" cy="1271751"/>
          </a:xfrm>
          <a:prstGeom prst="cloudCallout">
            <a:avLst>
              <a:gd name="adj1" fmla="val -72837"/>
              <a:gd name="adj2" fmla="val -34045"/>
            </a:avLst>
          </a:prstGeom>
          <a:solidFill>
            <a:schemeClr val="accent1"/>
          </a:solidFill>
          <a:ln w="9525">
            <a:solidFill>
              <a:schemeClr val="tx1"/>
            </a:solidFill>
            <a:round/>
          </a:ln>
        </p:spPr>
        <p:txBody>
          <a:bodyPr anchor="ctr"/>
          <a:lstStyle/>
          <a:p>
            <a:pPr algn="ctr">
              <a:lnSpc>
                <a:spcPts val="2400"/>
              </a:lnSpc>
              <a:spcBef>
                <a:spcPct val="0"/>
              </a:spcBef>
              <a:buClrTx/>
              <a:buFontTx/>
              <a:buNone/>
            </a:pPr>
            <a:r>
              <a:rPr lang="zh-CN" altLang="en-US" sz="1800" dirty="0">
                <a:solidFill>
                  <a:srgbClr val="FF0000"/>
                </a:solidFill>
                <a:latin typeface="+mn-lt"/>
                <a:ea typeface="黑体" panose="02010609060101010101" pitchFamily="2" charset="-122"/>
              </a:rPr>
              <a:t>基数估计和规模分布估计器有什么关系？</a:t>
            </a:r>
            <a:endParaRPr lang="en-US" altLang="zh-CN" sz="1800" dirty="0">
              <a:solidFill>
                <a:srgbClr val="FF0000"/>
              </a:solidFill>
              <a:latin typeface="+mn-lt"/>
              <a:ea typeface="黑体" panose="02010609060101010101" pitchFamily="2" charset="-122"/>
            </a:endParaRPr>
          </a:p>
        </p:txBody>
      </p:sp>
      <p:sp>
        <p:nvSpPr>
          <p:cNvPr id="3" name="箭头: 上下 2"/>
          <p:cNvSpPr/>
          <p:nvPr/>
        </p:nvSpPr>
        <p:spPr bwMode="auto">
          <a:xfrm>
            <a:off x="2684245" y="2930949"/>
            <a:ext cx="879643" cy="1160412"/>
          </a:xfrm>
          <a:prstGeom prst="upDownArrow">
            <a:avLst>
              <a:gd name="adj1" fmla="val 41684"/>
              <a:gd name="adj2" fmla="val 3336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pPr>
            <a:endParaRPr lang="en-US" altLang="zh-CN" sz="2000" dirty="0"/>
          </a:p>
        </p:txBody>
      </p:sp>
      <p:sp>
        <p:nvSpPr>
          <p:cNvPr id="5" name="文本框 4"/>
          <p:cNvSpPr txBox="1"/>
          <p:nvPr/>
        </p:nvSpPr>
        <p:spPr>
          <a:xfrm flipH="1">
            <a:off x="2901830" y="3187989"/>
            <a:ext cx="432050" cy="646331"/>
          </a:xfrm>
          <a:prstGeom prst="rect">
            <a:avLst/>
          </a:prstGeom>
          <a:noFill/>
        </p:spPr>
        <p:txBody>
          <a:bodyPr wrap="square" rtlCol="0">
            <a:spAutoFit/>
          </a:bodyPr>
          <a:lstStyle/>
          <a:p>
            <a:r>
              <a:rPr lang="zh-CN" altLang="en-US" sz="1800" dirty="0"/>
              <a:t>等价</a:t>
            </a:r>
          </a:p>
        </p:txBody>
      </p:sp>
      <p:sp>
        <p:nvSpPr>
          <p:cNvPr id="6" name="Rectangle 3"/>
          <p:cNvSpPr>
            <a:spLocks noChangeArrowheads="1"/>
          </p:cNvSpPr>
          <p:nvPr/>
        </p:nvSpPr>
        <p:spPr bwMode="auto">
          <a:xfrm>
            <a:off x="695251" y="5253167"/>
            <a:ext cx="8208962" cy="1357864"/>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基数估计方法</a:t>
            </a:r>
            <a:endParaRPr lang="en-US" altLang="zh-CN" sz="2200" dirty="0">
              <a:solidFill>
                <a:srgbClr val="0000FF"/>
              </a:solidFill>
            </a:endParaRPr>
          </a:p>
          <a:p>
            <a:pPr marL="800100" lvl="1" indent="-342900">
              <a:lnSpc>
                <a:spcPts val="2400"/>
              </a:lnSpc>
              <a:spcBef>
                <a:spcPts val="600"/>
              </a:spcBef>
              <a:spcAft>
                <a:spcPts val="600"/>
              </a:spcAft>
              <a:buFontTx/>
              <a:buChar char="-"/>
            </a:pPr>
            <a:r>
              <a:rPr lang="zh-CN" altLang="en-US" sz="2000" b="0" dirty="0"/>
              <a:t>传统基数估计方法</a:t>
            </a:r>
            <a:endParaRPr lang="en-US" altLang="zh-CN" sz="2000" b="0" dirty="0"/>
          </a:p>
          <a:p>
            <a:pPr marL="800100" lvl="1" indent="-342900">
              <a:lnSpc>
                <a:spcPts val="2400"/>
              </a:lnSpc>
              <a:spcBef>
                <a:spcPts val="600"/>
              </a:spcBef>
              <a:spcAft>
                <a:spcPts val="600"/>
              </a:spcAft>
              <a:buFontTx/>
              <a:buChar char="-"/>
            </a:pPr>
            <a:r>
              <a:rPr lang="zh-CN" altLang="en-US" sz="2000" b="0" dirty="0"/>
              <a:t>基于机器学习的基数估计方法</a:t>
            </a:r>
            <a:endParaRPr lang="en-US" altLang="zh-CN" sz="2000" b="0" dirty="0"/>
          </a:p>
        </p:txBody>
      </p:sp>
      <p:sp>
        <p:nvSpPr>
          <p:cNvPr id="9" name="AutoShape 4">
            <a:extLst>
              <a:ext uri="{FF2B5EF4-FFF2-40B4-BE49-F238E27FC236}">
                <a16:creationId xmlns:a16="http://schemas.microsoft.com/office/drawing/2014/main" id="{04A29B2B-1710-4744-B735-49C47489DA2F}"/>
              </a:ext>
            </a:extLst>
          </p:cNvPr>
          <p:cNvSpPr>
            <a:spLocks noChangeArrowheads="1"/>
          </p:cNvSpPr>
          <p:nvPr/>
        </p:nvSpPr>
        <p:spPr bwMode="auto">
          <a:xfrm>
            <a:off x="5871320" y="5253167"/>
            <a:ext cx="3021855" cy="1271751"/>
          </a:xfrm>
          <a:prstGeom prst="cloudCallout">
            <a:avLst>
              <a:gd name="adj1" fmla="val -107825"/>
              <a:gd name="adj2" fmla="val -10452"/>
            </a:avLst>
          </a:prstGeom>
          <a:solidFill>
            <a:schemeClr val="accent1"/>
          </a:solidFill>
          <a:ln w="9525">
            <a:solidFill>
              <a:schemeClr val="tx1"/>
            </a:solidFill>
            <a:round/>
          </a:ln>
        </p:spPr>
        <p:txBody>
          <a:bodyPr anchor="ctr"/>
          <a:lstStyle/>
          <a:p>
            <a:pPr algn="ctr">
              <a:lnSpc>
                <a:spcPts val="2400"/>
              </a:lnSpc>
              <a:spcBef>
                <a:spcPct val="0"/>
              </a:spcBef>
              <a:buClrTx/>
              <a:buFontTx/>
              <a:buNone/>
            </a:pPr>
            <a:r>
              <a:rPr lang="zh-CN" altLang="en-US" sz="1800" dirty="0">
                <a:solidFill>
                  <a:srgbClr val="FF0000"/>
                </a:solidFill>
                <a:latin typeface="+mn-lt"/>
                <a:ea typeface="黑体" panose="02010609060101010101" pitchFamily="2" charset="-122"/>
              </a:rPr>
              <a:t>当前数据库领域研究的热点！</a:t>
            </a:r>
            <a:endParaRPr lang="en-US" altLang="zh-CN" sz="1800" dirty="0">
              <a:solidFill>
                <a:srgbClr val="FF0000"/>
              </a:solidFill>
              <a:latin typeface="+mn-lt"/>
              <a:ea typeface="黑体" panose="0201060906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dirty="0">
                <a:ea typeface="黑体" panose="02010609060101010101" pitchFamily="2" charset="-122"/>
              </a:rPr>
              <a:t>提纲</a:t>
            </a:r>
          </a:p>
        </p:txBody>
      </p:sp>
      <p:sp>
        <p:nvSpPr>
          <p:cNvPr id="13315" name="Rectangle 3"/>
          <p:cNvSpPr>
            <a:spLocks noGrp="1" noChangeArrowheads="1"/>
          </p:cNvSpPr>
          <p:nvPr>
            <p:ph type="body" idx="1"/>
          </p:nvPr>
        </p:nvSpPr>
        <p:spPr>
          <a:xfrm>
            <a:off x="2492204" y="2564904"/>
            <a:ext cx="6253163" cy="3881437"/>
          </a:xfrm>
        </p:spPr>
        <p:txBody>
          <a:bodyPr/>
          <a:lstStyle/>
          <a:p>
            <a:pPr eaLnBrk="1" hangingPunct="1">
              <a:lnSpc>
                <a:spcPts val="2800"/>
              </a:lnSpc>
              <a:spcBef>
                <a:spcPts val="0"/>
              </a:spcBef>
              <a:spcAft>
                <a:spcPts val="600"/>
              </a:spcAft>
            </a:pPr>
            <a:r>
              <a:rPr lang="zh-CN" altLang="en-US" sz="2200" dirty="0">
                <a:ea typeface="黑体" panose="02010609060101010101" pitchFamily="2" charset="-122"/>
              </a:rPr>
              <a:t>关系数据库查询优化概述</a:t>
            </a:r>
            <a:endParaRPr lang="en-US" altLang="zh-CN" sz="2200" dirty="0">
              <a:ea typeface="黑体" panose="02010609060101010101" pitchFamily="2" charset="-122"/>
            </a:endParaRPr>
          </a:p>
          <a:p>
            <a:pPr eaLnBrk="1" hangingPunct="1">
              <a:lnSpc>
                <a:spcPts val="2800"/>
              </a:lnSpc>
              <a:spcBef>
                <a:spcPts val="0"/>
              </a:spcBef>
              <a:spcAft>
                <a:spcPts val="600"/>
              </a:spcAft>
            </a:pPr>
            <a:r>
              <a:rPr lang="zh-CN" altLang="en-US" sz="2200" dirty="0">
                <a:solidFill>
                  <a:srgbClr val="FF0000"/>
                </a:solidFill>
                <a:ea typeface="黑体" panose="02010609060101010101" pitchFamily="2" charset="-122"/>
              </a:rPr>
              <a:t>基数估计</a:t>
            </a:r>
            <a:endParaRPr lang="en-US" altLang="zh-CN" sz="2200" dirty="0">
              <a:solidFill>
                <a:srgbClr val="FF0000"/>
              </a:solidFill>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基数估计概述</a:t>
            </a:r>
            <a:endParaRPr lang="en-US" altLang="zh-CN" sz="1800" dirty="0">
              <a:ea typeface="黑体" panose="02010609060101010101" pitchFamily="2" charset="-122"/>
            </a:endParaRPr>
          </a:p>
          <a:p>
            <a:pPr lvl="1" eaLnBrk="1" hangingPunct="1">
              <a:lnSpc>
                <a:spcPts val="2800"/>
              </a:lnSpc>
              <a:spcBef>
                <a:spcPts val="0"/>
              </a:spcBef>
              <a:spcAft>
                <a:spcPts val="600"/>
              </a:spcAft>
            </a:pPr>
            <a:r>
              <a:rPr lang="zh-CN" altLang="en-US" sz="1800" dirty="0">
                <a:solidFill>
                  <a:srgbClr val="FF0000"/>
                </a:solidFill>
                <a:ea typeface="黑体" panose="02010609060101010101" pitchFamily="2" charset="-122"/>
              </a:rPr>
              <a:t>传统基数估计方法</a:t>
            </a:r>
            <a:endParaRPr lang="en-US" altLang="zh-CN" sz="1800" dirty="0">
              <a:solidFill>
                <a:srgbClr val="FF0000"/>
              </a:solidFill>
              <a:ea typeface="黑体" panose="02010609060101010101" pitchFamily="2" charset="-122"/>
            </a:endParaRPr>
          </a:p>
          <a:p>
            <a:pPr lvl="1" eaLnBrk="1" hangingPunct="1">
              <a:lnSpc>
                <a:spcPts val="2800"/>
              </a:lnSpc>
              <a:spcBef>
                <a:spcPts val="0"/>
              </a:spcBef>
              <a:spcAft>
                <a:spcPts val="600"/>
              </a:spcAft>
            </a:pPr>
            <a:r>
              <a:rPr lang="zh-CN" altLang="en-US" sz="1800" dirty="0">
                <a:ea typeface="黑体" panose="02010609060101010101" pitchFamily="2" charset="-122"/>
              </a:rPr>
              <a:t>基于机器学习的基数估计方法</a:t>
            </a:r>
          </a:p>
          <a:p>
            <a:pPr eaLnBrk="1" hangingPunct="1">
              <a:lnSpc>
                <a:spcPts val="2800"/>
              </a:lnSpc>
              <a:spcBef>
                <a:spcPts val="0"/>
              </a:spcBef>
              <a:spcAft>
                <a:spcPts val="600"/>
              </a:spcAft>
            </a:pPr>
            <a:r>
              <a:rPr lang="zh-CN" altLang="en-US" sz="2200" dirty="0">
                <a:ea typeface="黑体" panose="02010609060101010101" pitchFamily="2" charset="-122"/>
              </a:rPr>
              <a:t>总结</a:t>
            </a:r>
          </a:p>
          <a:p>
            <a:pPr eaLnBrk="1" hangingPunct="1"/>
            <a:endParaRPr lang="en-US" altLang="zh-CN" sz="2200" dirty="0">
              <a:ea typeface="黑体" panose="0201060906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1371600" y="609600"/>
            <a:ext cx="7378700" cy="1143000"/>
          </a:xfrm>
        </p:spPr>
        <p:txBody>
          <a:bodyPr/>
          <a:lstStyle/>
          <a:p>
            <a:pPr eaLnBrk="1" hangingPunct="1"/>
            <a:r>
              <a:rPr lang="zh-CN" altLang="en-US" dirty="0">
                <a:ea typeface="黑体" panose="02010609060101010101" pitchFamily="2" charset="-122"/>
              </a:rPr>
              <a:t>传统基数估计方法 </a:t>
            </a:r>
            <a:r>
              <a:rPr lang="en-US" altLang="zh-CN" dirty="0">
                <a:ea typeface="黑体" panose="02010609060101010101" pitchFamily="2" charset="-122"/>
              </a:rPr>
              <a:t>(1)</a:t>
            </a:r>
            <a:endParaRPr lang="zh-CN" altLang="en-US" dirty="0">
              <a:ea typeface="黑体" panose="02010609060101010101" pitchFamily="2" charset="-122"/>
            </a:endParaRPr>
          </a:p>
        </p:txBody>
      </p:sp>
      <p:sp>
        <p:nvSpPr>
          <p:cNvPr id="14" name="Rectangle 3"/>
          <p:cNvSpPr>
            <a:spLocks noChangeArrowheads="1"/>
          </p:cNvSpPr>
          <p:nvPr/>
        </p:nvSpPr>
        <p:spPr bwMode="auto">
          <a:xfrm>
            <a:off x="683568" y="2060848"/>
            <a:ext cx="8209607" cy="4824536"/>
          </a:xfrm>
          <a:prstGeom prst="rect">
            <a:avLst/>
          </a:prstGeom>
          <a:noFill/>
          <a:ln w="9525">
            <a:noFill/>
            <a:miter lim="800000"/>
          </a:ln>
        </p:spPr>
        <p:txBody>
          <a:bodyPr/>
          <a:lstStyle/>
          <a:p>
            <a:pPr marL="342900" indent="-342900">
              <a:lnSpc>
                <a:spcPts val="2400"/>
              </a:lnSpc>
              <a:spcBef>
                <a:spcPts val="600"/>
              </a:spcBef>
              <a:spcAft>
                <a:spcPts val="600"/>
              </a:spcAft>
              <a:buFont typeface="Wingdings" panose="05000000000000000000" pitchFamily="2" charset="2"/>
              <a:buChar char="w"/>
            </a:pPr>
            <a:r>
              <a:rPr lang="zh-CN" altLang="en-US" sz="2200" dirty="0">
                <a:solidFill>
                  <a:srgbClr val="0000FF"/>
                </a:solidFill>
              </a:rPr>
              <a:t>传统基数估计方法</a:t>
            </a:r>
            <a:endParaRPr lang="en-US" altLang="zh-CN" sz="2200" dirty="0">
              <a:solidFill>
                <a:srgbClr val="0000FF"/>
              </a:solidFill>
            </a:endParaRPr>
          </a:p>
          <a:p>
            <a:pPr marL="266700" lvl="1" indent="-266700">
              <a:lnSpc>
                <a:spcPct val="150000"/>
              </a:lnSpc>
              <a:spcBef>
                <a:spcPts val="0"/>
              </a:spcBef>
              <a:spcAft>
                <a:spcPts val="300"/>
              </a:spcAft>
              <a:buFontTx/>
              <a:buChar char="-"/>
            </a:pPr>
            <a:r>
              <a:rPr lang="zh-CN" altLang="en-US" sz="2000" b="0" dirty="0"/>
              <a:t>基于概要的方法</a:t>
            </a:r>
            <a:endParaRPr lang="en-US" altLang="zh-CN" sz="2000" b="0" i="1" dirty="0"/>
          </a:p>
          <a:p>
            <a:pPr marL="0" lvl="1">
              <a:lnSpc>
                <a:spcPct val="150000"/>
              </a:lnSpc>
              <a:spcBef>
                <a:spcPts val="0"/>
              </a:spcBef>
              <a:spcAft>
                <a:spcPts val="0"/>
              </a:spcAft>
            </a:pP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预先收集数据库的统计信息，基于独立性等简单假设，快速计算基数值</a:t>
            </a:r>
            <a:endParaRPr kumimoji="1" lang="en-US" altLang="zh-CN"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endParaRPr>
          </a:p>
          <a:p>
            <a:pPr marL="0" lvl="1">
              <a:lnSpc>
                <a:spcPct val="150000"/>
              </a:lnSpc>
              <a:spcBef>
                <a:spcPts val="0"/>
              </a:spcBef>
              <a:spcAft>
                <a:spcPts val="0"/>
              </a:spcAft>
            </a:pPr>
            <a:r>
              <a:rPr lang="zh-CN" altLang="en-US" sz="1800" b="0" dirty="0">
                <a:solidFill>
                  <a:srgbClr val="FF0000"/>
                </a:solidFill>
              </a:rPr>
              <a:t>代表性方法：基于直方图的方法</a:t>
            </a:r>
            <a:endParaRPr lang="en-US" altLang="zh-CN" sz="1800" b="0" dirty="0">
              <a:solidFill>
                <a:srgbClr val="000000"/>
              </a:solidFill>
            </a:endParaRPr>
          </a:p>
          <a:p>
            <a:pPr lvl="1">
              <a:lnSpc>
                <a:spcPct val="150000"/>
              </a:lnSpc>
              <a:spcBef>
                <a:spcPts val="0"/>
              </a:spcBef>
              <a:spcAft>
                <a:spcPts val="0"/>
              </a:spcAft>
            </a:pPr>
            <a:endParaRPr lang="en-US" altLang="zh-CN" sz="1800" b="0" dirty="0">
              <a:solidFill>
                <a:srgbClr val="000000"/>
              </a:solidFill>
            </a:endParaRPr>
          </a:p>
          <a:p>
            <a:pPr lvl="1">
              <a:lnSpc>
                <a:spcPct val="150000"/>
              </a:lnSpc>
              <a:spcBef>
                <a:spcPts val="0"/>
              </a:spcBef>
              <a:spcAft>
                <a:spcPts val="0"/>
              </a:spcAft>
            </a:pPr>
            <a:endParaRPr lang="en-US" altLang="zh-CN" sz="1800" b="0" dirty="0">
              <a:solidFill>
                <a:srgbClr val="000000"/>
              </a:solidFill>
            </a:endParaRPr>
          </a:p>
          <a:p>
            <a:pPr lvl="1">
              <a:lnSpc>
                <a:spcPct val="150000"/>
              </a:lnSpc>
              <a:spcBef>
                <a:spcPts val="0"/>
              </a:spcBef>
              <a:spcAft>
                <a:spcPts val="0"/>
              </a:spcAft>
            </a:pPr>
            <a:endParaRPr lang="en-US" altLang="zh-CN" sz="1800" b="0" dirty="0">
              <a:solidFill>
                <a:srgbClr val="000000"/>
              </a:solidFill>
            </a:endParaRPr>
          </a:p>
          <a:p>
            <a:pPr lvl="1">
              <a:lnSpc>
                <a:spcPts val="600"/>
              </a:lnSpc>
              <a:spcBef>
                <a:spcPts val="0"/>
              </a:spcBef>
              <a:spcAft>
                <a:spcPts val="0"/>
              </a:spcAft>
            </a:pPr>
            <a:endParaRPr lang="en-US" altLang="zh-CN" sz="1800" b="0" dirty="0">
              <a:solidFill>
                <a:srgbClr val="000000"/>
              </a:solidFill>
            </a:endParaRPr>
          </a:p>
          <a:p>
            <a:pPr marL="266700" lvl="1" indent="-266700">
              <a:lnSpc>
                <a:spcPct val="150000"/>
              </a:lnSpc>
              <a:spcBef>
                <a:spcPts val="300"/>
              </a:spcBef>
              <a:spcAft>
                <a:spcPts val="300"/>
              </a:spcAft>
              <a:buFontTx/>
              <a:buChar char="-"/>
            </a:pPr>
            <a:r>
              <a:rPr lang="zh-CN" altLang="en-US" sz="2000" b="0" dirty="0"/>
              <a:t>基于采样的方法</a:t>
            </a:r>
            <a:endParaRPr lang="en-US" altLang="zh-CN" sz="2000" b="0" dirty="0"/>
          </a:p>
          <a:p>
            <a:pPr marL="0" marR="0" lvl="1" algn="l" defTabSz="914400" rtl="0" eaLnBrk="1" fontAlgn="base" latinLnBrk="0" hangingPunct="1">
              <a:lnSpc>
                <a:spcPct val="150000"/>
              </a:lnSpc>
              <a:spcBef>
                <a:spcPts val="0"/>
              </a:spcBef>
              <a:spcAft>
                <a:spcPts val="0"/>
              </a:spcAft>
              <a:buClr>
                <a:srgbClr val="003366"/>
              </a:buClr>
              <a:buSzTx/>
              <a:buFont typeface="Wingdings" panose="05000000000000000000" pitchFamily="2" charset="2"/>
              <a:buNone/>
              <a:defRPr/>
            </a:pPr>
            <a:r>
              <a:rPr kumimoji="1"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黑体" panose="02010609060101010101" pitchFamily="2" charset="-122"/>
                <a:cs typeface="+mn-cs"/>
              </a:rPr>
              <a:t>从原始数据中随机抽取一定比例或一定数量的记录，根据在采样集上执行查询得到的结果大小除以相应缩放比例得到基数估计结果</a:t>
            </a:r>
            <a:endParaRPr lang="en-US" altLang="zh-CN" sz="2000" b="0" dirty="0"/>
          </a:p>
        </p:txBody>
      </p:sp>
      <p:sp>
        <p:nvSpPr>
          <p:cNvPr id="2" name="矩形 1">
            <a:extLst>
              <a:ext uri="{FF2B5EF4-FFF2-40B4-BE49-F238E27FC236}">
                <a16:creationId xmlns:a16="http://schemas.microsoft.com/office/drawing/2014/main" id="{5E90EAF2-58AC-49BF-8334-E4B2175C0000}"/>
              </a:ext>
            </a:extLst>
          </p:cNvPr>
          <p:cNvSpPr/>
          <p:nvPr/>
        </p:nvSpPr>
        <p:spPr>
          <a:xfrm>
            <a:off x="4051622" y="3550234"/>
            <a:ext cx="4968552" cy="1701748"/>
          </a:xfrm>
          <a:prstGeom prst="rect">
            <a:avLst/>
          </a:prstGeom>
          <a:solidFill>
            <a:schemeClr val="accent5"/>
          </a:solidFill>
          <a:ln w="6350">
            <a:solidFill>
              <a:schemeClr val="tx1"/>
            </a:solidFill>
          </a:ln>
        </p:spPr>
        <p:txBody>
          <a:bodyPr wrap="square">
            <a:spAutoFit/>
          </a:bodyPr>
          <a:lstStyle/>
          <a:p>
            <a:pPr marL="0" lvl="1">
              <a:lnSpc>
                <a:spcPct val="150000"/>
              </a:lnSpc>
              <a:spcBef>
                <a:spcPts val="0"/>
              </a:spcBef>
              <a:spcAft>
                <a:spcPts val="0"/>
              </a:spcAft>
            </a:pPr>
            <a:r>
              <a:rPr lang="zh-CN" altLang="en-US" sz="1800" b="0" dirty="0">
                <a:solidFill>
                  <a:srgbClr val="000000"/>
                </a:solidFill>
              </a:rPr>
              <a:t>① 频率直方图（</a:t>
            </a:r>
            <a:r>
              <a:rPr lang="en-US" altLang="zh-CN" sz="1800" b="0" dirty="0">
                <a:solidFill>
                  <a:srgbClr val="000000"/>
                </a:solidFill>
              </a:rPr>
              <a:t>Frequency Histogram</a:t>
            </a:r>
            <a:r>
              <a:rPr lang="zh-CN" altLang="en-US" sz="1800" b="0" dirty="0">
                <a:solidFill>
                  <a:srgbClr val="000000"/>
                </a:solidFill>
              </a:rPr>
              <a:t>）</a:t>
            </a:r>
            <a:endParaRPr lang="en-US" altLang="zh-CN" sz="1800" b="0" dirty="0">
              <a:solidFill>
                <a:srgbClr val="000000"/>
              </a:solidFill>
            </a:endParaRPr>
          </a:p>
          <a:p>
            <a:pPr marL="0" lvl="1">
              <a:lnSpc>
                <a:spcPct val="150000"/>
              </a:lnSpc>
              <a:spcBef>
                <a:spcPts val="0"/>
              </a:spcBef>
              <a:spcAft>
                <a:spcPts val="0"/>
              </a:spcAft>
            </a:pPr>
            <a:r>
              <a:rPr lang="zh-CN" altLang="en-US" sz="1800" b="0" dirty="0">
                <a:solidFill>
                  <a:srgbClr val="000000"/>
                </a:solidFill>
              </a:rPr>
              <a:t>② 顶频直方图（</a:t>
            </a:r>
            <a:r>
              <a:rPr lang="en-US" altLang="zh-CN" sz="1800" b="0" dirty="0">
                <a:solidFill>
                  <a:srgbClr val="000000"/>
                </a:solidFill>
              </a:rPr>
              <a:t>Top Frequency Histogram</a:t>
            </a:r>
            <a:r>
              <a:rPr lang="zh-CN" altLang="en-US" sz="1800" b="0" dirty="0">
                <a:solidFill>
                  <a:srgbClr val="000000"/>
                </a:solidFill>
              </a:rPr>
              <a:t>）</a:t>
            </a:r>
            <a:endParaRPr lang="en-US" altLang="zh-CN" sz="1800" b="0" dirty="0">
              <a:solidFill>
                <a:srgbClr val="000000"/>
              </a:solidFill>
            </a:endParaRPr>
          </a:p>
          <a:p>
            <a:pPr marL="0" lvl="1">
              <a:lnSpc>
                <a:spcPct val="150000"/>
              </a:lnSpc>
              <a:spcBef>
                <a:spcPts val="0"/>
              </a:spcBef>
              <a:spcAft>
                <a:spcPts val="0"/>
              </a:spcAft>
            </a:pPr>
            <a:r>
              <a:rPr lang="zh-CN" altLang="en-US" sz="1800" b="0" dirty="0">
                <a:solidFill>
                  <a:srgbClr val="000000"/>
                </a:solidFill>
              </a:rPr>
              <a:t>③ 高度均衡直方图（</a:t>
            </a:r>
            <a:r>
              <a:rPr lang="en-US" altLang="zh-CN" sz="1800" b="0" dirty="0">
                <a:solidFill>
                  <a:srgbClr val="000000"/>
                </a:solidFill>
              </a:rPr>
              <a:t>Height Balanced Histogram</a:t>
            </a:r>
            <a:r>
              <a:rPr lang="zh-CN" altLang="en-US" sz="1800" b="0" dirty="0">
                <a:solidFill>
                  <a:srgbClr val="000000"/>
                </a:solidFill>
              </a:rPr>
              <a:t>）</a:t>
            </a:r>
            <a:endParaRPr lang="en-US" altLang="zh-CN" sz="1800" b="0" dirty="0">
              <a:solidFill>
                <a:srgbClr val="000000"/>
              </a:solidFill>
            </a:endParaRPr>
          </a:p>
          <a:p>
            <a:pPr marL="0" lvl="1">
              <a:lnSpc>
                <a:spcPct val="150000"/>
              </a:lnSpc>
              <a:spcBef>
                <a:spcPts val="0"/>
              </a:spcBef>
              <a:spcAft>
                <a:spcPts val="0"/>
              </a:spcAft>
            </a:pPr>
            <a:r>
              <a:rPr lang="zh-CN" altLang="en-US" sz="1800" b="0" dirty="0">
                <a:solidFill>
                  <a:srgbClr val="000000"/>
                </a:solidFill>
              </a:rPr>
              <a:t>④ 混合直方图（</a:t>
            </a:r>
            <a:r>
              <a:rPr lang="en-US" altLang="zh-CN" sz="1800" b="0" dirty="0">
                <a:solidFill>
                  <a:srgbClr val="000000"/>
                </a:solidFill>
              </a:rPr>
              <a:t>Hybrid Histogram</a:t>
            </a:r>
            <a:r>
              <a:rPr lang="zh-CN" altLang="en-US" sz="1800" b="0" dirty="0">
                <a:solidFill>
                  <a:srgbClr val="000000"/>
                </a:solidFill>
              </a:rPr>
              <a:t>）</a:t>
            </a:r>
            <a:endParaRPr lang="en-US" altLang="zh-CN" sz="2000" b="0" i="1" dirty="0"/>
          </a:p>
        </p:txBody>
      </p:sp>
      <p:sp>
        <p:nvSpPr>
          <p:cNvPr id="3" name="对话气泡: 圆角矩形 2">
            <a:extLst>
              <a:ext uri="{FF2B5EF4-FFF2-40B4-BE49-F238E27FC236}">
                <a16:creationId xmlns:a16="http://schemas.microsoft.com/office/drawing/2014/main" id="{7320A26D-0375-45A0-AFB4-B069D14B5297}"/>
              </a:ext>
            </a:extLst>
          </p:cNvPr>
          <p:cNvSpPr/>
          <p:nvPr/>
        </p:nvSpPr>
        <p:spPr bwMode="auto">
          <a:xfrm>
            <a:off x="1503499" y="4005064"/>
            <a:ext cx="1728192" cy="792088"/>
          </a:xfrm>
          <a:prstGeom prst="wedgeRoundRectCallout">
            <a:avLst>
              <a:gd name="adj1" fmla="val 89214"/>
              <a:gd name="adj2" fmla="val -43922"/>
              <a:gd name="adj3" fmla="val 16667"/>
            </a:avLst>
          </a:prstGeom>
          <a:solidFill>
            <a:schemeClr val="accent6">
              <a:lumMod val="10000"/>
              <a:lumOff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ctr"/>
            <a:r>
              <a:rPr lang="zh-CN" altLang="en-US" sz="2000" b="0" dirty="0">
                <a:solidFill>
                  <a:srgbClr val="000000"/>
                </a:solidFill>
              </a:rPr>
              <a:t>根据不同数据分布情况</a:t>
            </a:r>
            <a:endParaRPr lang="en-US" altLang="zh-CN" sz="2000" b="0" dirty="0">
              <a:solidFill>
                <a:srgbClr val="000000"/>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Dk4ZDIwNjVhOGY1NGE5OGFiNTgwM2Y5MDk3ZmZlMWYifQ=="/>
</p:tagLst>
</file>

<file path=ppt/theme/theme1.xml><?xml version="1.0" encoding="utf-8"?>
<a:theme xmlns:a="http://schemas.openxmlformats.org/drawingml/2006/main" name="Straight Edge">
  <a:themeElements>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aight Edg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defRPr kumimoji="1" lang="en-US" sz="2800" b="1" i="0" u="none" strike="noStrike" cap="none" normalizeH="0" baseline="0" smtClean="0">
            <a:ln>
              <a:noFill/>
            </a:ln>
            <a:solidFill>
              <a:schemeClr val="tx1"/>
            </a:solidFill>
            <a:effectLst/>
            <a:latin typeface="Times New Roman" panose="02020603050405020304" pitchFamily="18" charset="0"/>
            <a:ea typeface="黑体" panose="02010609060101010101" pitchFamily="2" charset="-122"/>
          </a:defRPr>
        </a:defPPr>
      </a:lstStyle>
    </a:lnDef>
  </a:objectDefaults>
  <a:extraClrSchemeLst>
    <a:extraClrScheme>
      <a:clrScheme name="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Designs\Straight Edge.pot</Template>
  <TotalTime>187</TotalTime>
  <Words>2724</Words>
  <Application>Microsoft Office PowerPoint</Application>
  <PresentationFormat>全屏显示(4:3)</PresentationFormat>
  <Paragraphs>303</Paragraphs>
  <Slides>30</Slides>
  <Notes>6</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30</vt:i4>
      </vt:variant>
    </vt:vector>
  </HeadingPairs>
  <TitlesOfParts>
    <vt:vector size="36" baseType="lpstr">
      <vt:lpstr>黑体</vt:lpstr>
      <vt:lpstr>Cambria Math</vt:lpstr>
      <vt:lpstr>Times New Roman</vt:lpstr>
      <vt:lpstr>Wingdings</vt:lpstr>
      <vt:lpstr>Straight Edge</vt:lpstr>
      <vt:lpstr>Visio</vt:lpstr>
      <vt:lpstr>第1章 关系数据库查询优化</vt:lpstr>
      <vt:lpstr>提纲</vt:lpstr>
      <vt:lpstr>关系数据库查询优化概述 (1)</vt:lpstr>
      <vt:lpstr>关系数据库查询优化概述 (2)</vt:lpstr>
      <vt:lpstr>提纲</vt:lpstr>
      <vt:lpstr>基数估计概述 (1)</vt:lpstr>
      <vt:lpstr>基数估计概述 (2)</vt:lpstr>
      <vt:lpstr>提纲</vt:lpstr>
      <vt:lpstr>传统基数估计方法 (1)</vt:lpstr>
      <vt:lpstr>传统基数估计方法 (2)</vt:lpstr>
      <vt:lpstr>传统基数估计方法 (3)</vt:lpstr>
      <vt:lpstr>传统基数估计方法 (4)</vt:lpstr>
      <vt:lpstr>传统基数估计方法 (5)</vt:lpstr>
      <vt:lpstr>传统基数估计方法 (6)</vt:lpstr>
      <vt:lpstr>传统基数估计方法 (7)</vt:lpstr>
      <vt:lpstr>传统基数估计方法 (8)</vt:lpstr>
      <vt:lpstr>传统基数估计方法 (9)</vt:lpstr>
      <vt:lpstr>提纲</vt:lpstr>
      <vt:lpstr>基于机器学习的基数估计方法 (1)</vt:lpstr>
      <vt:lpstr>基于机器学习的基数估计 (2)</vt:lpstr>
      <vt:lpstr>基于机器学习的基数估计 (3)</vt:lpstr>
      <vt:lpstr>基于机器学习的基数估计 (4)</vt:lpstr>
      <vt:lpstr>基于机器学习的基数估计 (5)</vt:lpstr>
      <vt:lpstr>基于机器学习的基数估计 (6)</vt:lpstr>
      <vt:lpstr>基于机器学习的基数估计 (7)</vt:lpstr>
      <vt:lpstr>基于机器学习的基数估计 (8)</vt:lpstr>
      <vt:lpstr>基于机器学习的基数估计 (9)</vt:lpstr>
      <vt:lpstr>提纲</vt:lpstr>
      <vt:lpstr>总结</vt:lpstr>
      <vt:lpstr>结语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 Yue</dc:creator>
  <cp:lastModifiedBy>Kun Yue</cp:lastModifiedBy>
  <cp:revision>574</cp:revision>
  <dcterms:created xsi:type="dcterms:W3CDTF">2113-01-01T00:00:00Z</dcterms:created>
  <dcterms:modified xsi:type="dcterms:W3CDTF">2024-09-24T02:39:18Z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64535EF8F059478893B85D688E25A6CF_12</vt:lpwstr>
  </property>
  <property fmtid="{D5CDD505-2E9C-101B-9397-08002B2CF9AE}" pid="3" name="KSOProductBuildVer">
    <vt:lpwstr>2052-12.1.0.15990</vt:lpwstr>
  </property>
</Properties>
</file>