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362" r:id="rId2"/>
    <p:sldId id="363" r:id="rId3"/>
    <p:sldId id="364" r:id="rId4"/>
    <p:sldId id="365" r:id="rId5"/>
    <p:sldId id="366" r:id="rId6"/>
    <p:sldId id="372" r:id="rId7"/>
    <p:sldId id="374" r:id="rId8"/>
    <p:sldId id="376" r:id="rId9"/>
    <p:sldId id="378" r:id="rId10"/>
    <p:sldId id="262" r:id="rId11"/>
    <p:sldId id="381" r:id="rId12"/>
    <p:sldId id="360" r:id="rId13"/>
    <p:sldId id="359" r:id="rId14"/>
    <p:sldId id="354" r:id="rId15"/>
    <p:sldId id="329" r:id="rId16"/>
    <p:sldId id="330" r:id="rId17"/>
    <p:sldId id="331" r:id="rId18"/>
    <p:sldId id="371" r:id="rId19"/>
    <p:sldId id="384" r:id="rId20"/>
    <p:sldId id="386" r:id="rId21"/>
    <p:sldId id="387" r:id="rId22"/>
    <p:sldId id="389" r:id="rId23"/>
    <p:sldId id="390" r:id="rId24"/>
    <p:sldId id="396" r:id="rId25"/>
    <p:sldId id="395" r:id="rId26"/>
    <p:sldId id="392" r:id="rId27"/>
    <p:sldId id="393" r:id="rId28"/>
    <p:sldId id="394" r:id="rId29"/>
    <p:sldId id="380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04" r:id="rId38"/>
    <p:sldId id="405" r:id="rId39"/>
    <p:sldId id="332" r:id="rId40"/>
    <p:sldId id="356" r:id="rId41"/>
    <p:sldId id="383" r:id="rId42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D5781"/>
    <a:srgbClr val="000000"/>
    <a:srgbClr val="0000CC"/>
    <a:srgbClr val="F5DC7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86449" autoAdjust="0"/>
  </p:normalViewPr>
  <p:slideViewPr>
    <p:cSldViewPr showGuides="1">
      <p:cViewPr varScale="1">
        <p:scale>
          <a:sx n="97" d="100"/>
          <a:sy n="97" d="100"/>
        </p:scale>
        <p:origin x="1299" y="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34" Type="http://schemas.openxmlformats.org/officeDocument/2006/relationships/slide" Target="slides/slide39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33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29" Type="http://schemas.openxmlformats.org/officeDocument/2006/relationships/slide" Target="slides/slide34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7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6.xml"/><Relationship Id="rId28" Type="http://schemas.openxmlformats.org/officeDocument/2006/relationships/slide" Target="slides/slide33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31" Type="http://schemas.openxmlformats.org/officeDocument/2006/relationships/slide" Target="slides/slide36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Relationship Id="rId27" Type="http://schemas.openxmlformats.org/officeDocument/2006/relationships/slide" Target="slides/slide32.xml"/><Relationship Id="rId30" Type="http://schemas.openxmlformats.org/officeDocument/2006/relationships/slide" Target="slides/slide35.xml"/><Relationship Id="rId8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/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/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/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/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1428" y="980728"/>
            <a:ext cx="8442572" cy="1012825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第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章</a:t>
            </a:r>
            <a:r>
              <a:rPr lang="en-US" altLang="zh-CN" dirty="0">
                <a:ea typeface="黑体" panose="02010609060101010101" pitchFamily="2" charset="-122"/>
              </a:rPr>
              <a:t> </a:t>
            </a:r>
            <a:r>
              <a:rPr lang="zh-CN" altLang="en-US" dirty="0">
                <a:ea typeface="黑体" panose="02010609060101010101" pitchFamily="2" charset="-122"/>
              </a:rPr>
              <a:t>视觉数据分析</a:t>
            </a:r>
            <a:endParaRPr lang="en-US" altLang="zh-CN" dirty="0">
              <a:ea typeface="黑体" panose="02010609060101010101" pitchFamily="2" charset="-122"/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91945" y="2420620"/>
            <a:ext cx="6662420" cy="3857625"/>
          </a:xfrm>
        </p:spPr>
        <p:txBody>
          <a:bodyPr/>
          <a:lstStyle/>
          <a:p>
            <a:pPr eaLnBrk="1" hangingPunct="1"/>
            <a:endParaRPr lang="zh-CN" altLang="en-US" dirty="0"/>
          </a:p>
          <a:p>
            <a:pPr eaLnBrk="1" hangingPunct="1"/>
            <a:endParaRPr lang="en-US" altLang="zh-CN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4000" b="1" dirty="0">
                <a:ea typeface="黑体" panose="02010609060101010101" pitchFamily="2" charset="-122"/>
              </a:rPr>
              <a:t>《</a:t>
            </a:r>
            <a:r>
              <a:rPr lang="zh-CN" altLang="en-US" sz="4000" b="1" dirty="0">
                <a:ea typeface="黑体" panose="02010609060101010101" pitchFamily="2" charset="-122"/>
              </a:rPr>
              <a:t>智能数据工程</a:t>
            </a:r>
            <a:r>
              <a:rPr lang="en-US" altLang="zh-CN" sz="4000" b="1" dirty="0">
                <a:ea typeface="黑体" panose="02010609060101010101" pitchFamily="2" charset="-122"/>
              </a:rPr>
              <a:t>》</a:t>
            </a:r>
          </a:p>
          <a:p>
            <a:pPr eaLnBrk="1" hangingPunct="1"/>
            <a:endParaRPr lang="en-US" altLang="zh-CN" sz="2800" b="1" dirty="0"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b="1" dirty="0">
                <a:ea typeface="黑体" panose="02010609060101010101" pitchFamily="2" charset="-122"/>
                <a:sym typeface="+mn-ea"/>
              </a:rPr>
              <a:t>清华大学出版社</a:t>
            </a:r>
            <a:endParaRPr lang="en-US" altLang="zh-CN" sz="2800" b="1" dirty="0"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800" b="1" dirty="0">
                <a:ea typeface="黑体" panose="02010609060101010101" pitchFamily="2" charset="-122"/>
              </a:rPr>
              <a:t>2025</a:t>
            </a:r>
            <a:r>
              <a:rPr lang="zh-CN" altLang="en-US" sz="2800" b="1" dirty="0">
                <a:ea typeface="黑体" panose="02010609060101010101" pitchFamily="2" charset="-122"/>
              </a:rPr>
              <a:t>年</a:t>
            </a:r>
            <a:r>
              <a:rPr lang="en-US" altLang="zh-CN" sz="2800" b="1" dirty="0"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ea typeface="黑体" panose="02010609060101010101" pitchFamily="2" charset="-122"/>
              </a:rPr>
              <a:t>月</a:t>
            </a:r>
            <a:endParaRPr lang="en-US" altLang="zh-CN" sz="28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2132856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b="0" dirty="0">
                <a:latin typeface="+mj-lt"/>
                <a:sym typeface="+mn-lt"/>
              </a:rPr>
              <a:t>由</a:t>
            </a:r>
            <a:r>
              <a:rPr lang="en-US" altLang="zh-CN" sz="2000" b="0" dirty="0">
                <a:latin typeface="+mj-lt"/>
                <a:sym typeface="+mn-lt"/>
              </a:rPr>
              <a:t>Joseph Redmon</a:t>
            </a:r>
            <a:r>
              <a:rPr lang="zh-CN" altLang="en-US" sz="2000" b="0" dirty="0">
                <a:latin typeface="+mj-lt"/>
                <a:sym typeface="+mn-lt"/>
              </a:rPr>
              <a:t>和</a:t>
            </a:r>
            <a:r>
              <a:rPr lang="en-US" altLang="zh-CN" sz="2000" b="0" dirty="0">
                <a:latin typeface="+mj-lt"/>
                <a:sym typeface="+mn-lt"/>
              </a:rPr>
              <a:t>Ali Farhadi</a:t>
            </a:r>
            <a:r>
              <a:rPr lang="zh-CN" altLang="en-US" sz="2000" b="0" dirty="0">
                <a:latin typeface="+mj-lt"/>
                <a:sym typeface="+mn-lt"/>
              </a:rPr>
              <a:t>等于</a:t>
            </a:r>
            <a:r>
              <a:rPr lang="en-US" altLang="zh-CN" sz="2000" b="0" dirty="0">
                <a:latin typeface="+mj-lt"/>
                <a:sym typeface="+mn-lt"/>
              </a:rPr>
              <a:t>2015</a:t>
            </a:r>
            <a:r>
              <a:rPr lang="zh-CN" altLang="en-US" sz="2000" b="0" dirty="0">
                <a:latin typeface="+mj-lt"/>
                <a:sym typeface="+mn-lt"/>
              </a:rPr>
              <a:t>年提出</a:t>
            </a:r>
            <a:endParaRPr lang="en-US" altLang="zh-CN" sz="2000" b="0" dirty="0">
              <a:latin typeface="+mj-lt"/>
              <a:sym typeface="+mn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b="0" dirty="0">
                <a:latin typeface="+mj-lt"/>
                <a:sym typeface="+mn-lt"/>
              </a:rPr>
              <a:t>与</a:t>
            </a:r>
            <a:r>
              <a:rPr lang="en-US" altLang="zh-CN" sz="2000" b="0" dirty="0">
                <a:latin typeface="+mj-lt"/>
                <a:sym typeface="+mn-lt"/>
              </a:rPr>
              <a:t>R-CNN</a:t>
            </a:r>
            <a:r>
              <a:rPr lang="zh-CN" altLang="en-US" sz="2000" b="0" dirty="0">
                <a:latin typeface="+mj-lt"/>
                <a:sym typeface="+mn-lt"/>
              </a:rPr>
              <a:t>等二阶段算法不同</a:t>
            </a:r>
            <a:endParaRPr lang="en-US" altLang="zh-CN" sz="2000" b="0" dirty="0">
              <a:latin typeface="+mj-lt"/>
              <a:sym typeface="+mn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b="0" dirty="0">
                <a:solidFill>
                  <a:srgbClr val="FF0000"/>
                </a:solidFill>
                <a:latin typeface="+mj-lt"/>
                <a:ea typeface="+mn-ea"/>
                <a:cs typeface="+mn-ea"/>
                <a:sym typeface="+mn-lt"/>
              </a:rPr>
              <a:t>仅基于单个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  <a:ea typeface="+mn-ea"/>
                <a:cs typeface="+mn-ea"/>
                <a:sym typeface="+mn-lt"/>
              </a:rPr>
              <a:t>CNN</a:t>
            </a:r>
            <a:r>
              <a:rPr lang="zh-CN" altLang="en-US" sz="2000" b="0" dirty="0">
                <a:solidFill>
                  <a:srgbClr val="FF0000"/>
                </a:solidFill>
                <a:latin typeface="+mj-lt"/>
                <a:ea typeface="+mn-ea"/>
                <a:cs typeface="+mn-ea"/>
                <a:sym typeface="+mn-lt"/>
              </a:rPr>
              <a:t>，并将特征提取和检测框定位两个步骤相结合</a:t>
            </a:r>
            <a:endParaRPr lang="en-US" altLang="zh-CN" sz="2000" b="0" dirty="0">
              <a:solidFill>
                <a:srgbClr val="FF0000"/>
              </a:solidFill>
              <a:latin typeface="+mj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b="0" dirty="0">
                <a:latin typeface="+mj-lt"/>
                <a:sym typeface="+mn-lt"/>
              </a:rPr>
              <a:t>可直接从完整的图像中预测检测框、得到分类置信度</a:t>
            </a:r>
            <a:endParaRPr lang="en-US" altLang="zh-CN" sz="2000" b="0" dirty="0">
              <a:latin typeface="+mj-lt"/>
              <a:sym typeface="+mn-lt"/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endParaRPr lang="zh-CN" altLang="en-US" sz="2200" b="0" dirty="0">
              <a:solidFill>
                <a:srgbClr val="FF0000"/>
              </a:solidFill>
              <a:latin typeface="+mj-lt"/>
              <a:ea typeface="+mn-ea"/>
              <a:cs typeface="+mn-ea"/>
              <a:sym typeface="+mn-lt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算法概述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668344" cy="18005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黑体" panose="02010609060101010101" pitchFamily="2" charset="-122"/>
              </a:rPr>
              <a:t>YOLO</a:t>
            </a:r>
            <a:r>
              <a:rPr lang="zh-CN" altLang="en-US" dirty="0">
                <a:ea typeface="黑体" panose="02010609060101010101" pitchFamily="2" charset="-122"/>
              </a:rPr>
              <a:t>算法训练 </a:t>
            </a:r>
            <a:r>
              <a:rPr lang="en-US" altLang="zh-CN" dirty="0">
                <a:ea typeface="黑体" panose="02010609060101010101" pitchFamily="2" charset="-122"/>
              </a:rPr>
              <a:t>(1)</a:t>
            </a:r>
            <a:endParaRPr lang="zh-CN" altLang="en-US" dirty="0">
              <a:ea typeface="黑体" panose="02010609060101010101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图像缩放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基于</a:t>
            </a:r>
            <a:r>
              <a:rPr lang="en-US" altLang="zh-CN" sz="2000" dirty="0">
                <a:latin typeface="+mj-lt"/>
                <a:ea typeface="黑体" panose="02010609060101010101" pitchFamily="2" charset="-122"/>
              </a:rPr>
              <a:t>YOLO</a:t>
            </a: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的网络结构，需将输入图像的长宽像素缩放为固定值</a:t>
            </a:r>
            <a:r>
              <a:rPr lang="en-US" altLang="zh-CN" sz="2000" dirty="0">
                <a:latin typeface="+mj-lt"/>
                <a:ea typeface="黑体" panose="02010609060101010101" pitchFamily="2" charset="-122"/>
              </a:rPr>
              <a:t>448×448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先将图片中最长的边缩放到</a:t>
            </a:r>
            <a:r>
              <a:rPr lang="en-US" altLang="zh-CN" sz="2000" dirty="0">
                <a:latin typeface="+mj-lt"/>
                <a:ea typeface="黑体" panose="02010609060101010101" pitchFamily="2" charset="-122"/>
              </a:rPr>
              <a:t>448</a:t>
            </a: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像素</a:t>
            </a: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再对短边的空白位置补上灰色 </a:t>
            </a:r>
            <a:endParaRPr lang="en-US" altLang="zh-CN" sz="2000" dirty="0">
              <a:latin typeface="+mj-lt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0" y="4293096"/>
            <a:ext cx="2376264" cy="1440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28858" y="57689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1620</a:t>
            </a:r>
            <a:endParaRPr lang="zh-CN" altLang="en-US" sz="1100" dirty="0"/>
          </a:p>
        </p:txBody>
      </p:sp>
      <p:sp>
        <p:nvSpPr>
          <p:cNvPr id="7" name="文本框 6"/>
          <p:cNvSpPr txBox="1"/>
          <p:nvPr/>
        </p:nvSpPr>
        <p:spPr>
          <a:xfrm>
            <a:off x="683568" y="4882371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376</a:t>
            </a:r>
            <a:endParaRPr lang="zh-CN" altLang="en-US" sz="11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46" y="4797152"/>
            <a:ext cx="1519395" cy="9361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28815" y="573802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5978040" y="531179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256</a:t>
            </a:r>
            <a:endParaRPr lang="zh-CN" altLang="en-US" sz="1100" dirty="0"/>
          </a:p>
        </p:txBody>
      </p:sp>
      <p:sp>
        <p:nvSpPr>
          <p:cNvPr id="5" name="矩形 4"/>
          <p:cNvSpPr/>
          <p:nvPr/>
        </p:nvSpPr>
        <p:spPr bwMode="auto">
          <a:xfrm>
            <a:off x="7036084" y="4509120"/>
            <a:ext cx="1534096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85" y="4689140"/>
            <a:ext cx="1519395" cy="936104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 bwMode="auto">
          <a:xfrm>
            <a:off x="3657050" y="5157193"/>
            <a:ext cx="720080" cy="15460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7521" y="57689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587287" y="500157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703172" y="4936920"/>
            <a:ext cx="67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缩放</a:t>
            </a:r>
          </a:p>
        </p:txBody>
      </p:sp>
      <p:sp>
        <p:nvSpPr>
          <p:cNvPr id="19" name="右箭头 18"/>
          <p:cNvSpPr/>
          <p:nvPr/>
        </p:nvSpPr>
        <p:spPr bwMode="auto">
          <a:xfrm>
            <a:off x="6212785" y="5193196"/>
            <a:ext cx="684625" cy="118603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79380" y="491022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填充像素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  <a:buSzPct val="55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设置网格及网格中检测框个数</a:t>
            </a:r>
            <a:endParaRPr lang="en-US" altLang="zh-CN" sz="2000" b="1" dirty="0">
              <a:solidFill>
                <a:srgbClr val="0000FF"/>
              </a:solidFill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把经缩放的图像划分为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S×S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个网格（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Grid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）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每个网格中设置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B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个检测框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例如，将</a:t>
            </a:r>
            <a:r>
              <a:rPr lang="en-US" altLang="zh-CN" sz="2000" i="1" dirty="0">
                <a:latin typeface="+mj-lt"/>
                <a:ea typeface="黑体" panose="02010609060101010101" pitchFamily="2" charset="-122"/>
                <a:sym typeface="+mn-lt"/>
              </a:rPr>
              <a:t>S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和</a:t>
            </a:r>
            <a:r>
              <a:rPr lang="en-US" altLang="zh-CN" sz="2000" i="1" dirty="0">
                <a:latin typeface="+mj-lt"/>
                <a:ea typeface="黑体" panose="02010609060101010101" pitchFamily="2" charset="-122"/>
                <a:sym typeface="+mn-lt"/>
              </a:rPr>
              <a:t>B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分别设置为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7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和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2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，即将图像划分为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7×7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个网格，每个网格有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2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个检测框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572" y="4428074"/>
            <a:ext cx="2501578" cy="27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，将图像划分为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7×7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的网格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01583" y="6545251"/>
            <a:ext cx="504056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70373" y="4858247"/>
            <a:ext cx="1675709" cy="46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个检测框负责检测目标物体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350772" y="4361425"/>
            <a:ext cx="2709734" cy="2213072"/>
            <a:chOff x="3662466" y="4331761"/>
            <a:chExt cx="2709734" cy="2191160"/>
          </a:xfrm>
        </p:grpSpPr>
        <p:sp>
          <p:nvSpPr>
            <p:cNvPr id="7" name="文本框 6"/>
            <p:cNvSpPr txBox="1"/>
            <p:nvPr/>
          </p:nvSpPr>
          <p:spPr>
            <a:xfrm>
              <a:off x="5868144" y="528855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448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62466" y="4331761"/>
              <a:ext cx="2188800" cy="2191160"/>
              <a:chOff x="3616114" y="4434284"/>
              <a:chExt cx="2188800" cy="2191160"/>
            </a:xfrm>
          </p:grpSpPr>
          <p:sp>
            <p:nvSpPr>
              <p:cNvPr id="69" name="矩形 68"/>
              <p:cNvSpPr/>
              <p:nvPr/>
            </p:nvSpPr>
            <p:spPr bwMode="auto">
              <a:xfrm>
                <a:off x="3617914" y="4434284"/>
                <a:ext cx="2185200" cy="2185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anose="05000000000000000000" pitchFamily="2" charset="2"/>
                  <a:buNone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763" y="4768361"/>
                <a:ext cx="2169103" cy="153102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6114" y="4442300"/>
                <a:ext cx="2188800" cy="2183144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 bwMode="auto">
          <a:xfrm>
            <a:off x="5273591" y="5290149"/>
            <a:ext cx="353394" cy="3636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553511" y="4679765"/>
            <a:ext cx="1512168" cy="154633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229890" y="4958070"/>
            <a:ext cx="2123821" cy="945465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77807"/>
            <a:ext cx="8509149" cy="470757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6128"/>
            <a:ext cx="2592288" cy="504056"/>
          </a:xfrm>
        </p:spPr>
        <p:txBody>
          <a:bodyPr/>
          <a:lstStyle/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网络模型构建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0" indent="0" eaLnBrk="1" hangingPunct="1">
              <a:buNone/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35696" y="553818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表示步长</a:t>
            </a:r>
            <a:r>
              <a:rPr lang="en-US" altLang="zh-CN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sz="14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表示填充值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2699792" y="5186229"/>
            <a:ext cx="648072" cy="11842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3026370" y="532216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3923929" y="4814925"/>
            <a:ext cx="864096" cy="11521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(4)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194384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非极大值抑制过程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从检测框集合中取出最大置信度对应的检测框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A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并作为结果输出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ea"/>
                <a:sym typeface="+mn-lt"/>
              </a:rPr>
              <a:t>逐一计算其余检测框与检测框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ea"/>
                <a:sym typeface="+mn-lt"/>
              </a:rPr>
              <a:t>的</a:t>
            </a:r>
            <a:r>
              <a:rPr lang="en-US" altLang="zh-CN" sz="2000" dirty="0" err="1">
                <a:solidFill>
                  <a:srgbClr val="FF0000"/>
                </a:solidFill>
                <a:latin typeface="+mj-lt"/>
                <a:ea typeface="黑体" panose="02010609060101010101" pitchFamily="2" charset="-122"/>
                <a:cs typeface="+mn-ea"/>
                <a:sym typeface="+mn-lt"/>
              </a:rPr>
              <a:t>IoU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cs typeface="+mn-ea"/>
                <a:sym typeface="+mn-lt"/>
              </a:rPr>
              <a:t>，将</a:t>
            </a:r>
            <a:r>
              <a:rPr lang="en-US" altLang="zh-CN" sz="2000" dirty="0" err="1">
                <a:latin typeface="+mj-lt"/>
                <a:ea typeface="黑体" panose="02010609060101010101" pitchFamily="2" charset="-122"/>
                <a:cs typeface="+mn-ea"/>
                <a:sym typeface="+mn-lt"/>
              </a:rPr>
              <a:t>IoU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cs typeface="+mn-ea"/>
                <a:sym typeface="+mn-lt"/>
              </a:rPr>
              <a:t>大于给定阈值（阈值一般设为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cs typeface="+mn-ea"/>
                <a:sym typeface="+mn-lt"/>
              </a:rPr>
              <a:t>0.5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cs typeface="+mn-ea"/>
                <a:sym typeface="+mn-lt"/>
              </a:rPr>
              <a:t>）的检测框从检测框集合中移除</a:t>
            </a:r>
            <a:endParaRPr lang="en-US" altLang="zh-CN" sz="2000" dirty="0">
              <a:latin typeface="+mj-lt"/>
              <a:ea typeface="黑体" panose="02010609060101010101" pitchFamily="2" charset="-122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重复上述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2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个步骤直至检测框集合为空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98901"/>
            <a:ext cx="2263108" cy="158417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3635896" y="4958941"/>
            <a:ext cx="936104" cy="936104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67944" y="5116401"/>
            <a:ext cx="864096" cy="108012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5936" y="5116401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+mn-lt"/>
                <a:ea typeface="+mn-ea"/>
                <a:cs typeface="+mn-ea"/>
                <a:sym typeface="+mn-lt"/>
              </a:rPr>
              <a:t>cat</a:t>
            </a:r>
            <a:endParaRPr lang="zh-CN" altLang="en-US" sz="2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4293" y="430845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B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0.6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47864" y="623731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C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0.65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55977" y="429403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A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0.75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3519042" y="4638500"/>
            <a:ext cx="152859" cy="28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3815916" y="6131069"/>
            <a:ext cx="216024" cy="126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 flipH="1">
            <a:off x="4572001" y="4561109"/>
            <a:ext cx="216024" cy="217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>
            <a:off x="3157897" y="5390989"/>
            <a:ext cx="3694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矩形 33"/>
          <p:cNvSpPr/>
          <p:nvPr/>
        </p:nvSpPr>
        <p:spPr bwMode="auto">
          <a:xfrm>
            <a:off x="6270431" y="4442831"/>
            <a:ext cx="695880" cy="8767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78444" y="463104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箭头连接符 37"/>
          <p:cNvCxnSpPr/>
          <p:nvPr/>
        </p:nvCxnSpPr>
        <p:spPr bwMode="auto">
          <a:xfrm>
            <a:off x="6618371" y="5353975"/>
            <a:ext cx="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5022804" y="4788367"/>
            <a:ext cx="1152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取出置信度最大的检测框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作为结果输出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10392" y="5642914"/>
            <a:ext cx="1665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分别计算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sz="1050" dirty="0" err="1">
                <a:latin typeface="+mn-lt"/>
                <a:ea typeface="+mn-ea"/>
                <a:cs typeface="+mn-ea"/>
                <a:sym typeface="+mn-lt"/>
              </a:rPr>
              <a:t>IoU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V="1">
            <a:off x="5046402" y="5142723"/>
            <a:ext cx="1056519" cy="491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5760132" y="6180587"/>
            <a:ext cx="1746491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lang="en-US" altLang="zh-CN" sz="1050" dirty="0" err="1">
                <a:latin typeface="+mn-lt"/>
                <a:ea typeface="+mn-ea"/>
                <a:cs typeface="+mn-ea"/>
                <a:sym typeface="+mn-lt"/>
              </a:rPr>
              <a:t>IoU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大于阈值的检测框</a:t>
            </a:r>
            <a:endParaRPr lang="en-US" altLang="zh-CN" sz="105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从检测集合中移除</a:t>
            </a: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6630471" y="5866877"/>
            <a:ext cx="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7758082" y="5170262"/>
            <a:ext cx="1259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重复上诉步骤直至检测框集合为空</a:t>
            </a:r>
          </a:p>
        </p:txBody>
      </p:sp>
      <p:sp>
        <p:nvSpPr>
          <p:cNvPr id="12" name="右大括号 11"/>
          <p:cNvSpPr/>
          <p:nvPr/>
        </p:nvSpPr>
        <p:spPr bwMode="auto">
          <a:xfrm>
            <a:off x="7520593" y="4467531"/>
            <a:ext cx="233596" cy="18418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示例</a:t>
            </a:r>
            <a:endParaRPr lang="en-US" altLang="zh-CN" sz="2200" b="1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以基于</a:t>
            </a:r>
            <a:r>
              <a:rPr lang="en-US" altLang="zh-CN" sz="2000" dirty="0">
                <a:cs typeface="+mn-ea"/>
                <a:sym typeface="+mn-lt"/>
              </a:rPr>
              <a:t>YOLO</a:t>
            </a:r>
            <a:r>
              <a:rPr lang="zh-CN" altLang="en-US" sz="2000" dirty="0">
                <a:cs typeface="+mn-ea"/>
                <a:sym typeface="+mn-lt"/>
              </a:rPr>
              <a:t>算法预测图像中的鸟类为例，将输入图像缩放</a:t>
            </a:r>
            <a:r>
              <a:rPr lang="en-US" altLang="zh-CN" sz="2000" dirty="0">
                <a:cs typeface="+mn-ea"/>
                <a:sym typeface="+mn-lt"/>
              </a:rPr>
              <a:t>448×448×3</a:t>
            </a:r>
            <a:r>
              <a:rPr lang="zh-CN" altLang="en-US" sz="2000" dirty="0">
                <a:cs typeface="+mn-ea"/>
                <a:sym typeface="+mn-lt"/>
              </a:rPr>
              <a:t>，设</a:t>
            </a:r>
            <a:r>
              <a:rPr lang="en-US" altLang="zh-CN" sz="2000" i="1" dirty="0">
                <a:cs typeface="+mn-ea"/>
                <a:sym typeface="+mn-lt"/>
              </a:rPr>
              <a:t>S</a:t>
            </a:r>
            <a:r>
              <a:rPr lang="en-US" altLang="zh-CN" sz="2000" dirty="0">
                <a:cs typeface="+mn-ea"/>
                <a:sym typeface="+mn-lt"/>
              </a:rPr>
              <a:t>=7</a:t>
            </a:r>
            <a:r>
              <a:rPr lang="zh-CN" altLang="en-US" sz="2000" dirty="0">
                <a:cs typeface="+mn-ea"/>
                <a:sym typeface="+mn-lt"/>
              </a:rPr>
              <a:t>，即划分为</a:t>
            </a:r>
            <a:r>
              <a:rPr lang="en-US" altLang="zh-CN" sz="2000" dirty="0">
                <a:cs typeface="+mn-ea"/>
                <a:sym typeface="+mn-lt"/>
              </a:rPr>
              <a:t>(7×7)</a:t>
            </a:r>
            <a:r>
              <a:rPr lang="zh-CN" altLang="en-US" sz="2000" dirty="0">
                <a:cs typeface="+mn-ea"/>
                <a:sym typeface="+mn-lt"/>
              </a:rPr>
              <a:t>个网格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2" y="3853701"/>
            <a:ext cx="2193000" cy="21873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3742" y="6125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882" y="481656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5856" y="3429000"/>
            <a:ext cx="269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，将图像划分为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7×7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的网格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784976" cy="4536504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将处理后的图像输入经过训练的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YOLO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网络模型中进行前向传播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每个网格采用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2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个检测框检测目标物体（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B=2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）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由于目标物体仅有鸟类，因此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C=1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，最终输出特征图的维度为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7×7×(2×5+1)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79" y="4294255"/>
            <a:ext cx="1786677" cy="1782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624" y="6136553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448×448×3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图像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43808" y="5316282"/>
            <a:ext cx="121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网络模型进行预测</a:t>
            </a: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3038540" y="5246837"/>
            <a:ext cx="8133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6616513" y="6263734"/>
            <a:ext cx="2018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输出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7×7×(2×5+1)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的特征图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13" y="4006343"/>
            <a:ext cx="2360700" cy="207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236297" y="3610972"/>
                <a:ext cx="1872208" cy="2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网格</a:t>
                </a:r>
                <a:r>
                  <a:rPr lang="en-US" altLang="zh-CN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1-1</a:t>
                </a:r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对应的特征向量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𝑽</m:t>
                        </m:r>
                      </m:e>
                      <m:sup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(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𝟏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,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𝟏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7" y="3610972"/>
                <a:ext cx="1872208" cy="260712"/>
              </a:xfrm>
              <a:prstGeom prst="rect">
                <a:avLst/>
              </a:prstGeom>
              <a:blipFill rotWithShape="1">
                <a:blip r:embed="rId4"/>
                <a:stretch>
                  <a:fillRect l="-25" t="-139" r="3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8080861" y="5787162"/>
                <a:ext cx="1097468" cy="42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网格</a:t>
                </a:r>
                <a:r>
                  <a:rPr lang="en-US" altLang="zh-CN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4-5</a:t>
                </a:r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对应的特征向量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𝑽</m:t>
                        </m:r>
                      </m:e>
                      <m:sup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(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𝟒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,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𝟓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861" y="5787162"/>
                <a:ext cx="1097468" cy="422295"/>
              </a:xfrm>
              <a:prstGeom prst="rect">
                <a:avLst/>
              </a:prstGeom>
              <a:blipFill rotWithShape="1">
                <a:blip r:embed="rId5"/>
                <a:stretch>
                  <a:fillRect l="-44" t="-96" r="4" b="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/>
          <p:cNvCxnSpPr>
            <a:endCxn id="29" idx="0"/>
          </p:cNvCxnSpPr>
          <p:nvPr/>
        </p:nvCxnSpPr>
        <p:spPr bwMode="auto">
          <a:xfrm>
            <a:off x="8080861" y="5083516"/>
            <a:ext cx="548734" cy="7036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7879745" y="3860697"/>
            <a:ext cx="300552" cy="312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>
            <a:off x="6142271" y="5246837"/>
            <a:ext cx="3892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7278883" y="5456846"/>
            <a:ext cx="155027" cy="1497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6656485" y="4994068"/>
            <a:ext cx="155027" cy="1497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013074" y="3736480"/>
            <a:ext cx="4249174" cy="2515175"/>
            <a:chOff x="2762554" y="3733223"/>
            <a:chExt cx="4249174" cy="2515175"/>
          </a:xfrm>
        </p:grpSpPr>
        <p:cxnSp>
          <p:nvCxnSpPr>
            <p:cNvPr id="47" name="直接箭头连接符 46"/>
            <p:cNvCxnSpPr>
              <a:endCxn id="51" idx="2"/>
            </p:cNvCxnSpPr>
            <p:nvPr/>
          </p:nvCxnSpPr>
          <p:spPr bwMode="auto">
            <a:xfrm flipV="1">
              <a:off x="5673656" y="3987139"/>
              <a:ext cx="563479" cy="6006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881" y="4219143"/>
              <a:ext cx="2029255" cy="202925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2762554" y="3794745"/>
              <a:ext cx="1488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1-1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cxnSp>
          <p:nvCxnSpPr>
            <p:cNvPr id="50" name="直接箭头连接符 49"/>
            <p:cNvCxnSpPr>
              <a:endCxn id="49" idx="2"/>
            </p:cNvCxnSpPr>
            <p:nvPr/>
          </p:nvCxnSpPr>
          <p:spPr bwMode="auto">
            <a:xfrm flipH="1" flipV="1">
              <a:off x="3506814" y="4048661"/>
              <a:ext cx="346253" cy="2444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文本框 50"/>
            <p:cNvSpPr txBox="1"/>
            <p:nvPr/>
          </p:nvSpPr>
          <p:spPr>
            <a:xfrm>
              <a:off x="5462541" y="3733223"/>
              <a:ext cx="15491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4-5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4993037" y="5157192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3853067" y="4315759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输出特征图共预测出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7×7×2 (98)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个检测框及相应置信度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将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98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个检测框通过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NMS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方法进行筛选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  <a:tabLst>
                <a:tab pos="625475" algn="l"/>
              </a:tabLst>
            </a:pP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最终得到网格</a:t>
            </a:r>
            <a:r>
              <a:rPr lang="en-US" altLang="zh-CN" sz="2000" dirty="0">
                <a:latin typeface="+mj-lt"/>
                <a:ea typeface="黑体" panose="02010609060101010101" pitchFamily="2" charset="-122"/>
                <a:sym typeface="+mn-lt"/>
              </a:rPr>
              <a:t>4-5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+mn-lt"/>
              </a:rPr>
              <a:t>所对应的检测框为最终结果</a:t>
            </a:r>
            <a:endParaRPr lang="en-US" altLang="zh-CN" sz="2000" dirty="0">
              <a:latin typeface="+mj-lt"/>
              <a:ea typeface="黑体" panose="02010609060101010101" pitchFamily="2" charset="-122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62" y="4014350"/>
            <a:ext cx="2019531" cy="20143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510" y="608951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448×448×3</a:t>
            </a:r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图像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72080" y="5021506"/>
            <a:ext cx="907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YOLO</a:t>
            </a:r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网络模型进行预测</a:t>
            </a: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2865506" y="4993094"/>
            <a:ext cx="7231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24" y="3955517"/>
            <a:ext cx="2262578" cy="2158591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>
            <a:off x="6010298" y="5096415"/>
            <a:ext cx="5774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5924481" y="5190783"/>
            <a:ext cx="880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NMS</a:t>
            </a:r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方法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80293" y="6164805"/>
            <a:ext cx="1621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筛选出最匹配的检测框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772080" y="3528430"/>
            <a:ext cx="4249174" cy="2515175"/>
            <a:chOff x="2762554" y="3733223"/>
            <a:chExt cx="4249174" cy="2515175"/>
          </a:xfrm>
        </p:grpSpPr>
        <p:cxnSp>
          <p:nvCxnSpPr>
            <p:cNvPr id="12" name="直接箭头连接符 11"/>
            <p:cNvCxnSpPr>
              <a:endCxn id="13" idx="2"/>
            </p:cNvCxnSpPr>
            <p:nvPr/>
          </p:nvCxnSpPr>
          <p:spPr bwMode="auto">
            <a:xfrm flipV="1">
              <a:off x="5673656" y="3987139"/>
              <a:ext cx="563479" cy="6006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881" y="4219143"/>
              <a:ext cx="2029255" cy="202925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62554" y="3794745"/>
              <a:ext cx="1488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1-1</a:t>
              </a:r>
              <a:r>
                <a:rPr lang="zh-CN" altLang="en-US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cxnSp>
          <p:nvCxnSpPr>
            <p:cNvPr id="11" name="直接箭头连接符 10"/>
            <p:cNvCxnSpPr>
              <a:endCxn id="10" idx="2"/>
            </p:cNvCxnSpPr>
            <p:nvPr/>
          </p:nvCxnSpPr>
          <p:spPr bwMode="auto">
            <a:xfrm flipH="1" flipV="1">
              <a:off x="3506814" y="4048661"/>
              <a:ext cx="346253" cy="2444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文本框 12"/>
            <p:cNvSpPr txBox="1"/>
            <p:nvPr/>
          </p:nvSpPr>
          <p:spPr>
            <a:xfrm>
              <a:off x="5462541" y="3733223"/>
              <a:ext cx="15491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4-5</a:t>
              </a:r>
              <a:r>
                <a:rPr lang="zh-CN" altLang="en-US" sz="1050" dirty="0">
                  <a:solidFill>
                    <a:srgbClr val="002060"/>
                  </a:solidFill>
                  <a:latin typeface="+mj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sp>
          <p:nvSpPr>
            <p:cNvPr id="23" name="椭圆 22"/>
            <p:cNvSpPr/>
            <p:nvPr/>
          </p:nvSpPr>
          <p:spPr bwMode="auto">
            <a:xfrm>
              <a:off x="4993037" y="5157192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黑体" panose="02010609060101010101" pitchFamily="2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3853067" y="4315759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概述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目标检测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图像分割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视频目标跟踪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46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</a:rPr>
              <a:t>图像分割（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</a:rPr>
              <a:t>Image Segmentation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</a:rPr>
              <a:t>）</a:t>
            </a:r>
            <a:r>
              <a:rPr lang="zh-CN" altLang="en-US" sz="2200" b="0" dirty="0">
                <a:latin typeface="+mj-lt"/>
              </a:rPr>
              <a:t> </a:t>
            </a:r>
            <a:endParaRPr lang="en-US" altLang="zh-CN" sz="2200" b="0" dirty="0">
              <a:latin typeface="+mj-lt"/>
            </a:endParaRPr>
          </a:p>
          <a:p>
            <a:pPr>
              <a:lnSpc>
                <a:spcPts val="2800"/>
              </a:lnSpc>
            </a:pPr>
            <a:r>
              <a:rPr lang="zh-CN" altLang="en-US" sz="2000" b="0" dirty="0">
                <a:latin typeface="+mj-lt"/>
              </a:rPr>
              <a:t>根据特征把图像划分成若干个互不相交的区域，使得这些特征在同一</a:t>
            </a:r>
            <a:endParaRPr lang="en-US" altLang="zh-CN" sz="2000" b="0" dirty="0">
              <a:latin typeface="+mj-lt"/>
            </a:endParaRPr>
          </a:p>
          <a:p>
            <a:pPr>
              <a:lnSpc>
                <a:spcPts val="2800"/>
              </a:lnSpc>
            </a:pPr>
            <a:r>
              <a:rPr lang="zh-CN" altLang="en-US" sz="2000" b="0" dirty="0">
                <a:latin typeface="+mj-lt"/>
              </a:rPr>
              <a:t>区域内表现出</a:t>
            </a:r>
            <a:r>
              <a:rPr lang="zh-CN" altLang="en-US" sz="2000" b="0" dirty="0">
                <a:solidFill>
                  <a:srgbClr val="FF0000"/>
                </a:solidFill>
                <a:latin typeface="+mj-lt"/>
              </a:rPr>
              <a:t>一致性</a:t>
            </a:r>
            <a:r>
              <a:rPr lang="zh-CN" altLang="en-US" sz="2000" b="0" dirty="0">
                <a:latin typeface="+mj-lt"/>
              </a:rPr>
              <a:t>或</a:t>
            </a:r>
            <a:r>
              <a:rPr lang="zh-CN" altLang="en-US" sz="2000" b="0" dirty="0">
                <a:solidFill>
                  <a:srgbClr val="FF0000"/>
                </a:solidFill>
                <a:latin typeface="+mj-lt"/>
              </a:rPr>
              <a:t>相似性</a:t>
            </a:r>
            <a:r>
              <a:rPr lang="zh-CN" altLang="en-US" sz="2000" b="0" dirty="0">
                <a:latin typeface="+mj-lt"/>
              </a:rPr>
              <a:t>，而在不同区域间表现出明显的</a:t>
            </a:r>
            <a:r>
              <a:rPr lang="zh-CN" altLang="en-US" sz="2000" b="0" dirty="0">
                <a:solidFill>
                  <a:srgbClr val="FF0000"/>
                </a:solidFill>
                <a:latin typeface="+mj-lt"/>
              </a:rPr>
              <a:t>不同</a:t>
            </a:r>
            <a:endParaRPr lang="en-US" altLang="zh-CN" sz="2000" b="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lnSpc>
                <a:spcPts val="2800"/>
              </a:lnSpc>
              <a:spcBef>
                <a:spcPts val="2400"/>
              </a:spcBef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</a:rPr>
              <a:t>应用场景</a:t>
            </a:r>
            <a:endParaRPr lang="en-US" altLang="zh-CN" sz="2200" dirty="0">
              <a:solidFill>
                <a:srgbClr val="0000FF"/>
              </a:solidFill>
              <a:latin typeface="+mj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+mj-lt"/>
              </a:rPr>
              <a:t>交通领域：无人驾驶</a:t>
            </a:r>
            <a:endParaRPr lang="en-US" altLang="zh-CN" sz="2000" b="0" dirty="0">
              <a:latin typeface="+mj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+mj-lt"/>
              </a:rPr>
              <a:t>医学领域：医学图像分析</a:t>
            </a:r>
            <a:endParaRPr lang="en-US" altLang="zh-CN" sz="2000" b="0" dirty="0">
              <a:latin typeface="+mj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+mj-lt"/>
              </a:rPr>
              <a:t>娱乐领域：电影特效</a:t>
            </a:r>
            <a:endParaRPr lang="en-US" altLang="zh-CN" sz="2000" b="0" dirty="0">
              <a:latin typeface="+mj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+mj-lt"/>
              </a:rPr>
              <a:t>农业领域：智能遥感</a:t>
            </a:r>
            <a:endParaRPr lang="en-US" altLang="zh-CN" sz="2000" b="0" dirty="0">
              <a:latin typeface="+mj-lt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378700" cy="11430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图像分割 (1)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01008"/>
            <a:ext cx="3430270" cy="2569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880" y="2348865"/>
            <a:ext cx="3660140" cy="388112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目标检测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图像分割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视频目标跟踪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 (1)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框架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第一阶段：由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CNN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提取特征，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RPN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筛选留下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，得到统一维度输出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第二阶段：统一维度的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添加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FCN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分支预测掩膜图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09595" y="6178515"/>
            <a:ext cx="14244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j-lt"/>
                <a:ea typeface="+mn-ea"/>
                <a:cs typeface="+mn-ea"/>
                <a:sym typeface="+mn-lt"/>
              </a:rPr>
              <a:t>Mask R-CNN</a:t>
            </a:r>
            <a:r>
              <a:rPr lang="zh-CN" altLang="en-US" sz="1100" dirty="0">
                <a:latin typeface="+mj-lt"/>
                <a:ea typeface="+mn-ea"/>
                <a:cs typeface="+mn-ea"/>
                <a:sym typeface="+mn-lt"/>
              </a:rPr>
              <a:t>结构图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243627"/>
              </p:ext>
            </p:extLst>
          </p:nvPr>
        </p:nvGraphicFramePr>
        <p:xfrm>
          <a:off x="1784295" y="3491784"/>
          <a:ext cx="582295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879465" imgH="2788285" progId="Visio.Drawing.15">
                  <p:embed/>
                </p:oleObj>
              </mc:Choice>
              <mc:Fallback>
                <p:oleObj name="Visio" r:id="rId2" imgW="5879465" imgH="278828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95" y="3491784"/>
                        <a:ext cx="5822950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 (2)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RPN</a:t>
            </a: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结构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RPN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为特征图上各个位置的每个锚框生成两个输出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一是锚框的前景概率和背景概率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二是锚框精度调参，以精调锚框来更好地拟合目标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39952" y="6381328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j-lt"/>
                <a:ea typeface="+mn-ea"/>
                <a:cs typeface="+mn-ea"/>
                <a:sym typeface="+mn-lt"/>
              </a:rPr>
              <a:t>RPN</a:t>
            </a:r>
            <a:r>
              <a:rPr lang="zh-CN" altLang="en-US" sz="1100" dirty="0">
                <a:latin typeface="+mj-lt"/>
                <a:ea typeface="+mn-ea"/>
                <a:cs typeface="+mn-ea"/>
                <a:sym typeface="+mn-lt"/>
              </a:rPr>
              <a:t>结构图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87" y="3851768"/>
            <a:ext cx="4156026" cy="2471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R-CNN(3)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05" y="2132965"/>
            <a:ext cx="8508365" cy="4176395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zh-CN" sz="2200" b="1" dirty="0" err="1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RoI</a:t>
            </a: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对齐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将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与原特征图对齐并统一维度大小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例如：特征图尺寸为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5×7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的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统一缩小为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2×2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划分两次确定最小区域中心点，插值计算中心点的值。把其中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2×2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区域内取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个中心点值中的最大值，作为该区域的值，得到统一维度输</a:t>
            </a:r>
            <a:r>
              <a:rPr lang="zh-CN" altLang="en-US" sz="2000" dirty="0">
                <a:latin typeface="+mj-lt"/>
                <a:ea typeface="黑体" panose="02010609060101010101" pitchFamily="2" charset="-122"/>
                <a:sym typeface="Wingdings" panose="05000000000000000000" pitchFamily="2" charset="2"/>
              </a:rPr>
              <a:t>出</a:t>
            </a:r>
            <a:r>
              <a:rPr lang="zh-CN" altLang="en-US" sz="2000" dirty="0">
                <a:latin typeface="+mj-lt"/>
                <a:sym typeface="Wingdings" panose="05000000000000000000" pitchFamily="2" charset="2"/>
              </a:rPr>
              <a:t>。</a:t>
            </a:r>
            <a:endParaRPr lang="en-US" altLang="zh-CN" sz="2000" b="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85" y="4184015"/>
            <a:ext cx="4002405" cy="2540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04004" y="5405127"/>
            <a:ext cx="1488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err="1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RoI</a:t>
            </a:r>
            <a:r>
              <a:rPr lang="zh-CN" altLang="en-US" sz="1050" dirty="0">
                <a:solidFill>
                  <a:srgbClr val="002060"/>
                </a:solidFill>
                <a:latin typeface="+mj-lt"/>
                <a:ea typeface="+mn-ea"/>
                <a:cs typeface="+mn-ea"/>
                <a:sym typeface="+mn-lt"/>
              </a:rPr>
              <a:t>对齐流程图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 (4)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FCN</a:t>
            </a: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结构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FCN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是一个端到端的网络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执行过程包括卷积和转置卷积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CN" sz="2000" b="0" dirty="0">
                <a:latin typeface="+mj-lt"/>
              </a:rPr>
              <a:t>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98845" y="627620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j-lt"/>
                <a:ea typeface="+mn-ea"/>
                <a:cs typeface="+mn-ea"/>
                <a:sym typeface="+mn-lt"/>
              </a:rPr>
              <a:t>FCN</a:t>
            </a:r>
            <a:r>
              <a:rPr lang="zh-CN" altLang="en-US" sz="1100" dirty="0">
                <a:latin typeface="+mj-lt"/>
                <a:ea typeface="+mn-ea"/>
                <a:cs typeface="+mn-ea"/>
                <a:sym typeface="+mn-lt"/>
              </a:rPr>
              <a:t>结构图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35695" y="3855766"/>
            <a:ext cx="10320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329251"/>
              </p:ext>
            </p:extLst>
          </p:nvPr>
        </p:nvGraphicFramePr>
        <p:xfrm>
          <a:off x="1252969" y="3429000"/>
          <a:ext cx="7490668" cy="268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455920" imgH="1964690" progId="Visio.Drawing.15">
                  <p:embed/>
                </p:oleObj>
              </mc:Choice>
              <mc:Fallback>
                <p:oleObj name="Visio" r:id="rId2" imgW="5455920" imgH="196469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969" y="3429000"/>
                        <a:ext cx="7490668" cy="2689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 (5)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zh-CN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Mask R-CNN</a:t>
            </a: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推理的基本步骤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待分割图像预处理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提取图像的特征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生成锚框集合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候选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分类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对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进行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对齐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对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RoI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进行分类、边界框回归和分割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CN" sz="2000" b="0" dirty="0">
                <a:latin typeface="+mj-lt"/>
              </a:rPr>
              <a:t>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35695" y="3855766"/>
            <a:ext cx="10320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Mask R-CNN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示例</a:t>
            </a:r>
            <a:endParaRPr lang="en-US" altLang="zh-CN" sz="2200" b="1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以</a:t>
            </a:r>
            <a:r>
              <a:rPr lang="en-US" altLang="zh-CN" sz="2000" dirty="0">
                <a:cs typeface="+mn-ea"/>
                <a:sym typeface="+mn-lt"/>
              </a:rPr>
              <a:t>Mask R-CNN</a:t>
            </a:r>
            <a:r>
              <a:rPr lang="zh-CN" altLang="en-US" sz="2000" dirty="0">
                <a:cs typeface="+mn-ea"/>
                <a:sym typeface="+mn-lt"/>
              </a:rPr>
              <a:t>算法分割桌面图像为例，将输入图像缩放</a:t>
            </a:r>
            <a:r>
              <a:rPr lang="en-US" altLang="zh-CN" sz="2000" dirty="0">
                <a:cs typeface="+mn-ea"/>
                <a:sym typeface="+mn-lt"/>
              </a:rPr>
              <a:t>1024×1024×3</a:t>
            </a:r>
            <a:r>
              <a:rPr lang="zh-CN" altLang="en-US" sz="2000" dirty="0">
                <a:cs typeface="+mn-ea"/>
                <a:sym typeface="+mn-lt"/>
              </a:rPr>
              <a:t>，为每个像素预设</a:t>
            </a:r>
            <a:r>
              <a:rPr lang="en-US" altLang="zh-CN" sz="2000" dirty="0">
                <a:cs typeface="+mn-ea"/>
                <a:sym typeface="+mn-lt"/>
              </a:rPr>
              <a:t>3</a:t>
            </a:r>
            <a:r>
              <a:rPr lang="zh-CN" altLang="en-US" sz="2000" dirty="0">
                <a:cs typeface="+mn-ea"/>
                <a:sym typeface="+mn-lt"/>
              </a:rPr>
              <a:t>个锚框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19972" y="60838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1024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882" y="481656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1024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9932" y="342089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待分割图像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X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836" y="3737215"/>
            <a:ext cx="2695811" cy="23883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</a:t>
            </a:r>
            <a:r>
              <a:rPr lang="zh-CN" altLang="en-US" dirty="0"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latin typeface="+mj-lt"/>
                <a:cs typeface="+mn-ea"/>
                <a:sym typeface="+mn-lt"/>
              </a:rPr>
              <a:t>提取特征和生成锚框集合</a:t>
            </a:r>
            <a:endParaRPr lang="en-US" altLang="zh-CN" sz="2200" b="1" dirty="0"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使用基于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CNN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实现的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ResNet101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提取特征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以特征图宽高维度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32×32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为例，每个像素点设置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3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个候选锚框，所以共需设置</a:t>
            </a:r>
            <a:r>
              <a:rPr lang="en-US" altLang="zh-CN" sz="2000" kern="1200" dirty="0">
                <a:latin typeface="+mj-lt"/>
                <a:ea typeface="黑体" panose="02010609060101010101" pitchFamily="2" charset="-122"/>
              </a:rPr>
              <a:t>1024×3</a:t>
            </a:r>
            <a:r>
              <a:rPr lang="zh-CN" altLang="en-US" sz="2000" kern="1200" dirty="0">
                <a:latin typeface="+mj-lt"/>
                <a:ea typeface="黑体" panose="02010609060101010101" pitchFamily="2" charset="-122"/>
              </a:rPr>
              <a:t>个锚框，得锚框集合</a:t>
            </a:r>
            <a:r>
              <a:rPr lang="en-US" altLang="zh-CN" sz="2000" kern="1200" dirty="0" err="1">
                <a:latin typeface="+mj-lt"/>
                <a:ea typeface="黑体" panose="02010609060101010101" pitchFamily="2" charset="-122"/>
              </a:rPr>
              <a:t>Bbox</a:t>
            </a:r>
            <a:endParaRPr lang="en-US" altLang="zh-CN" sz="2000" kern="1200" dirty="0">
              <a:latin typeface="+mj-lt"/>
              <a:ea typeface="黑体" panose="02010609060101010101" pitchFamily="2" charset="-122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CN" sz="2000" b="0" dirty="0">
                <a:latin typeface="+mj-lt"/>
              </a:rPr>
              <a:t>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35695" y="3855766"/>
            <a:ext cx="10320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362176"/>
            <a:ext cx="504825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</a:t>
            </a:r>
            <a:r>
              <a:rPr lang="zh-CN" altLang="en-US" dirty="0"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候选</a:t>
                </a:r>
                <a:r>
                  <a:rPr lang="en-US" altLang="zh-CN" sz="2200" b="1" dirty="0" err="1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RoI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分类</a:t>
                </a:r>
                <a:endParaRPr lang="en-US" altLang="zh-CN" sz="2200" b="1" dirty="0">
                  <a:latin typeface="+mj-lt"/>
                  <a:cs typeface="+mn-ea"/>
                  <a:sym typeface="+mn-lt"/>
                </a:endParaRPr>
              </a:p>
              <a:p>
                <a:pPr marL="0" indent="0">
                  <a:lnSpc>
                    <a:spcPts val="2800"/>
                  </a:lnSpc>
                  <a:buNone/>
                </a:pPr>
                <a:r>
                  <a:rPr lang="en-US" altLang="zh-CN" sz="2000" dirty="0">
                    <a:latin typeface="+mj-lt"/>
                    <a:ea typeface="黑体" panose="02010609060101010101" pitchFamily="2" charset="-122"/>
                  </a:rPr>
                  <a:t>RPN</a:t>
                </a:r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网络对</a:t>
                </a:r>
                <a:r>
                  <a:rPr lang="en-US" altLang="zh-CN" sz="2000" dirty="0" err="1">
                    <a:latin typeface="+mj-lt"/>
                    <a:ea typeface="黑体" panose="02010609060101010101" pitchFamily="2" charset="-122"/>
                  </a:rPr>
                  <a:t>Bbox</a:t>
                </a:r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中的每个锚框进行初步筛选，每个锚框能得到一个前景概率值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和背景概率值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，将其中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altLang="zh-CN" sz="2000" dirty="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最大的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𝛼</m:t>
                    </m:r>
                  </m:oMath>
                </a14:m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个锚框作为</a:t>
                </a:r>
                <a:r>
                  <a:rPr lang="en-US" altLang="zh-CN" sz="2000" dirty="0" err="1">
                    <a:latin typeface="+mj-lt"/>
                    <a:ea typeface="黑体" panose="02010609060101010101" pitchFamily="2" charset="-122"/>
                  </a:rPr>
                  <a:t>RoI</a:t>
                </a:r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，并调整对应</a:t>
                </a:r>
                <a:r>
                  <a:rPr lang="en-US" altLang="zh-CN" sz="2000" dirty="0" err="1">
                    <a:latin typeface="+mj-lt"/>
                    <a:ea typeface="黑体" panose="02010609060101010101" pitchFamily="2" charset="-122"/>
                  </a:rPr>
                  <a:t>RoI</a:t>
                </a:r>
                <a:r>
                  <a:rPr lang="zh-CN" altLang="en-US" sz="2000" dirty="0">
                    <a:latin typeface="+mj-lt"/>
                    <a:ea typeface="黑体" panose="02010609060101010101" pitchFamily="2" charset="-122"/>
                  </a:rPr>
                  <a:t>位置和大小</a:t>
                </a:r>
                <a:endParaRPr lang="en-US" altLang="zh-CN" sz="20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  <a:blipFill>
                <a:blip r:embed="rId2"/>
                <a:stretch>
                  <a:fillRect l="-814" t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35695" y="3855766"/>
            <a:ext cx="10320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49" y="3501008"/>
            <a:ext cx="30670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+mn-ea"/>
                <a:cs typeface="+mn-ea"/>
                <a:sym typeface="+mn-lt"/>
              </a:rPr>
              <a:t>Mask R-CNN</a:t>
            </a:r>
            <a:r>
              <a:rPr lang="zh-CN" altLang="en-US" dirty="0"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ea typeface="+mn-ea"/>
                <a:cs typeface="+mn-ea"/>
                <a:sym typeface="+mn-lt"/>
              </a:rPr>
              <a:t>(4)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对</a:t>
                </a:r>
                <a:r>
                  <a:rPr lang="en-US" altLang="zh-CN" sz="2200" b="1" dirty="0" err="1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RoI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进行分类、边界框回归和分割</a:t>
                </a:r>
                <a:endParaRPr lang="en-US" altLang="zh-CN" sz="2200" b="1" dirty="0">
                  <a:latin typeface="+mj-lt"/>
                  <a:cs typeface="+mn-ea"/>
                  <a:sym typeface="+mn-lt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使用</a:t>
                </a:r>
                <a:r>
                  <a:rPr lang="en-US" altLang="zh-CN" sz="2000" kern="1200" dirty="0" err="1">
                    <a:latin typeface="+mj-lt"/>
                    <a:ea typeface="黑体" panose="02010609060101010101" pitchFamily="2" charset="-122"/>
                  </a:rPr>
                  <a:t>RoI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对齐模块将</a:t>
                </a:r>
                <a14:m>
                  <m:oMath xmlns:m="http://schemas.openxmlformats.org/officeDocument/2006/math">
                    <m:r>
                      <a:rPr lang="en-US" altLang="zh-CN" sz="2000" kern="12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𝛼</m:t>
                    </m:r>
                    <m:r>
                      <a:rPr lang="zh-CN" altLang="en-US" sz="2000" kern="12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个</m:t>
                    </m:r>
                  </m:oMath>
                </a14:m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RoI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维度统一为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7×7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大小</a:t>
                </a:r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输出分类结果共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5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个目标，边界框回归为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5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个目标各自对应得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4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个边界框坐标，以及对应的分割掩模图</a:t>
                </a:r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  <a:blipFill>
                <a:blip r:embed="rId2"/>
                <a:stretch>
                  <a:fillRect l="-814" t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0187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835695" y="3855766"/>
            <a:ext cx="10320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55" y="3645024"/>
            <a:ext cx="6610350" cy="28511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2204864"/>
            <a:ext cx="3456384" cy="216024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目标检测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图像分割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cs typeface="+mn-ea"/>
                <a:sym typeface="+mn-lt"/>
              </a:rPr>
              <a:t>视频目标跟踪</a:t>
            </a:r>
            <a:endParaRPr lang="en-US" altLang="zh-CN" sz="2200" dirty="0">
              <a:solidFill>
                <a:srgbClr val="FF0000"/>
              </a:solidFill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总结</a:t>
            </a:r>
          </a:p>
          <a:p>
            <a:pPr eaLnBrk="1" hangingPunct="1"/>
            <a:endParaRPr lang="en-US" altLang="zh-CN" sz="2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概述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2856"/>
            <a:ext cx="8355013" cy="3963144"/>
          </a:xfrm>
        </p:spPr>
        <p:txBody>
          <a:bodyPr/>
          <a:lstStyle/>
          <a:p>
            <a:pPr algn="just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视觉数据分析以图像或视频作为输入，通过</a:t>
            </a:r>
            <a:r>
              <a:rPr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计算机视觉技术</a:t>
            </a: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构建模型，旨在充分提取图像和视频数据的特征，进而根据特定任务利用提取的特征完成相应的功能。</a:t>
            </a: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>
              <a:latin typeface="+mj-lt"/>
              <a:ea typeface="黑体" panose="02010609060101010101" pitchFamily="2" charset="-122"/>
            </a:endParaRPr>
          </a:p>
          <a:p>
            <a:pPr algn="just"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视觉数据分析任务的</a:t>
            </a:r>
            <a:r>
              <a:rPr lang="zh-CN" altLang="en-US" sz="2000" dirty="0">
                <a:solidFill>
                  <a:srgbClr val="FF0000"/>
                </a:solidFill>
                <a:latin typeface="+mj-lt"/>
                <a:ea typeface="黑体" panose="02010609060101010101" pitchFamily="2" charset="-122"/>
              </a:rPr>
              <a:t>关键</a:t>
            </a:r>
            <a:r>
              <a:rPr lang="zh-CN" altLang="en-US" sz="2000" dirty="0">
                <a:latin typeface="+mj-lt"/>
                <a:ea typeface="黑体" panose="02010609060101010101" pitchFamily="2" charset="-122"/>
              </a:rPr>
              <a:t>：</a:t>
            </a:r>
            <a:r>
              <a:rPr lang="zh-CN" altLang="en-US" sz="20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对图像和视频数据特征提取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43608" y="3212976"/>
            <a:ext cx="2069797" cy="1726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</a:rPr>
              <a:t>图像分类</a:t>
            </a:r>
            <a:endParaRPr lang="en-US" altLang="zh-CN" sz="200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</a:rPr>
              <a:t>目标检测</a:t>
            </a:r>
            <a:endParaRPr lang="en-US" altLang="zh-CN" sz="2000" dirty="0">
              <a:latin typeface="黑体" panose="02010609060101010101" pitchFamily="2" charset="-122"/>
              <a:sym typeface="Wingdings" panose="05000000000000000000" pitchFamily="2" charset="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</a:rPr>
              <a:t>图像分割</a:t>
            </a:r>
            <a:endParaRPr lang="en-US" altLang="zh-CN" sz="200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</a:rPr>
              <a:t>视频目标跟踪</a:t>
            </a:r>
            <a:endParaRPr lang="en-US" altLang="zh-CN" sz="2000" dirty="0">
              <a:latin typeface="黑体" panose="02010609060101010101" pitchFamily="2" charset="-122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712B098D-6F6D-0294-8206-6BA84A040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7" y="5373216"/>
            <a:ext cx="6973384" cy="4186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</a:rPr>
              <a:t>卷积神经网络（</a:t>
            </a:r>
            <a:r>
              <a:rPr lang="en-US" altLang="zh-CN" sz="2000" dirty="0">
                <a:latin typeface="+mj-lt"/>
              </a:rPr>
              <a:t>CNN</a:t>
            </a:r>
            <a:r>
              <a:rPr lang="zh-CN" altLang="en-US" sz="2000" dirty="0">
                <a:latin typeface="黑体" panose="02010609060101010101" pitchFamily="2" charset="-122"/>
              </a:rPr>
              <a:t>）用于视觉数据特征提取的主流模型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46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视频目标跟踪（</a:t>
            </a:r>
            <a:r>
              <a:rPr lang="en-US" altLang="zh-CN" sz="2200" dirty="0">
                <a:solidFill>
                  <a:srgbClr val="0000FF"/>
                </a:solidFill>
                <a:latin typeface="+mn-lt"/>
              </a:rPr>
              <a:t>Video Object Tracking</a:t>
            </a: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）</a:t>
            </a:r>
            <a:r>
              <a:rPr lang="zh-CN" altLang="en-US" sz="2200" b="0" dirty="0"/>
              <a:t> </a:t>
            </a:r>
            <a:endParaRPr lang="en-US" altLang="zh-CN" sz="2200" b="0" dirty="0"/>
          </a:p>
          <a:p>
            <a:pPr>
              <a:lnSpc>
                <a:spcPts val="2800"/>
              </a:lnSpc>
            </a:pPr>
            <a:r>
              <a:rPr lang="zh-CN" altLang="en-US" sz="2000" b="0" dirty="0"/>
              <a:t>图像视频目标跟踪要求已知视频</a:t>
            </a:r>
            <a:r>
              <a:rPr lang="zh-CN" altLang="en-US" sz="2000" b="0" dirty="0">
                <a:solidFill>
                  <a:srgbClr val="FF0000"/>
                </a:solidFill>
              </a:rPr>
              <a:t>第一帧</a:t>
            </a:r>
            <a:r>
              <a:rPr lang="zh-CN" altLang="en-US" sz="2000" b="0" dirty="0"/>
              <a:t>目标的初始位置，对该目标在后续视频帧中进行持续的</a:t>
            </a:r>
            <a:r>
              <a:rPr lang="zh-CN" altLang="en-US" sz="2000" b="0" dirty="0">
                <a:solidFill>
                  <a:srgbClr val="FF0000"/>
                </a:solidFill>
              </a:rPr>
              <a:t>跟踪定位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800"/>
              </a:lnSpc>
              <a:spcBef>
                <a:spcPts val="2400"/>
              </a:spcBef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应用场景</a:t>
            </a:r>
            <a:endParaRPr lang="en-US" altLang="zh-CN" sz="22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行为分析：捕捉和分析人体动作，提供精准的行为分析数据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安全监控：监控摄像头系统对人群实时监控，识别和跟踪可疑行为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sz="2000" b="0" dirty="0"/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378700" cy="11430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视频目标跟踪 (1)</a:t>
            </a:r>
          </a:p>
        </p:txBody>
      </p:sp>
      <p:pic>
        <p:nvPicPr>
          <p:cNvPr id="4" name="94900eec-2370-11eb-b940-ba6e0c50dd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8384" y="4797152"/>
            <a:ext cx="5580620" cy="179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2132856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w"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典型的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单目标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跟踪算法</a:t>
            </a:r>
            <a:endParaRPr lang="en-US" altLang="zh-CN" sz="2000" b="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w"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使用孪生网络结构进行相似度比较</a:t>
            </a:r>
            <a:endParaRPr lang="en-US" altLang="zh-CN" sz="2000" b="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优点：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具有实时性，能够有效解决目标小范围晃动、运动模糊、短时局部遮挡的问题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Siamese FC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算法概述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49" y="3789040"/>
            <a:ext cx="7776864" cy="25852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视频目标跟踪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05" y="2060575"/>
            <a:ext cx="8581390" cy="4416425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en-US" altLang="zh-CN" sz="2200" b="1" dirty="0">
                <a:solidFill>
                  <a:srgbClr val="0000FF"/>
                </a:solidFill>
                <a:ea typeface="黑体" panose="02010609060101010101" pitchFamily="2" charset="-122"/>
              </a:rPr>
              <a:t>Siamese FC</a:t>
            </a: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框架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一张模板图像𝐙输入选取视频的第一帧，一张查询图像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X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选取视频后续帧</a:t>
            </a:r>
            <a:endParaRPr lang="en-US" altLang="zh-CN" sz="2000" kern="1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使用孪生网络提取特征后得到特征图𝜑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𝐙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和𝜑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𝐗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以𝜑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𝐙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作为卷积核，对𝜑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𝐗</a:t>
            </a:r>
            <a:r>
              <a:rPr lang="en-US" altLang="zh-CN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000" kern="1200" dirty="0">
                <a:latin typeface="黑体" panose="02010609060101010101" pitchFamily="2" charset="-122"/>
                <a:ea typeface="黑体" panose="02010609060101010101" pitchFamily="2" charset="-122"/>
              </a:rPr>
              <a:t>执行互相关计算得到相似度矩阵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3625" y="39330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33056"/>
            <a:ext cx="5400600" cy="247767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ea typeface="黑体" panose="02010609060101010101" pitchFamily="2" charset="-122"/>
              </a:rPr>
              <a:t>基本步骤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5575" y="2060848"/>
                <a:ext cx="8388425" cy="4416152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提取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𝐙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和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𝐗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的特征</a:t>
                </a:r>
                <a:endParaRPr lang="en-US" altLang="zh-CN" sz="20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使用基于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CNN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实现的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AlexNet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作为孪生网络中的两个子网络</a:t>
                </a:r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得到的特征图及其维度分别为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 kern="12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6×6×128</m:t>
                        </m:r>
                      </m:sup>
                    </m:sSubSup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 kern="12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𝑜𝑢𝑡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22×22×128</m:t>
                        </m:r>
                      </m:sup>
                    </m:sSubSup>
                  </m:oMath>
                </a14:m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 kern="120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</a:rPr>
                          <m:t>Conv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表示第</a:t>
                </a:r>
                <a:r>
                  <a:rPr lang="en-US" altLang="zh-CN" sz="2000" kern="1200" dirty="0" err="1">
                    <a:latin typeface="+mj-lt"/>
                    <a:ea typeface="黑体" panose="02010609060101010101" pitchFamily="2" charset="-122"/>
                  </a:rPr>
                  <a:t>i</a:t>
                </a: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个卷积层，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000" i="1" kern="120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</a:rPr>
                          <m:t>Pool</m:t>
                        </m:r>
                        <m:r>
                          <a:rPr lang="en-US" altLang="zh-CN" sz="2000" kern="120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sz="2000" kern="12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kern="1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表示第</a:t>
                </a:r>
                <a:r>
                  <a:rPr lang="en-US" altLang="zh-CN" sz="2000" kern="1200" dirty="0" err="1">
                    <a:latin typeface="+mj-lt"/>
                    <a:ea typeface="黑体" panose="02010609060101010101" pitchFamily="2" charset="-122"/>
                  </a:rPr>
                  <a:t>i</a:t>
                </a: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个池化层</a:t>
                </a:r>
                <a:endParaRPr lang="zh-CN" altLang="en-US" sz="2000" kern="12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75" y="2060848"/>
                <a:ext cx="8388425" cy="4416152"/>
              </a:xfrm>
              <a:blipFill>
                <a:blip r:embed="rId2"/>
                <a:stretch>
                  <a:fillRect l="-1890" t="-1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3625" y="367144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700616"/>
                  </p:ext>
                </p:extLst>
              </p:nvPr>
            </p:nvGraphicFramePr>
            <p:xfrm>
              <a:off x="755575" y="3789040"/>
              <a:ext cx="7704856" cy="29738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9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6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2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162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312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AlexNet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300" kern="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𝐙</m:t>
                              </m:r>
                            </m:oMath>
                          </a14:m>
                          <a:r>
                            <a:rPr lang="zh-CN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（输入）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zh-CN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输出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1300" kern="0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oMath>
                          </a14:m>
                          <a:r>
                            <a:rPr lang="zh-CN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（输入）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zh-CN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输出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8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Conv_1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(127×127×3)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59×59×96)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(255×255×3)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123×123×96)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8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Pool_1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29×29×96)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61×61×96)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Conv_2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25×25×256)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57×57×256)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Pool_2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12×12×256)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28×28×256)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Conv_3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10×10×192)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26×26×192)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5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Conv_4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8×8×192)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24×24×192)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3508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Conv_5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6×6×128)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1300" i="1" kern="100" smtClea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1300" kern="0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sz="1300" i="1" kern="100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𝐅</m:t>
                                  </m:r>
                                </m:e>
                                <m:sub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  <m:r>
                                    <a:rPr lang="en-US" sz="1300" ker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300" ker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22×22×128)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700616"/>
                  </p:ext>
                </p:extLst>
              </p:nvPr>
            </p:nvGraphicFramePr>
            <p:xfrm>
              <a:off x="755575" y="3789040"/>
              <a:ext cx="7704856" cy="29738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6098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62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128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1620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312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AlexNet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1695" r="-278195" b="-75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zh-CN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输出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1695" r="-90566" b="-754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zh-CN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输出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8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Conv_1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(127×127×3)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105263" r="-214894" b="-680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(255×255×3)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105263" r="-2128" b="-680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8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 dirty="0">
                              <a:solidFill>
                                <a:srgbClr val="002060"/>
                              </a:solidFill>
                              <a:effectLst/>
                            </a:rPr>
                            <a:t>Pool_1</a:t>
                          </a:r>
                          <a:endParaRPr lang="zh-CN" sz="1300" kern="100" dirty="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205263" r="-278195" b="-580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205263" r="-214894" b="-580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205263" r="-90566" b="-580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205263" r="-2128" b="-580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Conv_2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300000" r="-278195" b="-4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300000" r="-214894" b="-4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300000" r="-90566" b="-4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300000" r="-2128" b="-47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Pool_2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400000" r="-278195" b="-3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400000" r="-214894" b="-3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400000" r="-90566" b="-37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400000" r="-2128" b="-37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05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Conv_3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508772" r="-278195" b="-277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508772" r="-214894" b="-277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508772" r="-90566" b="-2771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508772" r="-2128" b="-2771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255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Conv_4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495714" r="-278195" b="-1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495714" r="-214894" b="-1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495714" r="-90566" b="-1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495714" r="-2128" b="-1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29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</a:pPr>
                          <a:r>
                            <a:rPr lang="en-US" sz="1300" kern="0">
                              <a:solidFill>
                                <a:srgbClr val="002060"/>
                              </a:solidFill>
                              <a:effectLst/>
                            </a:rPr>
                            <a:t>Conv_5</a:t>
                          </a:r>
                          <a:endParaRPr lang="zh-CN" sz="1300" kern="100">
                            <a:solidFill>
                              <a:srgbClr val="002060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9624" t="-571233" r="-278195" b="-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25957" t="-571233" r="-214894" b="-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89057" t="-571233" r="-90566" b="-205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438723" t="-571233" r="-2128" b="-20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ea typeface="黑体" panose="02010609060101010101" pitchFamily="2" charset="-122"/>
              </a:rPr>
              <a:t>基本步骤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11561" y="2060848"/>
                <a:ext cx="8532440" cy="4416152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计算相似度相应图</a:t>
                </a:r>
                <a:r>
                  <a:rPr lang="en-US" altLang="zh-CN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D</a:t>
                </a:r>
                <a:endParaRPr lang="en-US" altLang="zh-CN" sz="20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out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当作卷积核，对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out</m:t>
                        </m:r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进行互相关计算得</a:t>
                </a:r>
                <a:r>
                  <a:rPr lang="zh-CN" altLang="en-US" sz="2000" kern="1200" dirty="0">
                    <a:latin typeface="+mj-lt"/>
                    <a:ea typeface="黑体" panose="02010609060101010101" pitchFamily="2" charset="-122"/>
                  </a:rPr>
                  <a:t>到</a:t>
                </a: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相似度响应图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D</m:t>
                        </m:r>
                      </m:e>
                      <m:sup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17×17×1</m:t>
                        </m:r>
                      </m:sup>
                    </m:sSup>
                  </m:oMath>
                </a14:m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输出的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D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通道维度为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1</a:t>
                </a: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，宽高维度均为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17(22-6+1)</a:t>
                </a: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altLang="zh-CN" sz="2000" dirty="0">
                    <a:latin typeface="+mj-lt"/>
                    <a:ea typeface="黑体" panose="02010609060101010101" pitchFamily="2" charset="-122"/>
                  </a:rPr>
                  <a:t>    </a:t>
                </a:r>
                <a:endParaRPr lang="zh-CN" altLang="en-US" sz="20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11561" y="2060848"/>
                <a:ext cx="8532440" cy="4416152"/>
              </a:xfrm>
              <a:blipFill>
                <a:blip r:embed="rId2"/>
                <a:stretch>
                  <a:fillRect l="-1857" t="-2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3625" y="367144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58506"/>
              </p:ext>
            </p:extLst>
          </p:nvPr>
        </p:nvGraphicFramePr>
        <p:xfrm>
          <a:off x="1043608" y="3645024"/>
          <a:ext cx="7650214" cy="245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053705" imgH="2592070" progId="Visio.Drawing.15">
                  <p:embed/>
                </p:oleObj>
              </mc:Choice>
              <mc:Fallback>
                <p:oleObj name="Visio" r:id="rId3" imgW="8053705" imgH="259207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45024"/>
                        <a:ext cx="7650214" cy="245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ea typeface="黑体" panose="02010609060101010101" pitchFamily="2" charset="-122"/>
              </a:rPr>
              <a:t>基本步骤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2818" y="2134195"/>
                <a:ext cx="8411183" cy="4200128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将</a:t>
                </a:r>
                <a:r>
                  <a:rPr lang="en-US" altLang="zh-CN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D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转换为</a:t>
                </a:r>
                <a:r>
                  <a:rPr lang="en-US" altLang="zh-CN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D1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</a:rPr>
                  <a:t>，获取追踪结果</a:t>
                </a:r>
                <a:endParaRPr lang="en-US" altLang="zh-CN" sz="20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将相似度响应图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95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pPr>
                      <m:e>
                        <m:r>
                          <a:rPr lang="en-US" altLang="zh-CN" sz="195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𝐃</m:t>
                        </m:r>
                      </m:e>
                      <m:sup>
                        <m:r>
                          <a:rPr lang="en-US" altLang="zh-CN" sz="195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17×17×1</m:t>
                        </m:r>
                      </m:sup>
                    </m:sSup>
                  </m:oMath>
                </a14:m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进行线性差值得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95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sSupPr>
                      <m:e>
                        <m:r>
                          <a:rPr lang="en-US" altLang="zh-CN" sz="195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𝐃</m:t>
                        </m:r>
                        <m:r>
                          <a:rPr lang="en-US" altLang="zh-CN" sz="195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1</m:t>
                        </m:r>
                      </m:e>
                      <m:sup>
                        <m:r>
                          <a:rPr lang="en-US" altLang="zh-CN" sz="195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255×255×1</m:t>
                        </m:r>
                      </m:sup>
                    </m:sSup>
                  </m:oMath>
                </a14:m>
                <a:endParaRPr lang="en-US" altLang="zh-CN" sz="195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线性插值操作，将</a:t>
                </a:r>
                <a:r>
                  <a:rPr lang="en-US" altLang="zh-CN" sz="1950" kern="1200" dirty="0">
                    <a:latin typeface="+mj-lt"/>
                    <a:ea typeface="黑体" panose="02010609060101010101" pitchFamily="2" charset="-122"/>
                  </a:rPr>
                  <a:t>3×3</a:t>
                </a:r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矩阵转换为</a:t>
                </a:r>
                <a:r>
                  <a:rPr lang="en-US" altLang="zh-CN" sz="1950" kern="1200" dirty="0">
                    <a:latin typeface="+mj-lt"/>
                    <a:ea typeface="黑体" panose="02010609060101010101" pitchFamily="2" charset="-122"/>
                  </a:rPr>
                  <a:t>5×5</a:t>
                </a:r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矩阵</a:t>
                </a:r>
                <a:endParaRPr lang="en-US" altLang="zh-CN" sz="195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以</a:t>
                </a:r>
                <a14:m>
                  <m:oMath xmlns:m="http://schemas.openxmlformats.org/officeDocument/2006/math">
                    <m:r>
                      <a:rPr lang="en-US" altLang="zh-CN" sz="195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𝐃</m:t>
                    </m:r>
                    <m:r>
                      <a:rPr lang="en-US" altLang="zh-CN" sz="195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1</m:t>
                    </m:r>
                  </m:oMath>
                </a14:m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中最大响应值位置作为跟踪目标的中心点，以模板图像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5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Z</m:t>
                    </m:r>
                  </m:oMath>
                </a14:m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中目标边界框的宽高作为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5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X</m:t>
                    </m:r>
                  </m:oMath>
                </a14:m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中跟踪目标的宽高，得到跟踪目标在查询图像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95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X</m:t>
                    </m:r>
                  </m:oMath>
                </a14:m>
                <a:r>
                  <a:rPr lang="zh-CN" altLang="zh-CN" sz="1950" kern="1200" dirty="0">
                    <a:latin typeface="+mj-lt"/>
                    <a:ea typeface="黑体" panose="02010609060101010101" pitchFamily="2" charset="-122"/>
                  </a:rPr>
                  <a:t>中的位置</a:t>
                </a:r>
                <a:endParaRPr lang="zh-CN" altLang="en-US" sz="1950" kern="12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2818" y="2134195"/>
                <a:ext cx="8411183" cy="4200128"/>
              </a:xfrm>
              <a:blipFill>
                <a:blip r:embed="rId2"/>
                <a:stretch>
                  <a:fillRect l="-1884" t="-2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3625" y="3671446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latin typeface="+mj-lt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8130"/>
              </p:ext>
            </p:extLst>
          </p:nvPr>
        </p:nvGraphicFramePr>
        <p:xfrm>
          <a:off x="732818" y="4365104"/>
          <a:ext cx="8289925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96910" imgH="1962785" progId="Visio.Drawing.15">
                  <p:embed/>
                </p:oleObj>
              </mc:Choice>
              <mc:Fallback>
                <p:oleObj name="Visio" r:id="rId3" imgW="8296910" imgH="1962785" progId="Visio.Drawing.15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18" y="4365104"/>
                        <a:ext cx="8289925" cy="1957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en-US" altLang="zh-CN" sz="2200" b="1" dirty="0">
                <a:solidFill>
                  <a:srgbClr val="0000FF"/>
                </a:solidFill>
                <a:cs typeface="+mn-ea"/>
                <a:sym typeface="+mn-lt"/>
              </a:rPr>
              <a:t>Z</a:t>
            </a: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和</a:t>
            </a:r>
            <a:r>
              <a:rPr lang="en-US" altLang="zh-CN" sz="2200" b="1" dirty="0">
                <a:solidFill>
                  <a:srgbClr val="0000FF"/>
                </a:solidFill>
                <a:cs typeface="+mn-ea"/>
                <a:sym typeface="+mn-lt"/>
              </a:rPr>
              <a:t>X</a:t>
            </a: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的构建</a:t>
            </a:r>
            <a:endParaRPr lang="en-US" altLang="zh-CN" sz="2200" b="1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以跟踪连续视频帧中的猫为例，将第</a:t>
            </a:r>
            <a:r>
              <a:rPr lang="en-US" altLang="zh-CN" sz="2000" i="1" dirty="0">
                <a:cs typeface="+mn-ea"/>
                <a:sym typeface="+mn-lt"/>
              </a:rPr>
              <a:t>t</a:t>
            </a:r>
            <a:r>
              <a:rPr lang="zh-CN" altLang="en-US" sz="2000" dirty="0">
                <a:cs typeface="+mn-ea"/>
                <a:sym typeface="+mn-lt"/>
              </a:rPr>
              <a:t>帧缩放</a:t>
            </a:r>
            <a:r>
              <a:rPr lang="en-US" altLang="zh-CN" sz="2000" dirty="0">
                <a:cs typeface="+mn-ea"/>
                <a:sym typeface="+mn-lt"/>
              </a:rPr>
              <a:t>127×127×3</a:t>
            </a:r>
            <a:r>
              <a:rPr lang="zh-CN" altLang="en-US" sz="2000" dirty="0">
                <a:cs typeface="+mn-ea"/>
                <a:sym typeface="+mn-lt"/>
              </a:rPr>
              <a:t>作为模板图像</a:t>
            </a:r>
            <a:r>
              <a:rPr lang="en-US" altLang="zh-CN" sz="2000" b="1" dirty="0">
                <a:cs typeface="+mn-ea"/>
                <a:sym typeface="+mn-lt"/>
              </a:rPr>
              <a:t>Z</a:t>
            </a:r>
            <a:r>
              <a:rPr lang="zh-CN" altLang="en-US" sz="2000" dirty="0">
                <a:cs typeface="+mn-ea"/>
                <a:sym typeface="+mn-lt"/>
              </a:rPr>
              <a:t>，第</a:t>
            </a:r>
            <a:r>
              <a:rPr lang="en-US" altLang="zh-CN" sz="2000" i="1" dirty="0">
                <a:cs typeface="+mn-ea"/>
                <a:sym typeface="+mn-lt"/>
              </a:rPr>
              <a:t>t</a:t>
            </a:r>
            <a:r>
              <a:rPr lang="en-US" altLang="zh-CN" sz="2000" dirty="0">
                <a:cs typeface="+mn-ea"/>
                <a:sym typeface="+mn-lt"/>
              </a:rPr>
              <a:t>+1</a:t>
            </a:r>
            <a:r>
              <a:rPr lang="zh-CN" altLang="en-US" sz="2000" dirty="0">
                <a:cs typeface="+mn-ea"/>
                <a:sym typeface="+mn-lt"/>
              </a:rPr>
              <a:t>帧框选</a:t>
            </a:r>
            <a:r>
              <a:rPr lang="en-US" altLang="zh-CN" sz="2000" dirty="0">
                <a:cs typeface="+mn-ea"/>
                <a:sym typeface="+mn-lt"/>
              </a:rPr>
              <a:t>255×255×3</a:t>
            </a:r>
            <a:r>
              <a:rPr lang="zh-CN" altLang="en-US" sz="2000" dirty="0">
                <a:cs typeface="+mn-ea"/>
                <a:sym typeface="+mn-lt"/>
              </a:rPr>
              <a:t>作为查询图像</a:t>
            </a:r>
            <a:r>
              <a:rPr lang="en-US" altLang="zh-CN" sz="2000" b="1" dirty="0">
                <a:cs typeface="+mn-ea"/>
                <a:sym typeface="+mn-lt"/>
              </a:rPr>
              <a:t>X</a:t>
            </a:r>
          </a:p>
          <a:p>
            <a:pPr marL="0" indent="0" eaLnBrk="1" hangingPunct="1">
              <a:lnSpc>
                <a:spcPts val="2800"/>
              </a:lnSpc>
              <a:buNone/>
            </a:pPr>
            <a:endParaRPr lang="en-US" altLang="zh-CN" sz="2000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526804"/>
            <a:ext cx="4104456" cy="268889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03765" y="3767854"/>
            <a:ext cx="9198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105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zh-CN" altLang="en-US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帧视频帧</a:t>
            </a:r>
            <a:endParaRPr lang="en-US" altLang="zh-CN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600×400×3</a:t>
            </a:r>
            <a:endParaRPr lang="zh-CN" altLang="en-US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8792" y="5229200"/>
            <a:ext cx="117690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105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t</a:t>
            </a:r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+1</a:t>
            </a:r>
            <a:r>
              <a:rPr lang="zh-CN" altLang="en-US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帧视频帧</a:t>
            </a:r>
            <a:endParaRPr lang="en-US" altLang="zh-CN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  600×400×3</a:t>
            </a:r>
            <a:endParaRPr lang="zh-CN" altLang="en-US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92280" y="3767853"/>
            <a:ext cx="9198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Z</a:t>
            </a:r>
          </a:p>
          <a:p>
            <a:pPr algn="ctr"/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127×127×3</a:t>
            </a:r>
            <a:endParaRPr lang="zh-CN" altLang="en-US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92280" y="5453107"/>
            <a:ext cx="919846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</a:p>
          <a:p>
            <a:pPr algn="ctr"/>
            <a:r>
              <a:rPr lang="en-US" altLang="zh-CN" sz="105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255×255×3</a:t>
            </a:r>
            <a:endParaRPr lang="zh-CN" altLang="en-US" sz="105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直接箭头连接符 15"/>
          <p:cNvCxnSpPr>
            <a:endCxn id="12" idx="3"/>
          </p:cNvCxnSpPr>
          <p:nvPr/>
        </p:nvCxnSpPr>
        <p:spPr bwMode="auto">
          <a:xfrm flipH="1" flipV="1">
            <a:off x="2223611" y="3991762"/>
            <a:ext cx="332165" cy="853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/>
          <p:cNvCxnSpPr/>
          <p:nvPr/>
        </p:nvCxnSpPr>
        <p:spPr bwMode="auto">
          <a:xfrm flipH="1">
            <a:off x="2267744" y="5453107"/>
            <a:ext cx="2880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/>
          <p:cNvCxnSpPr/>
          <p:nvPr/>
        </p:nvCxnSpPr>
        <p:spPr bwMode="auto">
          <a:xfrm flipV="1">
            <a:off x="6804248" y="4149080"/>
            <a:ext cx="288032" cy="66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/>
          <p:cNvCxnSpPr>
            <a:endCxn id="15" idx="1"/>
          </p:cNvCxnSpPr>
          <p:nvPr/>
        </p:nvCxnSpPr>
        <p:spPr bwMode="auto">
          <a:xfrm>
            <a:off x="6804248" y="5517232"/>
            <a:ext cx="288032" cy="1597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132856"/>
                <a:ext cx="8352928" cy="4176464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cs typeface="+mn-ea"/>
                    <a:sym typeface="+mn-lt"/>
                  </a:rPr>
                  <a:t>提取特征并计算相似度响应图</a:t>
                </a:r>
                <a:endParaRPr lang="en-US" altLang="zh-CN" sz="2200" b="1" dirty="0">
                  <a:cs typeface="+mn-ea"/>
                  <a:sym typeface="+mn-lt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图像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𝐙</m:t>
                    </m:r>
                  </m:oMath>
                </a14:m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𝐗</m:t>
                    </m:r>
                  </m:oMath>
                </a14:m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分别使用孪生网络的子网络提取特征得到特征图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  <m:d>
                      <m:d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𝐙</m:t>
                        </m:r>
                      </m:e>
                    </m:d>
                  </m:oMath>
                </a14:m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  <m:d>
                      <m:d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𝐗</m:t>
                        </m:r>
                      </m:e>
                    </m:d>
                  </m:oMath>
                </a14:m>
                <a:endParaRPr lang="en-US" altLang="zh-CN" sz="2000" kern="1200" dirty="0">
                  <a:latin typeface="黑体" panose="02010609060101010101" pitchFamily="2" charset="-122"/>
                  <a:ea typeface="黑体" panose="02010609060101010101" pitchFamily="2" charset="-122"/>
                  <a:sym typeface="+mn-lt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并以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  <m:d>
                      <m:d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𝐙</m:t>
                        </m:r>
                      </m:e>
                    </m:d>
                  </m:oMath>
                </a14:m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作为卷积核，对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𝜑</m:t>
                    </m:r>
                    <m:d>
                      <m:dPr>
                        <m:ctrlPr>
                          <a:rPr lang="zh-CN" altLang="zh-CN" sz="2000" i="1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2000" kern="1200"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𝐗</m:t>
                        </m:r>
                      </m:e>
                    </m:d>
                  </m:oMath>
                </a14:m>
                <a:r>
                  <a:rPr lang="zh-CN" altLang="zh-CN" sz="2000" kern="1200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执行互相关计算，得相似度响应图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𝐃</m:t>
                    </m:r>
                  </m:oMath>
                </a14:m>
                <a:endParaRPr lang="en-US" altLang="zh-CN" sz="2000" kern="1200" dirty="0">
                  <a:latin typeface="黑体" panose="02010609060101010101" pitchFamily="2" charset="-122"/>
                  <a:ea typeface="黑体" panose="02010609060101010101" pitchFamily="2" charset="-122"/>
                  <a:sym typeface="+mn-lt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32856"/>
                <a:ext cx="8352928" cy="4176464"/>
              </a:xfrm>
              <a:blipFill>
                <a:blip r:embed="rId2"/>
                <a:stretch>
                  <a:fillRect l="-803" t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5" y="3429000"/>
            <a:ext cx="4095750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黑体" panose="02010609060101010101" pitchFamily="2" charset="-122"/>
              </a:rPr>
              <a:t>Siamese FC</a:t>
            </a:r>
            <a:r>
              <a:rPr lang="zh-CN" altLang="en-US" dirty="0"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</p:spPr>
            <p:txBody>
              <a:bodyPr/>
              <a:lstStyle/>
              <a:p>
                <a:pPr eaLnBrk="1" hangingPunct="1">
                  <a:lnSpc>
                    <a:spcPts val="2800"/>
                  </a:lnSpc>
                </a:pPr>
                <a:r>
                  <a:rPr lang="en-US" altLang="zh-CN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D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转换为</a:t>
                </a:r>
                <a:r>
                  <a:rPr lang="en-US" altLang="zh-CN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D1</a:t>
                </a:r>
                <a:r>
                  <a:rPr lang="zh-CN" altLang="en-US" sz="2200" b="1" dirty="0">
                    <a:solidFill>
                      <a:srgbClr val="0000FF"/>
                    </a:solidFill>
                    <a:latin typeface="+mj-lt"/>
                    <a:cs typeface="+mn-ea"/>
                    <a:sym typeface="+mn-lt"/>
                  </a:rPr>
                  <a:t>获取追踪结果</a:t>
                </a:r>
                <a:endParaRPr lang="en-US" altLang="zh-CN" sz="2200" b="1" dirty="0">
                  <a:latin typeface="+mj-lt"/>
                  <a:cs typeface="+mn-ea"/>
                  <a:sym typeface="+mn-lt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𝐃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执行线性插值，直至其宽高维度与查询图像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𝐗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宽高维度的值相等</a:t>
                </a:r>
                <a:endParaRPr lang="en-US" altLang="zh-CN" sz="2000" kern="1200" dirty="0">
                  <a:latin typeface="+mj-lt"/>
                  <a:ea typeface="黑体" panose="02010609060101010101" pitchFamily="2" charset="-122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Font typeface="黑体" panose="02010609060101010101" pitchFamily="49" charset="-122"/>
                  <a:buChar char="-"/>
                </a:pP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并在此基础上以</a:t>
                </a:r>
                <a:r>
                  <a:rPr lang="en-US" altLang="zh-CN" sz="2000" kern="1200" dirty="0">
                    <a:latin typeface="+mj-lt"/>
                    <a:ea typeface="黑体" panose="02010609060101010101" pitchFamily="2" charset="-122"/>
                  </a:rPr>
                  <a:t>(128, 127)</a:t>
                </a:r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像素点为中心点，以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𝐙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中跟踪目标的宽高为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𝐗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中跟踪目标的宽高，得到</a:t>
                </a:r>
                <a14:m>
                  <m:oMath xmlns:m="http://schemas.openxmlformats.org/officeDocument/2006/math">
                    <m:r>
                      <a:rPr lang="en-US" altLang="zh-CN" sz="2000" kern="120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𝐗</m:t>
                    </m:r>
                  </m:oMath>
                </a14:m>
                <a:r>
                  <a:rPr lang="zh-CN" altLang="zh-CN" sz="2000" kern="1200" dirty="0">
                    <a:latin typeface="+mj-lt"/>
                    <a:ea typeface="黑体" panose="02010609060101010101" pitchFamily="2" charset="-122"/>
                  </a:rPr>
                  <a:t>上跟踪目标的位置信息</a:t>
                </a:r>
                <a:endParaRPr lang="en-US" altLang="zh-CN" sz="2000" kern="1200" dirty="0">
                  <a:latin typeface="+mj-lt"/>
                  <a:ea typeface="黑体" panose="02010609060101010101" pitchFamily="2" charset="-122"/>
                  <a:sym typeface="+mn-lt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592" y="2132856"/>
                <a:ext cx="8244408" cy="4176464"/>
              </a:xfrm>
              <a:blipFill>
                <a:blip r:embed="rId2"/>
                <a:stretch>
                  <a:fillRect l="-814" t="-1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729167"/>
            <a:ext cx="5904656" cy="309367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2420888"/>
            <a:ext cx="3456384" cy="216024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目标检测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图像分割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视频目标跟踪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cs typeface="+mn-ea"/>
                <a:sym typeface="+mn-lt"/>
              </a:rPr>
              <a:t>总结</a:t>
            </a:r>
          </a:p>
          <a:p>
            <a:pPr eaLnBrk="1" hangingPunct="1"/>
            <a:endParaRPr lang="en-US" altLang="zh-CN" sz="22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概述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目标检测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图像分割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视频目标检测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+mn-ea"/>
                <a:cs typeface="+mn-ea"/>
                <a:sym typeface="+mn-lt"/>
              </a:rPr>
              <a:t>总结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2045252"/>
            <a:ext cx="7743561" cy="42640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zh-CN" altLang="en-US" sz="2200" b="0" kern="0" dirty="0">
                <a:latin typeface="+mj-lt"/>
                <a:cs typeface="+mn-ea"/>
                <a:sym typeface="+mn-lt"/>
              </a:rPr>
              <a:t>视觉数据分析的基本思想、应用场景和常见方法</a:t>
            </a:r>
            <a:endParaRPr lang="en-US" altLang="zh-CN" sz="2200" b="0" kern="0" dirty="0">
              <a:latin typeface="+mj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kern="0" dirty="0">
                <a:latin typeface="+mj-lt"/>
                <a:ea typeface="黑体" panose="02010609060101010101" pitchFamily="2" charset="-122"/>
              </a:rPr>
              <a:t>目标检测的重要算法实例：</a:t>
            </a: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 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CNN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的基本操作、模型结构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目标检测方法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YOLO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的基本思想、模型结构与训练步骤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 基于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YOLO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算法预测图像中的鸟类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200" b="0" kern="0" dirty="0">
                <a:latin typeface="+mj-lt"/>
                <a:ea typeface="黑体" panose="02010609060101010101" pitchFamily="2" charset="-122"/>
              </a:rPr>
              <a:t>图像分割的重要算法实例：</a:t>
            </a:r>
            <a:endParaRPr lang="en-US" altLang="zh-CN" sz="2200" b="0" kern="0" dirty="0">
              <a:latin typeface="+mj-lt"/>
              <a:ea typeface="黑体" panose="02010609060101010101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 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Mask R-CNN 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算法的基本思想、模型结构与训练步骤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基于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Mask R-CNN 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算法对桌面图像分割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</a:pPr>
            <a:r>
              <a:rPr lang="zh-CN" altLang="en-US" sz="2200" b="0" kern="0" dirty="0">
                <a:latin typeface="+mj-lt"/>
                <a:cs typeface="+mn-ea"/>
                <a:sym typeface="+mn-lt"/>
              </a:rPr>
              <a:t>视频目标跟踪的重要算法实例：</a:t>
            </a:r>
            <a:endParaRPr lang="en-US" altLang="zh-CN" sz="2200" b="0" kern="0" dirty="0">
              <a:latin typeface="+mj-lt"/>
              <a:cs typeface="+mn-ea"/>
              <a:sym typeface="+mn-lt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 </a:t>
            </a:r>
            <a:r>
              <a:rPr lang="en-US" altLang="zh-CN" sz="2000" b="0" kern="0" dirty="0">
                <a:latin typeface="+mj-lt"/>
                <a:cs typeface="+mn-ea"/>
                <a:sym typeface="+mn-lt"/>
              </a:rPr>
              <a:t>Siamese</a:t>
            </a:r>
            <a:r>
              <a:rPr lang="zh-CN" altLang="en-US" sz="2000" b="0" kern="0" dirty="0">
                <a:latin typeface="+mj-lt"/>
                <a:cs typeface="+mn-ea"/>
                <a:sym typeface="+mn-lt"/>
              </a:rPr>
              <a:t>算法的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基本思想、模型结构与训练步骤</a:t>
            </a:r>
            <a:endParaRPr lang="en-US" altLang="zh-CN" sz="2000" b="0" kern="0" dirty="0">
              <a:latin typeface="+mj-lt"/>
              <a:ea typeface="黑体" panose="02010609060101010101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基于</a:t>
            </a:r>
            <a:r>
              <a:rPr lang="en-US" altLang="zh-CN" sz="2000" b="0" kern="0" dirty="0">
                <a:latin typeface="+mj-lt"/>
                <a:ea typeface="黑体" panose="02010609060101010101" pitchFamily="2" charset="-122"/>
              </a:rPr>
              <a:t>Siamese</a:t>
            </a:r>
            <a:r>
              <a:rPr lang="zh-CN" altLang="en-US" sz="2000" b="0" kern="0" dirty="0">
                <a:latin typeface="+mj-lt"/>
                <a:ea typeface="黑体" panose="02010609060101010101" pitchFamily="2" charset="-122"/>
              </a:rPr>
              <a:t>算法跟踪连续视频帧中的猫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2060848"/>
            <a:ext cx="6995368" cy="3881437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400" dirty="0"/>
          </a:p>
          <a:p>
            <a:pPr marL="0" indent="0" algn="ctr">
              <a:buNone/>
            </a:pPr>
            <a:endParaRPr lang="en-US" altLang="zh-CN" sz="4400" dirty="0"/>
          </a:p>
          <a:p>
            <a:pPr marL="0" indent="0" algn="ctr">
              <a:buNone/>
            </a:pPr>
            <a:r>
              <a:rPr lang="zh-CN" altLang="en-US" sz="4400" dirty="0"/>
              <a:t>谢谢！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7992243" cy="4637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目标检测（</a:t>
            </a:r>
            <a:r>
              <a:rPr lang="en-US" altLang="zh-CN" sz="2200" dirty="0">
                <a:solidFill>
                  <a:srgbClr val="0000FF"/>
                </a:solidFill>
                <a:latin typeface="+mn-lt"/>
              </a:rPr>
              <a:t>Object Detection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）</a:t>
            </a:r>
            <a:r>
              <a:rPr lang="zh-CN" altLang="en-US" sz="2200" b="0" dirty="0"/>
              <a:t> </a:t>
            </a:r>
            <a:endParaRPr lang="en-US" altLang="zh-CN" sz="2200" b="0" dirty="0"/>
          </a:p>
          <a:p>
            <a:pPr>
              <a:lnSpc>
                <a:spcPts val="2800"/>
              </a:lnSpc>
            </a:pPr>
            <a:r>
              <a:rPr lang="zh-CN" altLang="en-US" sz="2000" b="0" dirty="0"/>
              <a:t>利用矩形</a:t>
            </a:r>
            <a:r>
              <a:rPr lang="zh-CN" altLang="en-US" sz="2000" b="0" dirty="0">
                <a:solidFill>
                  <a:srgbClr val="FF0000"/>
                </a:solidFill>
              </a:rPr>
              <a:t>边界框</a:t>
            </a:r>
            <a:r>
              <a:rPr lang="zh-CN" altLang="en-US" sz="2000" b="0" dirty="0"/>
              <a:t>来确定图像中目标所在的位置及大小，识别目标所属的</a:t>
            </a:r>
            <a:r>
              <a:rPr lang="zh-CN" altLang="en-US" sz="2000" b="0" dirty="0">
                <a:solidFill>
                  <a:srgbClr val="FF0000"/>
                </a:solidFill>
              </a:rPr>
              <a:t>种类</a:t>
            </a:r>
            <a:r>
              <a:rPr lang="zh-CN" altLang="en-US" sz="2000" b="0" dirty="0"/>
              <a:t>，并给出相应的</a:t>
            </a:r>
            <a:r>
              <a:rPr lang="zh-CN" altLang="en-US" sz="2000" b="0" dirty="0">
                <a:solidFill>
                  <a:srgbClr val="FF0000"/>
                </a:solidFill>
              </a:rPr>
              <a:t>置信度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800"/>
              </a:lnSpc>
              <a:spcBef>
                <a:spcPts val="2400"/>
              </a:spcBef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应用场景</a:t>
            </a:r>
            <a:endParaRPr lang="en-US" altLang="zh-CN" sz="2200" dirty="0">
              <a:solidFill>
                <a:srgbClr val="0000FF"/>
              </a:solidFill>
              <a:latin typeface="+mn-lt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交通领域：交通违法事件检测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医学领域：病变细胞检测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工程领域：安全帽佩戴检测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工业领域：绝缘子检测</a:t>
            </a:r>
            <a:endParaRPr lang="en-US" altLang="zh-CN" sz="2000" b="0" dirty="0">
              <a:latin typeface="黑体" panose="02010609060101010101" pitchFamily="2" charset="-122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b="0" dirty="0">
                <a:latin typeface="黑体" panose="02010609060101010101" pitchFamily="2" charset="-122"/>
              </a:rPr>
              <a:t>农业领域：农作物病虫害检测</a:t>
            </a:r>
            <a:endParaRPr lang="en-US" altLang="zh-CN" sz="2000" b="0" dirty="0">
              <a:latin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378700" cy="11430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目标检测 (1)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501008"/>
            <a:ext cx="3430270" cy="2502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anose="02010609060101010101" pitchFamily="2" charset="-122"/>
              </a:rPr>
              <a:t>目标检测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1985593"/>
            <a:ext cx="8352927" cy="4416152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卷积神经网络（</a:t>
            </a:r>
            <a:r>
              <a:rPr lang="en-US" altLang="zh-CN" sz="2200" b="1" dirty="0">
                <a:solidFill>
                  <a:srgbClr val="0000FF"/>
                </a:solidFill>
                <a:ea typeface="黑体" panose="02010609060101010101" pitchFamily="2" charset="-122"/>
              </a:rPr>
              <a:t>Convolutional Neural Network, CNN</a:t>
            </a: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）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   卷积神经网络的层级结构主要包含输入层、卷积层、池化层、全连接层等，通过层级的组合可构建不同的卷积神经网络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优点</a:t>
            </a:r>
            <a:endParaRPr lang="en-US" altLang="zh-CN" sz="2200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与全连接神经网络相比，层与层之间稀疏的局部连接减少了参数数量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共享的卷积核参数有助于捕捉图像的局部特征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00" y="4689438"/>
            <a:ext cx="1172344" cy="1172344"/>
          </a:xfrm>
          <a:prstGeom prst="rect">
            <a:avLst/>
          </a:prstGeom>
        </p:spPr>
      </p:pic>
      <p:sp>
        <p:nvSpPr>
          <p:cNvPr id="18" name="向下箭號 11"/>
          <p:cNvSpPr/>
          <p:nvPr/>
        </p:nvSpPr>
        <p:spPr>
          <a:xfrm rot="16200000">
            <a:off x="6611136" y="5097694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0"/>
          </a:p>
        </p:txBody>
      </p:sp>
      <p:sp>
        <p:nvSpPr>
          <p:cNvPr id="19" name="左大括弧 22"/>
          <p:cNvSpPr/>
          <p:nvPr/>
        </p:nvSpPr>
        <p:spPr>
          <a:xfrm rot="5400000" flipH="1" flipV="1">
            <a:off x="4187984" y="3906196"/>
            <a:ext cx="235502" cy="3962227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 b="0">
              <a:solidFill>
                <a:srgbClr val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52611" y="5006753"/>
            <a:ext cx="902436" cy="6002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卷积层</a:t>
            </a:r>
            <a:endParaRPr lang="zh-TW" altLang="en-US" sz="1800" b="0" dirty="0">
              <a:solidFill>
                <a:schemeClr val="dk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55046" y="5006753"/>
            <a:ext cx="902436" cy="6002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池化层</a:t>
            </a:r>
            <a:endParaRPr lang="zh-TW" altLang="en-US" sz="1800" b="0" dirty="0">
              <a:solidFill>
                <a:schemeClr val="dk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16431" y="5026643"/>
            <a:ext cx="902436" cy="600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全连</a:t>
            </a:r>
            <a:endParaRPr lang="en-US" altLang="zh-CN" sz="1800" b="0" dirty="0">
              <a:solidFill>
                <a:schemeClr val="dk1"/>
              </a:solidFill>
            </a:endParaRPr>
          </a:p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接层</a:t>
            </a:r>
            <a:endParaRPr lang="zh-TW" altLang="en-US" sz="1800" b="0" dirty="0">
              <a:solidFill>
                <a:schemeClr val="dk1"/>
              </a:solidFill>
            </a:endParaRPr>
          </a:p>
        </p:txBody>
      </p:sp>
      <p:sp>
        <p:nvSpPr>
          <p:cNvPr id="23" name="向下箭號 11"/>
          <p:cNvSpPr/>
          <p:nvPr/>
        </p:nvSpPr>
        <p:spPr>
          <a:xfrm rot="16200000">
            <a:off x="1918103" y="5097693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0"/>
          </a:p>
        </p:txBody>
      </p:sp>
      <p:sp>
        <p:nvSpPr>
          <p:cNvPr id="24" name="文本框 23"/>
          <p:cNvSpPr txBox="1"/>
          <p:nvPr/>
        </p:nvSpPr>
        <p:spPr>
          <a:xfrm>
            <a:off x="4109675" y="5149764"/>
            <a:ext cx="95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/>
              <a:t>···</a:t>
            </a:r>
            <a:endParaRPr lang="zh-CN" altLang="en-US" sz="1600" b="0" dirty="0"/>
          </a:p>
        </p:txBody>
      </p:sp>
      <p:sp>
        <p:nvSpPr>
          <p:cNvPr id="25" name="向下箭號 11"/>
          <p:cNvSpPr/>
          <p:nvPr/>
        </p:nvSpPr>
        <p:spPr>
          <a:xfrm rot="16200000">
            <a:off x="8147029" y="5099036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b="0"/>
          </a:p>
        </p:txBody>
      </p:sp>
      <p:sp>
        <p:nvSpPr>
          <p:cNvPr id="26" name="文本框 25"/>
          <p:cNvSpPr txBox="1"/>
          <p:nvPr/>
        </p:nvSpPr>
        <p:spPr>
          <a:xfrm>
            <a:off x="2830465" y="6057590"/>
            <a:ext cx="348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多个卷积层、池化层交叉堆叠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478708" y="5017554"/>
            <a:ext cx="629796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zh-CN" altLang="en-US" sz="1800" b="0" dirty="0"/>
              <a:t>预测结果</a:t>
            </a:r>
          </a:p>
        </p:txBody>
      </p:sp>
      <p:sp>
        <p:nvSpPr>
          <p:cNvPr id="28" name="矩形 27"/>
          <p:cNvSpPr/>
          <p:nvPr/>
        </p:nvSpPr>
        <p:spPr>
          <a:xfrm>
            <a:off x="4529978" y="5034542"/>
            <a:ext cx="902436" cy="6002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卷积层</a:t>
            </a:r>
            <a:endParaRPr lang="zh-TW" altLang="en-US" sz="1800" b="0" dirty="0">
              <a:solidFill>
                <a:schemeClr val="dk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32413" y="5034542"/>
            <a:ext cx="902436" cy="6002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dirty="0">
                <a:solidFill>
                  <a:schemeClr val="dk1"/>
                </a:solidFill>
              </a:rPr>
              <a:t>池化层</a:t>
            </a:r>
            <a:endParaRPr lang="zh-TW" altLang="en-US" sz="1800" b="0" dirty="0">
              <a:solidFill>
                <a:schemeClr val="dk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8180" y="59714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输入层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目标检测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卷积层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kumimoji="0"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   卷积核上的参数和窗口对应区域内的像素值进行</a:t>
            </a:r>
            <a:r>
              <a:rPr kumimoji="0"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乘法求和</a:t>
            </a:r>
            <a:r>
              <a:rPr kumimoji="0"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运算并加上 </a:t>
            </a:r>
            <a:r>
              <a:rPr kumimoji="0"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偏置项</a:t>
            </a:r>
            <a:r>
              <a:rPr kumimoji="0"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，得到输出特征图对应位置的特征值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39275" y="3256384"/>
          <a:ext cx="1836000" cy="18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633188" y="3585320"/>
          <a:ext cx="1101600" cy="110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 bwMode="auto">
          <a:xfrm>
            <a:off x="2557239" y="3251123"/>
            <a:ext cx="1127062" cy="334197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 bwMode="auto">
          <a:xfrm>
            <a:off x="1539275" y="3262040"/>
            <a:ext cx="1093913" cy="328541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 bwMode="auto">
          <a:xfrm>
            <a:off x="1539275" y="4358564"/>
            <a:ext cx="1165921" cy="32403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5978011" y="3789041"/>
          <a:ext cx="524676" cy="47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8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直接箭头连接符 13"/>
          <p:cNvCxnSpPr/>
          <p:nvPr/>
        </p:nvCxnSpPr>
        <p:spPr bwMode="auto">
          <a:xfrm>
            <a:off x="3806738" y="4092005"/>
            <a:ext cx="5129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文本框 14"/>
          <p:cNvSpPr txBox="1"/>
          <p:nvPr/>
        </p:nvSpPr>
        <p:spPr>
          <a:xfrm>
            <a:off x="3719858" y="4077072"/>
            <a:ext cx="66736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0" lang="zh-CN" altLang="en-US" sz="1600" dirty="0">
                <a:latin typeface="黑体" panose="02010609060101010101" pitchFamily="2" charset="-122"/>
              </a:rPr>
              <a:t>卷积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20058" y="3861048"/>
            <a:ext cx="28803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800" dirty="0"/>
              <a:t>+</a:t>
            </a:r>
            <a:endParaRPr lang="zh-CN" altLang="en-US" sz="1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5880098" y="4292064"/>
            <a:ext cx="81121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0" lang="zh-CN" altLang="en-US" sz="1600" dirty="0">
                <a:latin typeface="黑体" panose="02010609060101010101" pitchFamily="2" charset="-122"/>
              </a:rPr>
              <a:t>偏置项</a:t>
            </a: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6662168" y="4092005"/>
            <a:ext cx="3700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连接符 18"/>
          <p:cNvCxnSpPr/>
          <p:nvPr/>
        </p:nvCxnSpPr>
        <p:spPr bwMode="auto">
          <a:xfrm>
            <a:off x="3352826" y="4682600"/>
            <a:ext cx="123408" cy="36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/>
          <p:cNvCxnSpPr/>
          <p:nvPr/>
        </p:nvCxnSpPr>
        <p:spPr bwMode="auto">
          <a:xfrm>
            <a:off x="3476234" y="5042863"/>
            <a:ext cx="541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/>
          <p:cNvSpPr txBox="1"/>
          <p:nvPr/>
        </p:nvSpPr>
        <p:spPr>
          <a:xfrm>
            <a:off x="3359818" y="4735551"/>
            <a:ext cx="93970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0" lang="zh-CN" altLang="en-US" sz="1600" dirty="0">
                <a:latin typeface="黑体" panose="02010609060101010101" pitchFamily="2" charset="-122"/>
              </a:rPr>
              <a:t>卷积核</a:t>
            </a: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5056859" y="5042863"/>
            <a:ext cx="6822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5016002" y="4735551"/>
            <a:ext cx="105111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0" lang="zh-CN" altLang="en-US" sz="1600" dirty="0">
                <a:latin typeface="黑体" panose="02010609060101010101" pitchFamily="2" charset="-122"/>
              </a:rPr>
              <a:t>卷积结果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539275" y="5293794"/>
            <a:ext cx="65127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0" dirty="0">
                <a:solidFill>
                  <a:srgbClr val="00B050"/>
                </a:solidFill>
              </a:rPr>
              <a:t>0×5+3×3+2×3+1×2+2×1+1×4+3×2+3×1+0×9 +3 = 35</a:t>
            </a:r>
            <a:endParaRPr lang="zh-CN" altLang="en-US" sz="1900" b="0" dirty="0">
              <a:solidFill>
                <a:srgbClr val="00B050"/>
              </a:solidFill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7282974" y="3623953"/>
          <a:ext cx="96396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4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4424767" y="3573016"/>
          <a:ext cx="96396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34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" name="直接连接符 21"/>
          <p:cNvCxnSpPr/>
          <p:nvPr/>
        </p:nvCxnSpPr>
        <p:spPr bwMode="auto">
          <a:xfrm>
            <a:off x="4655962" y="4041068"/>
            <a:ext cx="423506" cy="9855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目标检测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池化层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对输入特征图进行下采样 ，将子区域内的特征值压缩成一个能表示该区域的特征值，整合邻域特征，减少参数和计算量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黑体" panose="02010609060101010101" pitchFamily="49" charset="-122"/>
              <a:buChar char="-"/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常见的池化操作包括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最大池化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平均池化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835696" y="4077072"/>
          <a:ext cx="1872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116901" y="3717032"/>
          <a:ext cx="936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直接箭头连接符 2"/>
          <p:cNvCxnSpPr/>
          <p:nvPr/>
        </p:nvCxnSpPr>
        <p:spPr bwMode="auto">
          <a:xfrm flipV="1">
            <a:off x="3907936" y="4186379"/>
            <a:ext cx="1008112" cy="682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直接箭头连接符 4"/>
          <p:cNvCxnSpPr/>
          <p:nvPr/>
        </p:nvCxnSpPr>
        <p:spPr bwMode="auto">
          <a:xfrm>
            <a:off x="3907936" y="5133312"/>
            <a:ext cx="941153" cy="6719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本框 6"/>
          <p:cNvSpPr txBox="1"/>
          <p:nvPr/>
        </p:nvSpPr>
        <p:spPr>
          <a:xfrm rot="19353158">
            <a:off x="3691140" y="4163262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最大池化</a:t>
            </a:r>
          </a:p>
        </p:txBody>
      </p:sp>
      <p:sp>
        <p:nvSpPr>
          <p:cNvPr id="19" name="文本框 18"/>
          <p:cNvSpPr txBox="1"/>
          <p:nvPr/>
        </p:nvSpPr>
        <p:spPr>
          <a:xfrm rot="2216996">
            <a:off x="3685074" y="5455906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平均池化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09031" y="6053226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原特征图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973327" y="4869160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池化结果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5116901" y="5469288"/>
          <a:ext cx="936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目标检测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anose="02010609060101010101" pitchFamily="2" charset="-122"/>
              </a:rPr>
              <a:t>全连接层</a:t>
            </a:r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zh-CN" altLang="en-US" sz="2200" dirty="0">
                <a:latin typeface="黑体" panose="02010609060101010101" pitchFamily="2" charset="-122"/>
                <a:ea typeface="黑体" panose="02010609060101010101" pitchFamily="2" charset="-122"/>
              </a:rPr>
              <a:t>  将高维特征图映射为低维数据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7" y="3987555"/>
            <a:ext cx="1172344" cy="1172344"/>
          </a:xfrm>
          <a:prstGeom prst="rect">
            <a:avLst/>
          </a:prstGeom>
        </p:spPr>
      </p:pic>
      <p:sp>
        <p:nvSpPr>
          <p:cNvPr id="6" name="梯形 5"/>
          <p:cNvSpPr/>
          <p:nvPr/>
        </p:nvSpPr>
        <p:spPr bwMode="auto">
          <a:xfrm rot="5400000">
            <a:off x="2105340" y="4150017"/>
            <a:ext cx="1015791" cy="749176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" name="立方体 6"/>
          <p:cNvSpPr/>
          <p:nvPr/>
        </p:nvSpPr>
        <p:spPr bwMode="auto">
          <a:xfrm>
            <a:off x="3635896" y="3987555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" name="立方体 7"/>
          <p:cNvSpPr/>
          <p:nvPr/>
        </p:nvSpPr>
        <p:spPr bwMode="auto">
          <a:xfrm>
            <a:off x="5915078" y="4923659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立方体 8"/>
          <p:cNvSpPr/>
          <p:nvPr/>
        </p:nvSpPr>
        <p:spPr bwMode="auto">
          <a:xfrm>
            <a:off x="7114402" y="4941154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0" name="立方体 9"/>
          <p:cNvSpPr/>
          <p:nvPr/>
        </p:nvSpPr>
        <p:spPr bwMode="auto">
          <a:xfrm>
            <a:off x="6268442" y="2835427"/>
            <a:ext cx="274302" cy="1162999"/>
          </a:xfrm>
          <a:prstGeom prst="cube">
            <a:avLst>
              <a:gd name="adj" fmla="val 15564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1" name="立方体 10"/>
          <p:cNvSpPr/>
          <p:nvPr/>
        </p:nvSpPr>
        <p:spPr bwMode="auto">
          <a:xfrm>
            <a:off x="8421025" y="5101591"/>
            <a:ext cx="274302" cy="599305"/>
          </a:xfrm>
          <a:prstGeom prst="cube">
            <a:avLst>
              <a:gd name="adj" fmla="val 15564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266745" y="3077369"/>
            <a:ext cx="256901" cy="747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5364" name="直接箭头连接符 15363"/>
          <p:cNvCxnSpPr/>
          <p:nvPr/>
        </p:nvCxnSpPr>
        <p:spPr bwMode="auto">
          <a:xfrm>
            <a:off x="1719287" y="4532793"/>
            <a:ext cx="4859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>
            <a:off x="3059832" y="4539220"/>
            <a:ext cx="476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68" name="直接箭头连接符 15367"/>
          <p:cNvCxnSpPr/>
          <p:nvPr/>
        </p:nvCxnSpPr>
        <p:spPr bwMode="auto">
          <a:xfrm flipV="1">
            <a:off x="4455891" y="3416927"/>
            <a:ext cx="1467003" cy="5997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71" name="直接箭头连接符 15370"/>
          <p:cNvCxnSpPr/>
          <p:nvPr/>
        </p:nvCxnSpPr>
        <p:spPr bwMode="auto">
          <a:xfrm>
            <a:off x="4455891" y="4725144"/>
            <a:ext cx="1229178" cy="775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立方体 45"/>
          <p:cNvSpPr/>
          <p:nvPr/>
        </p:nvSpPr>
        <p:spPr bwMode="auto">
          <a:xfrm rot="5400000">
            <a:off x="8382986" y="3183847"/>
            <a:ext cx="274302" cy="599305"/>
          </a:xfrm>
          <a:prstGeom prst="cube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cxnSp>
        <p:nvCxnSpPr>
          <p:cNvPr id="15373" name="直接箭头连接符 15372"/>
          <p:cNvCxnSpPr/>
          <p:nvPr/>
        </p:nvCxnSpPr>
        <p:spPr bwMode="auto">
          <a:xfrm>
            <a:off x="6626084" y="3483499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接箭头连接符 49"/>
          <p:cNvCxnSpPr/>
          <p:nvPr/>
        </p:nvCxnSpPr>
        <p:spPr bwMode="auto">
          <a:xfrm>
            <a:off x="7603065" y="3483499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>
            <a:off x="7766634" y="5355707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文本框 51"/>
          <p:cNvSpPr txBox="1"/>
          <p:nvPr/>
        </p:nvSpPr>
        <p:spPr>
          <a:xfrm>
            <a:off x="510248" y="5229200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输入图像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2267744" y="4325034"/>
            <a:ext cx="7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CNN</a:t>
            </a:r>
            <a:endParaRPr lang="zh-CN" altLang="en-US" sz="1800" b="0" dirty="0"/>
          </a:p>
        </p:txBody>
      </p:sp>
      <p:sp>
        <p:nvSpPr>
          <p:cNvPr id="54" name="文本框 53"/>
          <p:cNvSpPr txBox="1"/>
          <p:nvPr/>
        </p:nvSpPr>
        <p:spPr>
          <a:xfrm>
            <a:off x="2843808" y="5101031"/>
            <a:ext cx="161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7×7×256</a:t>
            </a:r>
            <a:endParaRPr lang="zh-CN" altLang="en-US" sz="1800" b="0" dirty="0"/>
          </a:p>
        </p:txBody>
      </p:sp>
      <p:sp>
        <p:nvSpPr>
          <p:cNvPr id="55" name="文本框 54"/>
          <p:cNvSpPr txBox="1"/>
          <p:nvPr/>
        </p:nvSpPr>
        <p:spPr>
          <a:xfrm>
            <a:off x="5561258" y="3987244"/>
            <a:ext cx="164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1×1×12544</a:t>
            </a:r>
            <a:endParaRPr lang="zh-CN" altLang="en-US" sz="1800" b="0" dirty="0"/>
          </a:p>
        </p:txBody>
      </p:sp>
      <p:sp>
        <p:nvSpPr>
          <p:cNvPr id="57" name="文本框 56"/>
          <p:cNvSpPr txBox="1"/>
          <p:nvPr/>
        </p:nvSpPr>
        <p:spPr>
          <a:xfrm>
            <a:off x="7235614" y="3051451"/>
            <a:ext cx="36004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/>
              <a:t>F</a:t>
            </a:r>
          </a:p>
          <a:p>
            <a:pPr algn="ctr"/>
            <a:r>
              <a:rPr lang="en-US" altLang="zh-CN" sz="2000" b="0" dirty="0"/>
              <a:t>C</a:t>
            </a:r>
            <a:endParaRPr lang="zh-CN" altLang="en-US" sz="2000" b="0" dirty="0"/>
          </a:p>
        </p:txBody>
      </p:sp>
      <p:sp>
        <p:nvSpPr>
          <p:cNvPr id="58" name="左大括弧 22"/>
          <p:cNvSpPr/>
          <p:nvPr/>
        </p:nvSpPr>
        <p:spPr>
          <a:xfrm rot="5400000" flipH="1" flipV="1">
            <a:off x="6588501" y="5362004"/>
            <a:ext cx="238450" cy="1656182"/>
          </a:xfrm>
          <a:prstGeom prst="leftBrace">
            <a:avLst>
              <a:gd name="adj1" fmla="val 72890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 b="0" dirty="0">
              <a:solidFill>
                <a:srgbClr val="00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995270" y="3637083"/>
            <a:ext cx="9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1024</a:t>
            </a:r>
            <a:endParaRPr lang="zh-CN" altLang="en-US" sz="1800" b="0" dirty="0"/>
          </a:p>
        </p:txBody>
      </p:sp>
      <p:sp>
        <p:nvSpPr>
          <p:cNvPr id="60" name="文本框 59"/>
          <p:cNvSpPr txBox="1"/>
          <p:nvPr/>
        </p:nvSpPr>
        <p:spPr>
          <a:xfrm>
            <a:off x="5580112" y="6277916"/>
            <a:ext cx="232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1024</a:t>
            </a:r>
            <a:r>
              <a:rPr lang="zh-CN" altLang="en-US" sz="1800" b="0" dirty="0"/>
              <a:t>个</a:t>
            </a:r>
            <a:r>
              <a:rPr lang="en-US" altLang="zh-CN" sz="1800" b="0" dirty="0"/>
              <a:t>7×7</a:t>
            </a:r>
            <a:r>
              <a:rPr lang="zh-CN" altLang="en-US" sz="1800" b="0" dirty="0"/>
              <a:t>卷积核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693051" y="5649952"/>
            <a:ext cx="164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1×1×1024</a:t>
            </a:r>
            <a:endParaRPr lang="zh-CN" altLang="en-US" sz="1800" b="0" dirty="0"/>
          </a:p>
        </p:txBody>
      </p:sp>
      <p:sp>
        <p:nvSpPr>
          <p:cNvPr id="62" name="文本框 61"/>
          <p:cNvSpPr txBox="1"/>
          <p:nvPr/>
        </p:nvSpPr>
        <p:spPr>
          <a:xfrm>
            <a:off x="6590161" y="5377193"/>
            <a:ext cx="95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···</a:t>
            </a:r>
            <a:endParaRPr lang="zh-CN" altLang="en-US" sz="1800" dirty="0"/>
          </a:p>
        </p:txBody>
      </p:sp>
      <p:sp>
        <p:nvSpPr>
          <p:cNvPr id="34" name="文本框 33"/>
          <p:cNvSpPr txBox="1"/>
          <p:nvPr/>
        </p:nvSpPr>
        <p:spPr>
          <a:xfrm rot="20209723">
            <a:off x="4058734" y="3264202"/>
            <a:ext cx="218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/>
              <a:t>传统全连接操作</a:t>
            </a:r>
          </a:p>
        </p:txBody>
      </p:sp>
      <p:sp>
        <p:nvSpPr>
          <p:cNvPr id="35" name="文本框 34"/>
          <p:cNvSpPr txBox="1"/>
          <p:nvPr/>
        </p:nvSpPr>
        <p:spPr>
          <a:xfrm rot="2015416">
            <a:off x="4012860" y="5112320"/>
            <a:ext cx="19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卷积替代全连接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YwOGM3MzYxYWU3NGUyZGU5NTM0NDI5ZGZiNDhjMDYifQ==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u0sixgn3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aight Edge 2">
    <a:dk1>
      <a:srgbClr val="003366"/>
    </a:dk1>
    <a:lt1>
      <a:srgbClr val="FFFFFF"/>
    </a:lt1>
    <a:dk2>
      <a:srgbClr val="003366"/>
    </a:dk2>
    <a:lt2>
      <a:srgbClr val="E3E2C7"/>
    </a:lt2>
    <a:accent1>
      <a:srgbClr val="CCCC99"/>
    </a:accent1>
    <a:accent2>
      <a:srgbClr val="003366"/>
    </a:accent2>
    <a:accent3>
      <a:srgbClr val="FFFFFF"/>
    </a:accent3>
    <a:accent4>
      <a:srgbClr val="002A56"/>
    </a:accent4>
    <a:accent5>
      <a:srgbClr val="E2E2CA"/>
    </a:accent5>
    <a:accent6>
      <a:srgbClr val="002D5C"/>
    </a:accent6>
    <a:hlink>
      <a:srgbClr val="003366"/>
    </a:hlink>
    <a:folHlink>
      <a:srgbClr val="8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2387</Words>
  <Application>Microsoft Office PowerPoint</Application>
  <PresentationFormat>全屏显示(4:3)</PresentationFormat>
  <Paragraphs>400</Paragraphs>
  <Slides>41</Slides>
  <Notes>3</Notes>
  <HiddenSlides>0</HiddenSlides>
  <MMClips>1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8" baseType="lpstr">
      <vt:lpstr>等线</vt:lpstr>
      <vt:lpstr>黑体</vt:lpstr>
      <vt:lpstr>Cambria Math</vt:lpstr>
      <vt:lpstr>Times New Roman</vt:lpstr>
      <vt:lpstr>Wingdings</vt:lpstr>
      <vt:lpstr>Straight Edge</vt:lpstr>
      <vt:lpstr>Visio</vt:lpstr>
      <vt:lpstr>第5章 视觉数据分析</vt:lpstr>
      <vt:lpstr>提纲</vt:lpstr>
      <vt:lpstr>概述</vt:lpstr>
      <vt:lpstr>提纲</vt:lpstr>
      <vt:lpstr>目标检测 (1)</vt:lpstr>
      <vt:lpstr>目标检测 (2)</vt:lpstr>
      <vt:lpstr>目标检测 (3)</vt:lpstr>
      <vt:lpstr>目标检测 (4)</vt:lpstr>
      <vt:lpstr>目标检测 (5)</vt:lpstr>
      <vt:lpstr>YOLO算法概述</vt:lpstr>
      <vt:lpstr>YOLO算法训练 (1)</vt:lpstr>
      <vt:lpstr>YOLO算法训练(2)</vt:lpstr>
      <vt:lpstr>YOLO算法训练 (3)</vt:lpstr>
      <vt:lpstr>YOLO算法训练 (4)</vt:lpstr>
      <vt:lpstr>YOLO算法示例 (1)</vt:lpstr>
      <vt:lpstr>YOLO算法示例 (2)</vt:lpstr>
      <vt:lpstr>YOLO算法示例 (3)</vt:lpstr>
      <vt:lpstr>提纲</vt:lpstr>
      <vt:lpstr>图像分割 (1)</vt:lpstr>
      <vt:lpstr>Mask R-CNN (1)</vt:lpstr>
      <vt:lpstr>Mask R-CNN (2)</vt:lpstr>
      <vt:lpstr>Mask R-CNN(3)</vt:lpstr>
      <vt:lpstr>Mask R-CNN (4)</vt:lpstr>
      <vt:lpstr>Mask R-CNN (5)</vt:lpstr>
      <vt:lpstr>Mask R-CNN算法示例 (1)</vt:lpstr>
      <vt:lpstr>Mask R-CNN算法示例 (2)</vt:lpstr>
      <vt:lpstr>Mask R-CNN算法示例 (3)</vt:lpstr>
      <vt:lpstr>Mask R-CNN算法示例 (4)</vt:lpstr>
      <vt:lpstr>提纲</vt:lpstr>
      <vt:lpstr>视频目标跟踪 (1)</vt:lpstr>
      <vt:lpstr>Siamese FC算法概述</vt:lpstr>
      <vt:lpstr>视频目标跟踪 (2)</vt:lpstr>
      <vt:lpstr>Siamese FC基本步骤 (1)</vt:lpstr>
      <vt:lpstr>Siamese FC基本步骤 (2)</vt:lpstr>
      <vt:lpstr>Siamese FC基本步骤 (3)</vt:lpstr>
      <vt:lpstr>Siamese FC算法示例 (1)</vt:lpstr>
      <vt:lpstr>Siamese FC算法示例 (2)</vt:lpstr>
      <vt:lpstr>Siamese FC算法示例 (3)</vt:lpstr>
      <vt:lpstr>提纲</vt:lpstr>
      <vt:lpstr>总结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591</cp:revision>
  <dcterms:created xsi:type="dcterms:W3CDTF">2113-01-01T00:00:00Z</dcterms:created>
  <dcterms:modified xsi:type="dcterms:W3CDTF">2024-09-24T03:08:42Z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42A11ED8AEC14A8E8BF81B0B1F6415DB_12</vt:lpwstr>
  </property>
  <property fmtid="{D5CDD505-2E9C-101B-9397-08002B2CF9AE}" pid="3" name="KSOProductBuildVer">
    <vt:lpwstr>2052-12.1.0.18240</vt:lpwstr>
  </property>
</Properties>
</file>