
<file path=[Content_Types].xml><?xml version="1.0" encoding="utf-8"?>
<Types xmlns="http://schemas.openxmlformats.org/package/2006/content-types">
  <Default Extension="bin" ContentType="image/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385" r:id="rId3"/>
    <p:sldId id="386" r:id="rId4"/>
    <p:sldId id="384" r:id="rId5"/>
    <p:sldId id="331" r:id="rId6"/>
    <p:sldId id="329" r:id="rId7"/>
    <p:sldId id="387" r:id="rId8"/>
    <p:sldId id="354" r:id="rId9"/>
    <p:sldId id="345" r:id="rId10"/>
    <p:sldId id="388" r:id="rId11"/>
    <p:sldId id="346" r:id="rId12"/>
    <p:sldId id="342" r:id="rId13"/>
    <p:sldId id="389" r:id="rId14"/>
    <p:sldId id="390" r:id="rId15"/>
    <p:sldId id="358" r:id="rId16"/>
    <p:sldId id="359" r:id="rId17"/>
    <p:sldId id="360" r:id="rId18"/>
    <p:sldId id="361" r:id="rId19"/>
    <p:sldId id="362" r:id="rId20"/>
    <p:sldId id="363" r:id="rId21"/>
    <p:sldId id="364" r:id="rId22"/>
    <p:sldId id="391" r:id="rId23"/>
    <p:sldId id="365" r:id="rId24"/>
    <p:sldId id="366" r:id="rId25"/>
    <p:sldId id="367" r:id="rId26"/>
    <p:sldId id="368" r:id="rId27"/>
    <p:sldId id="369" r:id="rId28"/>
    <p:sldId id="392" r:id="rId29"/>
    <p:sldId id="371" r:id="rId30"/>
    <p:sldId id="372" r:id="rId31"/>
    <p:sldId id="373" r:id="rId32"/>
    <p:sldId id="374" r:id="rId33"/>
    <p:sldId id="375" r:id="rId34"/>
    <p:sldId id="376" r:id="rId35"/>
    <p:sldId id="377" r:id="rId36"/>
    <p:sldId id="380" r:id="rId37"/>
    <p:sldId id="378" r:id="rId38"/>
    <p:sldId id="379" r:id="rId39"/>
    <p:sldId id="381" r:id="rId40"/>
    <p:sldId id="382" r:id="rId41"/>
    <p:sldId id="383" r:id="rId42"/>
    <p:sldId id="393" r:id="rId43"/>
    <p:sldId id="328" r:id="rId44"/>
    <p:sldId id="297" r:id="rId45"/>
  </p:sldIdLst>
  <p:sldSz cx="9144000" cy="6858000" type="screen4x3"/>
  <p:notesSz cx="6858000" cy="9144000"/>
  <p:custDataLst>
    <p:tags r:id="rId47"/>
  </p:custDataLst>
  <p:defaultTex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37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0000"/>
    <a:srgbClr val="F5D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1" autoAdjust="0"/>
    <p:restoredTop sz="86449" autoAdjust="0"/>
  </p:normalViewPr>
  <p:slideViewPr>
    <p:cSldViewPr showGuides="1">
      <p:cViewPr varScale="1">
        <p:scale>
          <a:sx n="97" d="100"/>
          <a:sy n="97" d="100"/>
        </p:scale>
        <p:origin x="1125" y="37"/>
      </p:cViewPr>
      <p:guideLst>
        <p:guide orient="horz" pos="374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3.xml"/><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FontTx/>
              <a:buNone/>
              <a:defRPr sz="1200" b="0" smtClean="0">
                <a:ea typeface="宋体" panose="02010600030101010101" pitchFamily="2" charset="-122"/>
              </a:defRPr>
            </a:lvl1pPr>
          </a:lstStyle>
          <a:p>
            <a:pPr>
              <a:defRPr/>
            </a:pPr>
            <a:endParaRPr lang="zh-CN"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1200" b="0" smtClean="0">
                <a:ea typeface="宋体" panose="02010600030101010101"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sz="1200" b="0" smtClean="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sz="1200" b="0" smtClean="0">
                <a:ea typeface="宋体" panose="02010600030101010101" pitchFamily="2" charset="-122"/>
              </a:defRPr>
            </a:lvl1pPr>
          </a:lstStyle>
          <a:p>
            <a:pPr>
              <a:defRPr/>
            </a:pPr>
            <a:fld id="{E95B263C-5119-4304-8D42-7ACA737F6E5B}"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ln>
            <a:effectLst/>
          </p:spPr>
          <p:txBody>
            <a:bodyPr wrap="none" anchor="ctr"/>
            <a:lstStyle/>
            <a:p>
              <a:pPr>
                <a:defRPr/>
              </a:pPr>
              <a:endParaRPr lang="zh-CN" altLang="en-US"/>
            </a:p>
          </p:txBody>
        </p:sp>
        <p:grpSp>
          <p:nvGrpSpPr>
            <p:cNvPr id="6" name="Group 1028"/>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ln>
              <a:effectLst/>
            </p:spPr>
            <p:txBody>
              <a:bodyPr wrap="none" anchor="ctr"/>
              <a:lstStyle/>
              <a:p>
                <a:pPr>
                  <a:defRPr/>
                </a:pPr>
                <a:endParaRPr lang="zh-CN" altLang="en-US"/>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6250" name="Rectangle 1130"/>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6251" name="Rectangle 1131"/>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07" name="Rectangle 1127"/>
          <p:cNvSpPr>
            <a:spLocks noGrp="1" noChangeArrowheads="1"/>
          </p:cNvSpPr>
          <p:nvPr>
            <p:ph type="dt" sz="half" idx="10"/>
          </p:nvPr>
        </p:nvSpPr>
        <p:spPr>
          <a:xfrm>
            <a:off x="1387475" y="6357938"/>
            <a:ext cx="1905000" cy="457200"/>
          </a:xfrm>
        </p:spPr>
        <p:txBody>
          <a:bodyPr/>
          <a:lstStyle>
            <a:lvl1pPr>
              <a:defRPr smtClean="0"/>
            </a:lvl1pPr>
          </a:lstStyle>
          <a:p>
            <a:pPr>
              <a:defRPr/>
            </a:pPr>
            <a:endParaRPr lang="en-US" altLang="zh-CN"/>
          </a:p>
        </p:txBody>
      </p:sp>
      <p:sp>
        <p:nvSpPr>
          <p:cNvPr id="108" name="Rectangle 1128"/>
          <p:cNvSpPr>
            <a:spLocks noGrp="1" noChangeArrowheads="1"/>
          </p:cNvSpPr>
          <p:nvPr>
            <p:ph type="ftr" sz="quarter" idx="11"/>
          </p:nvPr>
        </p:nvSpPr>
        <p:spPr>
          <a:xfrm>
            <a:off x="3722688" y="6357938"/>
            <a:ext cx="2271712" cy="457200"/>
          </a:xfrm>
        </p:spPr>
        <p:txBody>
          <a:bodyPr/>
          <a:lstStyle>
            <a:lvl1pPr>
              <a:defRPr smtClean="0"/>
            </a:lvl1pPr>
          </a:lstStyle>
          <a:p>
            <a:pPr>
              <a:defRPr/>
            </a:pPr>
            <a:r>
              <a:rPr lang="zh-CN" altLang="en-US"/>
              <a:t>动态规划</a:t>
            </a:r>
            <a:endParaRPr lang="en-US" altLang="zh-CN"/>
          </a:p>
        </p:txBody>
      </p:sp>
      <p:sp>
        <p:nvSpPr>
          <p:cNvPr id="109" name="Rectangle 1129"/>
          <p:cNvSpPr>
            <a:spLocks noGrp="1" noChangeArrowheads="1"/>
          </p:cNvSpPr>
          <p:nvPr>
            <p:ph type="sldNum" sz="quarter" idx="12"/>
          </p:nvPr>
        </p:nvSpPr>
        <p:spPr>
          <a:xfrm>
            <a:off x="6464300" y="6361113"/>
            <a:ext cx="1906588" cy="457200"/>
          </a:xfrm>
        </p:spPr>
        <p:txBody>
          <a:bodyPr/>
          <a:lstStyle>
            <a:lvl1pPr>
              <a:defRPr smtClean="0"/>
            </a:lvl1pPr>
          </a:lstStyle>
          <a:p>
            <a:pPr>
              <a:defRPr/>
            </a:pPr>
            <a:fld id="{7B902B7F-264A-4FC5-AB19-D3CDB3EAA876}" type="slidenum">
              <a:rPr lang="zh-CN" altLang="en-US"/>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2575F5E6-A5C4-40CD-896D-52BD263B909A}"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09625" y="609600"/>
            <a:ext cx="58166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39CBB175-9D7C-4547-8366-15957A1CE830}"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98410B0D-ABF1-44AC-94F7-7C7B1B92C972}"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53563E70-9991-42B0-9DF0-AD20CA315B53}"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43F1FDCE-C7D6-4239-8533-F085902BBB4E}"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8"/>
          <p:cNvSpPr>
            <a:spLocks noGrp="1" noChangeArrowheads="1"/>
          </p:cNvSpPr>
          <p:nvPr>
            <p:ph type="dt" sz="half" idx="10"/>
          </p:nvPr>
        </p:nvSpPr>
        <p:spPr/>
        <p:txBody>
          <a:bodyPr/>
          <a:lstStyle>
            <a:lvl1pPr>
              <a:defRPr/>
            </a:lvl1pPr>
          </a:lstStyle>
          <a:p>
            <a:pPr>
              <a:defRPr/>
            </a:pPr>
            <a:endParaRPr lang="en-US" altLang="zh-CN"/>
          </a:p>
        </p:txBody>
      </p:sp>
      <p:sp>
        <p:nvSpPr>
          <p:cNvPr id="8"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9" name="Rectangle 110"/>
          <p:cNvSpPr>
            <a:spLocks noGrp="1" noChangeArrowheads="1"/>
          </p:cNvSpPr>
          <p:nvPr>
            <p:ph type="sldNum" sz="quarter" idx="12"/>
          </p:nvPr>
        </p:nvSpPr>
        <p:spPr/>
        <p:txBody>
          <a:bodyPr/>
          <a:lstStyle>
            <a:lvl1pPr>
              <a:defRPr/>
            </a:lvl1pPr>
          </a:lstStyle>
          <a:p>
            <a:pPr>
              <a:defRPr/>
            </a:pPr>
            <a:fld id="{A7E56679-EB19-4EED-B5BB-CC586AECD256}"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8"/>
          <p:cNvSpPr>
            <a:spLocks noGrp="1" noChangeArrowheads="1"/>
          </p:cNvSpPr>
          <p:nvPr>
            <p:ph type="dt" sz="half" idx="10"/>
          </p:nvPr>
        </p:nvSpPr>
        <p:spPr/>
        <p:txBody>
          <a:bodyPr/>
          <a:lstStyle>
            <a:lvl1pPr>
              <a:defRPr/>
            </a:lvl1pPr>
          </a:lstStyle>
          <a:p>
            <a:pPr>
              <a:defRPr/>
            </a:pPr>
            <a:endParaRPr lang="en-US" altLang="zh-CN"/>
          </a:p>
        </p:txBody>
      </p:sp>
      <p:sp>
        <p:nvSpPr>
          <p:cNvPr id="4"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5" name="Rectangle 110"/>
          <p:cNvSpPr>
            <a:spLocks noGrp="1" noChangeArrowheads="1"/>
          </p:cNvSpPr>
          <p:nvPr>
            <p:ph type="sldNum" sz="quarter" idx="12"/>
          </p:nvPr>
        </p:nvSpPr>
        <p:spPr/>
        <p:txBody>
          <a:bodyPr/>
          <a:lstStyle>
            <a:lvl1pPr>
              <a:defRPr/>
            </a:lvl1pPr>
          </a:lstStyle>
          <a:p>
            <a:pPr>
              <a:defRPr/>
            </a:pPr>
            <a:fld id="{1FD9AB0C-3D36-46F3-B154-14A3C4562B0A}"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p:txBody>
          <a:bodyPr/>
          <a:lstStyle>
            <a:lvl1pPr>
              <a:defRPr/>
            </a:lvl1pPr>
          </a:lstStyle>
          <a:p>
            <a:pPr>
              <a:defRPr/>
            </a:pPr>
            <a:endParaRPr lang="en-US" altLang="zh-CN"/>
          </a:p>
        </p:txBody>
      </p:sp>
      <p:sp>
        <p:nvSpPr>
          <p:cNvPr id="3"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4" name="Rectangle 110"/>
          <p:cNvSpPr>
            <a:spLocks noGrp="1" noChangeArrowheads="1"/>
          </p:cNvSpPr>
          <p:nvPr>
            <p:ph type="sldNum" sz="quarter" idx="12"/>
          </p:nvPr>
        </p:nvSpPr>
        <p:spPr/>
        <p:txBody>
          <a:bodyPr/>
          <a:lstStyle>
            <a:lvl1pPr>
              <a:defRPr/>
            </a:lvl1pPr>
          </a:lstStyle>
          <a:p>
            <a:pPr>
              <a:defRPr/>
            </a:pPr>
            <a:fld id="{28DA1526-3BD2-467C-B8F1-EFA7AB79088F}"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AE6A9433-8828-4A7B-BF92-590046B40215}"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377909FC-A1CE-4110-A274-CD5BE91BDD7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p:nvPr/>
        </p:nvGrpSpPr>
        <p:grpSpPr bwMode="auto">
          <a:xfrm>
            <a:off x="0" y="68263"/>
            <a:ext cx="8915400" cy="6713537"/>
            <a:chOff x="0" y="43"/>
            <a:chExt cx="5616" cy="4229"/>
          </a:xfrm>
        </p:grpSpPr>
        <p:grpSp>
          <p:nvGrpSpPr>
            <p:cNvPr id="10248" name="Group 3"/>
            <p:cNvGrpSpPr/>
            <p:nvPr userDrawn="1"/>
          </p:nvGrpSpPr>
          <p:grpSpPr bwMode="auto">
            <a:xfrm>
              <a:off x="0" y="43"/>
              <a:ext cx="408" cy="4229"/>
              <a:chOff x="0" y="43"/>
              <a:chExt cx="5760" cy="4229"/>
            </a:xfrm>
          </p:grpSpPr>
          <p:sp>
            <p:nvSpPr>
              <p:cNvPr id="5124" name="Line 4"/>
              <p:cNvSpPr>
                <a:spLocks noChangeShapeType="1"/>
              </p:cNvSpPr>
              <p:nvPr userDrawn="1"/>
            </p:nvSpPr>
            <p:spPr bwMode="auto">
              <a:xfrm>
                <a:off x="0" y="420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25" name="Line 5"/>
              <p:cNvSpPr>
                <a:spLocks noChangeShapeType="1"/>
              </p:cNvSpPr>
              <p:nvPr userDrawn="1"/>
            </p:nvSpPr>
            <p:spPr bwMode="auto">
              <a:xfrm>
                <a:off x="0" y="42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26" name="Line 6"/>
              <p:cNvSpPr>
                <a:spLocks noChangeShapeType="1"/>
              </p:cNvSpPr>
              <p:nvPr userDrawn="1"/>
            </p:nvSpPr>
            <p:spPr bwMode="auto">
              <a:xfrm>
                <a:off x="0" y="427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27" name="Line 7"/>
              <p:cNvSpPr>
                <a:spLocks noChangeShapeType="1"/>
              </p:cNvSpPr>
              <p:nvPr userDrawn="1"/>
            </p:nvSpPr>
            <p:spPr bwMode="auto">
              <a:xfrm>
                <a:off x="0" y="4113"/>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28" name="Line 8"/>
              <p:cNvSpPr>
                <a:spLocks noChangeShapeType="1"/>
              </p:cNvSpPr>
              <p:nvPr userDrawn="1"/>
            </p:nvSpPr>
            <p:spPr bwMode="auto">
              <a:xfrm>
                <a:off x="0" y="406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29" name="Line 9"/>
              <p:cNvSpPr>
                <a:spLocks noChangeShapeType="1"/>
              </p:cNvSpPr>
              <p:nvPr userDrawn="1"/>
            </p:nvSpPr>
            <p:spPr bwMode="auto">
              <a:xfrm>
                <a:off x="0" y="41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0" name="Line 10"/>
              <p:cNvSpPr>
                <a:spLocks noChangeShapeType="1"/>
              </p:cNvSpPr>
              <p:nvPr userDrawn="1"/>
            </p:nvSpPr>
            <p:spPr bwMode="auto">
              <a:xfrm>
                <a:off x="0" y="366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1" name="Line 11"/>
              <p:cNvSpPr>
                <a:spLocks noChangeShapeType="1"/>
              </p:cNvSpPr>
              <p:nvPr userDrawn="1"/>
            </p:nvSpPr>
            <p:spPr bwMode="auto">
              <a:xfrm>
                <a:off x="0" y="36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32" name="Line 12"/>
              <p:cNvSpPr>
                <a:spLocks noChangeShapeType="1"/>
              </p:cNvSpPr>
              <p:nvPr userDrawn="1"/>
            </p:nvSpPr>
            <p:spPr bwMode="auto">
              <a:xfrm>
                <a:off x="0" y="402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3" name="Line 13"/>
              <p:cNvSpPr>
                <a:spLocks noChangeShapeType="1"/>
              </p:cNvSpPr>
              <p:nvPr userDrawn="1"/>
            </p:nvSpPr>
            <p:spPr bwMode="auto">
              <a:xfrm>
                <a:off x="0" y="389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34" name="Line 14"/>
              <p:cNvSpPr>
                <a:spLocks noChangeShapeType="1"/>
              </p:cNvSpPr>
              <p:nvPr userDrawn="1"/>
            </p:nvSpPr>
            <p:spPr bwMode="auto">
              <a:xfrm>
                <a:off x="0" y="381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5" name="Line 15"/>
              <p:cNvSpPr>
                <a:spLocks noChangeShapeType="1"/>
              </p:cNvSpPr>
              <p:nvPr userDrawn="1"/>
            </p:nvSpPr>
            <p:spPr bwMode="auto">
              <a:xfrm>
                <a:off x="0" y="399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6" name="Line 16"/>
              <p:cNvSpPr>
                <a:spLocks noChangeShapeType="1"/>
              </p:cNvSpPr>
              <p:nvPr userDrawn="1"/>
            </p:nvSpPr>
            <p:spPr bwMode="auto">
              <a:xfrm>
                <a:off x="0" y="368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7" name="Line 17"/>
              <p:cNvSpPr>
                <a:spLocks noChangeShapeType="1"/>
              </p:cNvSpPr>
              <p:nvPr userDrawn="1"/>
            </p:nvSpPr>
            <p:spPr bwMode="auto">
              <a:xfrm>
                <a:off x="0" y="374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8" name="Line 18"/>
              <p:cNvSpPr>
                <a:spLocks noChangeShapeType="1"/>
              </p:cNvSpPr>
              <p:nvPr userDrawn="1"/>
            </p:nvSpPr>
            <p:spPr bwMode="auto">
              <a:xfrm>
                <a:off x="0" y="39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9" name="Line 19"/>
              <p:cNvSpPr>
                <a:spLocks noChangeShapeType="1"/>
              </p:cNvSpPr>
              <p:nvPr userDrawn="1"/>
            </p:nvSpPr>
            <p:spPr bwMode="auto">
              <a:xfrm>
                <a:off x="0" y="39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0" name="Line 20"/>
              <p:cNvSpPr>
                <a:spLocks noChangeShapeType="1"/>
              </p:cNvSpPr>
              <p:nvPr userDrawn="1"/>
            </p:nvSpPr>
            <p:spPr bwMode="auto">
              <a:xfrm>
                <a:off x="0" y="351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1" name="Line 21"/>
              <p:cNvSpPr>
                <a:spLocks noChangeShapeType="1"/>
              </p:cNvSpPr>
              <p:nvPr userDrawn="1"/>
            </p:nvSpPr>
            <p:spPr bwMode="auto">
              <a:xfrm>
                <a:off x="0" y="35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2" name="Line 22"/>
              <p:cNvSpPr>
                <a:spLocks noChangeShapeType="1"/>
              </p:cNvSpPr>
              <p:nvPr userDrawn="1"/>
            </p:nvSpPr>
            <p:spPr bwMode="auto">
              <a:xfrm>
                <a:off x="0" y="357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3" name="Line 23"/>
              <p:cNvSpPr>
                <a:spLocks noChangeShapeType="1"/>
              </p:cNvSpPr>
              <p:nvPr userDrawn="1"/>
            </p:nvSpPr>
            <p:spPr bwMode="auto">
              <a:xfrm>
                <a:off x="0" y="342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44" name="Line 24"/>
              <p:cNvSpPr>
                <a:spLocks noChangeShapeType="1"/>
              </p:cNvSpPr>
              <p:nvPr userDrawn="1"/>
            </p:nvSpPr>
            <p:spPr bwMode="auto">
              <a:xfrm>
                <a:off x="0" y="337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45" name="Line 25"/>
              <p:cNvSpPr>
                <a:spLocks noChangeShapeType="1"/>
              </p:cNvSpPr>
              <p:nvPr userDrawn="1"/>
            </p:nvSpPr>
            <p:spPr bwMode="auto">
              <a:xfrm>
                <a:off x="0" y="346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6" name="Line 26"/>
              <p:cNvSpPr>
                <a:spLocks noChangeShapeType="1"/>
              </p:cNvSpPr>
              <p:nvPr userDrawn="1"/>
            </p:nvSpPr>
            <p:spPr bwMode="auto">
              <a:xfrm>
                <a:off x="0" y="297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7" name="Line 27"/>
              <p:cNvSpPr>
                <a:spLocks noChangeShapeType="1"/>
              </p:cNvSpPr>
              <p:nvPr userDrawn="1"/>
            </p:nvSpPr>
            <p:spPr bwMode="auto">
              <a:xfrm>
                <a:off x="0" y="29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8" name="Line 28"/>
              <p:cNvSpPr>
                <a:spLocks noChangeShapeType="1"/>
              </p:cNvSpPr>
              <p:nvPr userDrawn="1"/>
            </p:nvSpPr>
            <p:spPr bwMode="auto">
              <a:xfrm>
                <a:off x="0" y="332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9" name="Line 29"/>
              <p:cNvSpPr>
                <a:spLocks noChangeShapeType="1"/>
              </p:cNvSpPr>
              <p:nvPr userDrawn="1"/>
            </p:nvSpPr>
            <p:spPr bwMode="auto">
              <a:xfrm>
                <a:off x="0" y="320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0" name="Line 30"/>
              <p:cNvSpPr>
                <a:spLocks noChangeShapeType="1"/>
              </p:cNvSpPr>
              <p:nvPr userDrawn="1"/>
            </p:nvSpPr>
            <p:spPr bwMode="auto">
              <a:xfrm>
                <a:off x="0" y="312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1" name="Line 31"/>
              <p:cNvSpPr>
                <a:spLocks noChangeShapeType="1"/>
              </p:cNvSpPr>
              <p:nvPr userDrawn="1"/>
            </p:nvSpPr>
            <p:spPr bwMode="auto">
              <a:xfrm>
                <a:off x="0" y="330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2" name="Line 32"/>
              <p:cNvSpPr>
                <a:spLocks noChangeShapeType="1"/>
              </p:cNvSpPr>
              <p:nvPr userDrawn="1"/>
            </p:nvSpPr>
            <p:spPr bwMode="auto">
              <a:xfrm>
                <a:off x="0" y="299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3" name="Line 33"/>
              <p:cNvSpPr>
                <a:spLocks noChangeShapeType="1"/>
              </p:cNvSpPr>
              <p:nvPr userDrawn="1"/>
            </p:nvSpPr>
            <p:spPr bwMode="auto">
              <a:xfrm>
                <a:off x="0" y="304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4" name="Line 34"/>
              <p:cNvSpPr>
                <a:spLocks noChangeShapeType="1"/>
              </p:cNvSpPr>
              <p:nvPr userDrawn="1"/>
            </p:nvSpPr>
            <p:spPr bwMode="auto">
              <a:xfrm>
                <a:off x="0" y="324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55" name="Line 35"/>
              <p:cNvSpPr>
                <a:spLocks noChangeShapeType="1"/>
              </p:cNvSpPr>
              <p:nvPr userDrawn="1"/>
            </p:nvSpPr>
            <p:spPr bwMode="auto">
              <a:xfrm>
                <a:off x="0" y="322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6" name="Line 36"/>
              <p:cNvSpPr>
                <a:spLocks noChangeShapeType="1"/>
              </p:cNvSpPr>
              <p:nvPr userDrawn="1"/>
            </p:nvSpPr>
            <p:spPr bwMode="auto">
              <a:xfrm>
                <a:off x="0" y="283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7" name="Line 37"/>
              <p:cNvSpPr>
                <a:spLocks noChangeShapeType="1"/>
              </p:cNvSpPr>
              <p:nvPr userDrawn="1"/>
            </p:nvSpPr>
            <p:spPr bwMode="auto">
              <a:xfrm>
                <a:off x="0" y="275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8" name="Line 38"/>
              <p:cNvSpPr>
                <a:spLocks noChangeShapeType="1"/>
              </p:cNvSpPr>
              <p:nvPr userDrawn="1"/>
            </p:nvSpPr>
            <p:spPr bwMode="auto">
              <a:xfrm>
                <a:off x="0" y="267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9" name="Line 39"/>
              <p:cNvSpPr>
                <a:spLocks noChangeShapeType="1"/>
              </p:cNvSpPr>
              <p:nvPr userDrawn="1"/>
            </p:nvSpPr>
            <p:spPr bwMode="auto">
              <a:xfrm>
                <a:off x="0" y="287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0" name="Line 40"/>
              <p:cNvSpPr>
                <a:spLocks noChangeShapeType="1"/>
              </p:cNvSpPr>
              <p:nvPr userDrawn="1"/>
            </p:nvSpPr>
            <p:spPr bwMode="auto">
              <a:xfrm>
                <a:off x="0" y="285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1" name="Line 41"/>
              <p:cNvSpPr>
                <a:spLocks noChangeShapeType="1"/>
              </p:cNvSpPr>
              <p:nvPr userDrawn="1"/>
            </p:nvSpPr>
            <p:spPr bwMode="auto">
              <a:xfrm>
                <a:off x="0" y="2554"/>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2" name="Line 42"/>
              <p:cNvSpPr>
                <a:spLocks noChangeShapeType="1"/>
              </p:cNvSpPr>
              <p:nvPr userDrawn="1"/>
            </p:nvSpPr>
            <p:spPr bwMode="auto">
              <a:xfrm>
                <a:off x="0" y="2590"/>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63" name="Line 43"/>
              <p:cNvSpPr>
                <a:spLocks noChangeShapeType="1"/>
              </p:cNvSpPr>
              <p:nvPr userDrawn="1"/>
            </p:nvSpPr>
            <p:spPr bwMode="auto">
              <a:xfrm>
                <a:off x="0" y="2623"/>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4" name="Line 44"/>
              <p:cNvSpPr>
                <a:spLocks noChangeShapeType="1"/>
              </p:cNvSpPr>
              <p:nvPr userDrawn="1"/>
            </p:nvSpPr>
            <p:spPr bwMode="auto">
              <a:xfrm>
                <a:off x="0" y="246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5" name="Line 45"/>
              <p:cNvSpPr>
                <a:spLocks noChangeShapeType="1"/>
              </p:cNvSpPr>
              <p:nvPr userDrawn="1"/>
            </p:nvSpPr>
            <p:spPr bwMode="auto">
              <a:xfrm>
                <a:off x="0" y="241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66" name="Line 46"/>
              <p:cNvSpPr>
                <a:spLocks noChangeShapeType="1"/>
              </p:cNvSpPr>
              <p:nvPr userDrawn="1"/>
            </p:nvSpPr>
            <p:spPr bwMode="auto">
              <a:xfrm>
                <a:off x="0" y="250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7" name="Line 47"/>
              <p:cNvSpPr>
                <a:spLocks noChangeShapeType="1"/>
              </p:cNvSpPr>
              <p:nvPr userDrawn="1"/>
            </p:nvSpPr>
            <p:spPr bwMode="auto">
              <a:xfrm>
                <a:off x="0" y="237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8" name="Line 48"/>
              <p:cNvSpPr>
                <a:spLocks noChangeShapeType="1"/>
              </p:cNvSpPr>
              <p:nvPr userDrawn="1"/>
            </p:nvSpPr>
            <p:spPr bwMode="auto">
              <a:xfrm>
                <a:off x="0" y="2245"/>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9" name="Line 49"/>
              <p:cNvSpPr>
                <a:spLocks noChangeShapeType="1"/>
              </p:cNvSpPr>
              <p:nvPr userDrawn="1"/>
            </p:nvSpPr>
            <p:spPr bwMode="auto">
              <a:xfrm>
                <a:off x="0" y="235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0" name="Line 50"/>
              <p:cNvSpPr>
                <a:spLocks noChangeShapeType="1"/>
              </p:cNvSpPr>
              <p:nvPr userDrawn="1"/>
            </p:nvSpPr>
            <p:spPr bwMode="auto">
              <a:xfrm>
                <a:off x="0" y="229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1" name="Line 51"/>
              <p:cNvSpPr>
                <a:spLocks noChangeShapeType="1"/>
              </p:cNvSpPr>
              <p:nvPr userDrawn="1"/>
            </p:nvSpPr>
            <p:spPr bwMode="auto">
              <a:xfrm>
                <a:off x="0" y="226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2" name="Line 52"/>
              <p:cNvSpPr>
                <a:spLocks noChangeShapeType="1"/>
              </p:cNvSpPr>
              <p:nvPr userDrawn="1"/>
            </p:nvSpPr>
            <p:spPr bwMode="auto">
              <a:xfrm>
                <a:off x="0" y="213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3" name="Line 53"/>
              <p:cNvSpPr>
                <a:spLocks noChangeShapeType="1"/>
              </p:cNvSpPr>
              <p:nvPr userDrawn="1"/>
            </p:nvSpPr>
            <p:spPr bwMode="auto">
              <a:xfrm>
                <a:off x="0" y="21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74" name="Line 54"/>
              <p:cNvSpPr>
                <a:spLocks noChangeShapeType="1"/>
              </p:cNvSpPr>
              <p:nvPr userDrawn="1"/>
            </p:nvSpPr>
            <p:spPr bwMode="auto">
              <a:xfrm>
                <a:off x="0" y="219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5" name="Line 55"/>
              <p:cNvSpPr>
                <a:spLocks noChangeShapeType="1"/>
              </p:cNvSpPr>
              <p:nvPr userDrawn="1"/>
            </p:nvSpPr>
            <p:spPr bwMode="auto">
              <a:xfrm>
                <a:off x="0" y="204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76" name="Line 56"/>
              <p:cNvSpPr>
                <a:spLocks noChangeShapeType="1"/>
              </p:cNvSpPr>
              <p:nvPr userDrawn="1"/>
            </p:nvSpPr>
            <p:spPr bwMode="auto">
              <a:xfrm>
                <a:off x="0" y="199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77" name="Line 57"/>
              <p:cNvSpPr>
                <a:spLocks noChangeShapeType="1"/>
              </p:cNvSpPr>
              <p:nvPr userDrawn="1"/>
            </p:nvSpPr>
            <p:spPr bwMode="auto">
              <a:xfrm>
                <a:off x="0" y="208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8" name="Line 58"/>
              <p:cNvSpPr>
                <a:spLocks noChangeShapeType="1"/>
              </p:cNvSpPr>
              <p:nvPr userDrawn="1"/>
            </p:nvSpPr>
            <p:spPr bwMode="auto">
              <a:xfrm>
                <a:off x="0" y="159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9" name="Line 59"/>
              <p:cNvSpPr>
                <a:spLocks noChangeShapeType="1"/>
              </p:cNvSpPr>
              <p:nvPr userDrawn="1"/>
            </p:nvSpPr>
            <p:spPr bwMode="auto">
              <a:xfrm>
                <a:off x="0" y="15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80" name="Line 60"/>
              <p:cNvSpPr>
                <a:spLocks noChangeShapeType="1"/>
              </p:cNvSpPr>
              <p:nvPr userDrawn="1"/>
            </p:nvSpPr>
            <p:spPr bwMode="auto">
              <a:xfrm>
                <a:off x="0" y="194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1" name="Line 61"/>
              <p:cNvSpPr>
                <a:spLocks noChangeShapeType="1"/>
              </p:cNvSpPr>
              <p:nvPr userDrawn="1"/>
            </p:nvSpPr>
            <p:spPr bwMode="auto">
              <a:xfrm>
                <a:off x="0" y="182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82" name="Line 62"/>
              <p:cNvSpPr>
                <a:spLocks noChangeShapeType="1"/>
              </p:cNvSpPr>
              <p:nvPr userDrawn="1"/>
            </p:nvSpPr>
            <p:spPr bwMode="auto">
              <a:xfrm>
                <a:off x="0" y="174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3" name="Line 63"/>
              <p:cNvSpPr>
                <a:spLocks noChangeShapeType="1"/>
              </p:cNvSpPr>
              <p:nvPr userDrawn="1"/>
            </p:nvSpPr>
            <p:spPr bwMode="auto">
              <a:xfrm>
                <a:off x="0" y="192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4" name="Line 64"/>
              <p:cNvSpPr>
                <a:spLocks noChangeShapeType="1"/>
              </p:cNvSpPr>
              <p:nvPr userDrawn="1"/>
            </p:nvSpPr>
            <p:spPr bwMode="auto">
              <a:xfrm>
                <a:off x="0" y="161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5" name="Line 65"/>
              <p:cNvSpPr>
                <a:spLocks noChangeShapeType="1"/>
              </p:cNvSpPr>
              <p:nvPr userDrawn="1"/>
            </p:nvSpPr>
            <p:spPr bwMode="auto">
              <a:xfrm>
                <a:off x="0" y="166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6" name="Line 66"/>
              <p:cNvSpPr>
                <a:spLocks noChangeShapeType="1"/>
              </p:cNvSpPr>
              <p:nvPr userDrawn="1"/>
            </p:nvSpPr>
            <p:spPr bwMode="auto">
              <a:xfrm>
                <a:off x="0" y="186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7" name="Line 67"/>
              <p:cNvSpPr>
                <a:spLocks noChangeShapeType="1"/>
              </p:cNvSpPr>
              <p:nvPr userDrawn="1"/>
            </p:nvSpPr>
            <p:spPr bwMode="auto">
              <a:xfrm>
                <a:off x="0" y="184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8" name="Line 68"/>
              <p:cNvSpPr>
                <a:spLocks noChangeShapeType="1"/>
              </p:cNvSpPr>
              <p:nvPr userDrawn="1"/>
            </p:nvSpPr>
            <p:spPr bwMode="auto">
              <a:xfrm>
                <a:off x="0" y="1437"/>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9" name="Line 69"/>
              <p:cNvSpPr>
                <a:spLocks noChangeShapeType="1"/>
              </p:cNvSpPr>
              <p:nvPr userDrawn="1"/>
            </p:nvSpPr>
            <p:spPr bwMode="auto">
              <a:xfrm>
                <a:off x="0" y="147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0" name="Line 70"/>
              <p:cNvSpPr>
                <a:spLocks noChangeShapeType="1"/>
              </p:cNvSpPr>
              <p:nvPr userDrawn="1"/>
            </p:nvSpPr>
            <p:spPr bwMode="auto">
              <a:xfrm>
                <a:off x="0" y="150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1" name="Line 71"/>
              <p:cNvSpPr>
                <a:spLocks noChangeShapeType="1"/>
              </p:cNvSpPr>
              <p:nvPr userDrawn="1"/>
            </p:nvSpPr>
            <p:spPr bwMode="auto">
              <a:xfrm>
                <a:off x="0" y="1347"/>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2" name="Line 72"/>
              <p:cNvSpPr>
                <a:spLocks noChangeShapeType="1"/>
              </p:cNvSpPr>
              <p:nvPr userDrawn="1"/>
            </p:nvSpPr>
            <p:spPr bwMode="auto">
              <a:xfrm>
                <a:off x="0" y="139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3" name="Line 73"/>
              <p:cNvSpPr>
                <a:spLocks noChangeShapeType="1"/>
              </p:cNvSpPr>
              <p:nvPr userDrawn="1"/>
            </p:nvSpPr>
            <p:spPr bwMode="auto">
              <a:xfrm>
                <a:off x="0" y="101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94" name="Line 74"/>
              <p:cNvSpPr>
                <a:spLocks noChangeShapeType="1"/>
              </p:cNvSpPr>
              <p:nvPr userDrawn="1"/>
            </p:nvSpPr>
            <p:spPr bwMode="auto">
              <a:xfrm>
                <a:off x="0" y="98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5" name="Line 75"/>
              <p:cNvSpPr>
                <a:spLocks noChangeShapeType="1"/>
              </p:cNvSpPr>
              <p:nvPr userDrawn="1"/>
            </p:nvSpPr>
            <p:spPr bwMode="auto">
              <a:xfrm>
                <a:off x="0" y="124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6" name="Line 76"/>
              <p:cNvSpPr>
                <a:spLocks noChangeShapeType="1"/>
              </p:cNvSpPr>
              <p:nvPr userDrawn="1"/>
            </p:nvSpPr>
            <p:spPr bwMode="auto">
              <a:xfrm>
                <a:off x="0" y="116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7" name="Line 77"/>
              <p:cNvSpPr>
                <a:spLocks noChangeShapeType="1"/>
              </p:cNvSpPr>
              <p:nvPr userDrawn="1"/>
            </p:nvSpPr>
            <p:spPr bwMode="auto">
              <a:xfrm>
                <a:off x="0" y="103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8" name="Line 78"/>
              <p:cNvSpPr>
                <a:spLocks noChangeShapeType="1"/>
              </p:cNvSpPr>
              <p:nvPr userDrawn="1"/>
            </p:nvSpPr>
            <p:spPr bwMode="auto">
              <a:xfrm>
                <a:off x="0" y="10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9" name="Line 79"/>
              <p:cNvSpPr>
                <a:spLocks noChangeShapeType="1"/>
              </p:cNvSpPr>
              <p:nvPr userDrawn="1"/>
            </p:nvSpPr>
            <p:spPr bwMode="auto">
              <a:xfrm>
                <a:off x="0" y="128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0" name="Line 80"/>
              <p:cNvSpPr>
                <a:spLocks noChangeShapeType="1"/>
              </p:cNvSpPr>
              <p:nvPr userDrawn="1"/>
            </p:nvSpPr>
            <p:spPr bwMode="auto">
              <a:xfrm>
                <a:off x="0" y="126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1" name="Line 81"/>
              <p:cNvSpPr>
                <a:spLocks noChangeShapeType="1"/>
              </p:cNvSpPr>
              <p:nvPr userDrawn="1"/>
            </p:nvSpPr>
            <p:spPr bwMode="auto">
              <a:xfrm>
                <a:off x="0" y="86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2" name="Line 82"/>
              <p:cNvSpPr>
                <a:spLocks noChangeShapeType="1"/>
              </p:cNvSpPr>
              <p:nvPr userDrawn="1"/>
            </p:nvSpPr>
            <p:spPr bwMode="auto">
              <a:xfrm>
                <a:off x="0" y="89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03" name="Line 83"/>
              <p:cNvSpPr>
                <a:spLocks noChangeShapeType="1"/>
              </p:cNvSpPr>
              <p:nvPr userDrawn="1"/>
            </p:nvSpPr>
            <p:spPr bwMode="auto">
              <a:xfrm>
                <a:off x="0" y="92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4" name="Line 84"/>
              <p:cNvSpPr>
                <a:spLocks noChangeShapeType="1"/>
              </p:cNvSpPr>
              <p:nvPr userDrawn="1"/>
            </p:nvSpPr>
            <p:spPr bwMode="auto">
              <a:xfrm>
                <a:off x="0" y="77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05" name="Line 85"/>
              <p:cNvSpPr>
                <a:spLocks noChangeShapeType="1"/>
              </p:cNvSpPr>
              <p:nvPr userDrawn="1"/>
            </p:nvSpPr>
            <p:spPr bwMode="auto">
              <a:xfrm>
                <a:off x="0" y="81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6" name="Line 86"/>
              <p:cNvSpPr>
                <a:spLocks noChangeShapeType="1"/>
              </p:cNvSpPr>
              <p:nvPr userDrawn="1"/>
            </p:nvSpPr>
            <p:spPr bwMode="auto">
              <a:xfrm>
                <a:off x="0" y="71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7" name="Line 87"/>
              <p:cNvSpPr>
                <a:spLocks noChangeShapeType="1"/>
              </p:cNvSpPr>
              <p:nvPr userDrawn="1"/>
            </p:nvSpPr>
            <p:spPr bwMode="auto">
              <a:xfrm>
                <a:off x="0" y="64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8" name="Line 88"/>
              <p:cNvSpPr>
                <a:spLocks noChangeShapeType="1"/>
              </p:cNvSpPr>
              <p:nvPr userDrawn="1"/>
            </p:nvSpPr>
            <p:spPr bwMode="auto">
              <a:xfrm>
                <a:off x="0" y="522"/>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9" name="Line 89"/>
              <p:cNvSpPr>
                <a:spLocks noChangeShapeType="1"/>
              </p:cNvSpPr>
              <p:nvPr userDrawn="1"/>
            </p:nvSpPr>
            <p:spPr bwMode="auto">
              <a:xfrm>
                <a:off x="0" y="558"/>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0" name="Line 90"/>
              <p:cNvSpPr>
                <a:spLocks noChangeShapeType="1"/>
              </p:cNvSpPr>
              <p:nvPr userDrawn="1"/>
            </p:nvSpPr>
            <p:spPr bwMode="auto">
              <a:xfrm>
                <a:off x="0" y="59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1" name="Line 91"/>
              <p:cNvSpPr>
                <a:spLocks noChangeShapeType="1"/>
              </p:cNvSpPr>
              <p:nvPr userDrawn="1"/>
            </p:nvSpPr>
            <p:spPr bwMode="auto">
              <a:xfrm>
                <a:off x="0" y="432"/>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12" name="Line 92"/>
              <p:cNvSpPr>
                <a:spLocks noChangeShapeType="1"/>
              </p:cNvSpPr>
              <p:nvPr userDrawn="1"/>
            </p:nvSpPr>
            <p:spPr bwMode="auto">
              <a:xfrm>
                <a:off x="0" y="38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13" name="Line 93"/>
              <p:cNvSpPr>
                <a:spLocks noChangeShapeType="1"/>
              </p:cNvSpPr>
              <p:nvPr userDrawn="1"/>
            </p:nvSpPr>
            <p:spPr bwMode="auto">
              <a:xfrm>
                <a:off x="0" y="47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4" name="Line 94"/>
              <p:cNvSpPr>
                <a:spLocks noChangeShapeType="1"/>
              </p:cNvSpPr>
              <p:nvPr userDrawn="1"/>
            </p:nvSpPr>
            <p:spPr bwMode="auto">
              <a:xfrm>
                <a:off x="0" y="3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5" name="Line 95"/>
              <p:cNvSpPr>
                <a:spLocks noChangeShapeType="1"/>
              </p:cNvSpPr>
              <p:nvPr userDrawn="1"/>
            </p:nvSpPr>
            <p:spPr bwMode="auto">
              <a:xfrm>
                <a:off x="0" y="3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6" name="Line 96"/>
              <p:cNvSpPr>
                <a:spLocks noChangeShapeType="1"/>
              </p:cNvSpPr>
              <p:nvPr userDrawn="1"/>
            </p:nvSpPr>
            <p:spPr bwMode="auto">
              <a:xfrm>
                <a:off x="0" y="2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7" name="Line 97"/>
              <p:cNvSpPr>
                <a:spLocks noChangeShapeType="1"/>
              </p:cNvSpPr>
              <p:nvPr userDrawn="1"/>
            </p:nvSpPr>
            <p:spPr bwMode="auto">
              <a:xfrm>
                <a:off x="0" y="7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8" name="Line 98"/>
              <p:cNvSpPr>
                <a:spLocks noChangeShapeType="1"/>
              </p:cNvSpPr>
              <p:nvPr userDrawn="1"/>
            </p:nvSpPr>
            <p:spPr bwMode="auto">
              <a:xfrm>
                <a:off x="0" y="4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9" name="Line 99"/>
              <p:cNvSpPr>
                <a:spLocks noChangeShapeType="1"/>
              </p:cNvSpPr>
              <p:nvPr userDrawn="1"/>
            </p:nvSpPr>
            <p:spPr bwMode="auto">
              <a:xfrm>
                <a:off x="0" y="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0" name="Line 100"/>
              <p:cNvSpPr>
                <a:spLocks noChangeShapeType="1"/>
              </p:cNvSpPr>
              <p:nvPr userDrawn="1"/>
            </p:nvSpPr>
            <p:spPr bwMode="auto">
              <a:xfrm>
                <a:off x="0" y="14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1" name="Line 101"/>
              <p:cNvSpPr>
                <a:spLocks noChangeShapeType="1"/>
              </p:cNvSpPr>
              <p:nvPr userDrawn="1"/>
            </p:nvSpPr>
            <p:spPr bwMode="auto">
              <a:xfrm>
                <a:off x="0" y="202"/>
                <a:ext cx="5760" cy="0"/>
              </a:xfrm>
              <a:prstGeom prst="line">
                <a:avLst/>
              </a:prstGeom>
              <a:noFill/>
              <a:ln w="38100">
                <a:solidFill>
                  <a:schemeClr val="bg2"/>
                </a:solidFill>
                <a:round/>
              </a:ln>
              <a:effectLst/>
            </p:spPr>
            <p:txBody>
              <a:bodyPr wrap="none" anchor="ctr"/>
              <a:lstStyle/>
              <a:p>
                <a:pPr>
                  <a:defRPr/>
                </a:pPr>
                <a:endParaRPr lang="zh-CN" altLang="en-US"/>
              </a:p>
            </p:txBody>
          </p:sp>
        </p:grpSp>
        <p:grpSp>
          <p:nvGrpSpPr>
            <p:cNvPr id="10249" name="Group 102"/>
            <p:cNvGrpSpPr/>
            <p:nvPr userDrawn="1"/>
          </p:nvGrpSpPr>
          <p:grpSpPr bwMode="auto">
            <a:xfrm>
              <a:off x="400" y="205"/>
              <a:ext cx="5216" cy="1123"/>
              <a:chOff x="400" y="205"/>
              <a:chExt cx="5216" cy="1123"/>
            </a:xfrm>
          </p:grpSpPr>
          <p:sp>
            <p:nvSpPr>
              <p:cNvPr id="5223" name="Rectangle 103"/>
              <p:cNvSpPr>
                <a:spLocks noChangeArrowheads="1"/>
              </p:cNvSpPr>
              <p:nvPr userDrawn="1"/>
            </p:nvSpPr>
            <p:spPr bwMode="auto">
              <a:xfrm>
                <a:off x="557" y="205"/>
                <a:ext cx="313" cy="914"/>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4" name="Rectangle 104"/>
              <p:cNvSpPr>
                <a:spLocks noChangeArrowheads="1"/>
              </p:cNvSpPr>
              <p:nvPr userDrawn="1"/>
            </p:nvSpPr>
            <p:spPr bwMode="auto">
              <a:xfrm>
                <a:off x="400" y="288"/>
                <a:ext cx="3567" cy="49"/>
              </a:xfrm>
              <a:prstGeom prst="rect">
                <a:avLst/>
              </a:prstGeom>
              <a:solidFill>
                <a:schemeClr val="hlink"/>
              </a:solidFill>
              <a:ln w="9525">
                <a:noFill/>
                <a:miter lim="800000"/>
              </a:ln>
              <a:effectLst/>
            </p:spPr>
            <p:txBody>
              <a:bodyPr wrap="none" anchor="ctr"/>
              <a:lstStyle/>
              <a:p>
                <a:pPr>
                  <a:defRPr/>
                </a:pPr>
                <a:endParaRPr lang="zh-CN" altLang="en-US"/>
              </a:p>
            </p:txBody>
          </p:sp>
          <p:sp>
            <p:nvSpPr>
              <p:cNvPr id="5225" name="Rectangle 105"/>
              <p:cNvSpPr>
                <a:spLocks noChangeArrowheads="1"/>
              </p:cNvSpPr>
              <p:nvPr userDrawn="1"/>
            </p:nvSpPr>
            <p:spPr bwMode="auto">
              <a:xfrm>
                <a:off x="4599" y="1115"/>
                <a:ext cx="929" cy="213"/>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6" name="Rectangle 106"/>
              <p:cNvSpPr>
                <a:spLocks noChangeArrowheads="1"/>
              </p:cNvSpPr>
              <p:nvPr userDrawn="1"/>
            </p:nvSpPr>
            <p:spPr bwMode="auto">
              <a:xfrm>
                <a:off x="2049" y="1211"/>
                <a:ext cx="3567" cy="49"/>
              </a:xfrm>
              <a:prstGeom prst="rect">
                <a:avLst/>
              </a:prstGeom>
              <a:solidFill>
                <a:schemeClr val="hlink"/>
              </a:solidFill>
              <a:ln w="9525">
                <a:noFill/>
                <a:miter lim="800000"/>
              </a:ln>
              <a:effectLst/>
            </p:spPr>
            <p:txBody>
              <a:bodyPr wrap="none" anchor="ctr"/>
              <a:lstStyle/>
              <a:p>
                <a:pPr>
                  <a:defRPr/>
                </a:pPr>
                <a:endParaRPr lang="zh-CN" altLang="en-US"/>
              </a:p>
            </p:txBody>
          </p:sp>
        </p:grpSp>
      </p:grpSp>
      <p:sp>
        <p:nvSpPr>
          <p:cNvPr id="10243" name="Rectangle 107"/>
          <p:cNvSpPr>
            <a:spLocks noGrp="1" noChangeArrowheads="1"/>
          </p:cNvSpPr>
          <p:nvPr>
            <p:ph type="body" idx="1"/>
          </p:nvPr>
        </p:nvSpPr>
        <p:spPr bwMode="auto">
          <a:xfrm>
            <a:off x="809625" y="2214563"/>
            <a:ext cx="7958138" cy="388143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8" name="Rectangle 108"/>
          <p:cNvSpPr>
            <a:spLocks noGrp="1" noChangeArrowheads="1"/>
          </p:cNvSpPr>
          <p:nvPr>
            <p:ph type="dt" sz="half" idx="2"/>
          </p:nvPr>
        </p:nvSpPr>
        <p:spPr bwMode="auto">
          <a:xfrm>
            <a:off x="809625" y="6373813"/>
            <a:ext cx="19050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kumimoji="0" sz="1400" b="0" smtClean="0">
                <a:solidFill>
                  <a:schemeClr val="folHlink"/>
                </a:solidFill>
                <a:ea typeface="+mn-ea"/>
              </a:defRPr>
            </a:lvl1pPr>
          </a:lstStyle>
          <a:p>
            <a:pPr>
              <a:defRPr/>
            </a:pPr>
            <a:endParaRPr lang="en-US" altLang="zh-CN"/>
          </a:p>
        </p:txBody>
      </p:sp>
      <p:sp>
        <p:nvSpPr>
          <p:cNvPr id="5229" name="Rectangle 109"/>
          <p:cNvSpPr>
            <a:spLocks noGrp="1" noChangeArrowheads="1"/>
          </p:cNvSpPr>
          <p:nvPr>
            <p:ph type="ftr" sz="quarter" idx="3"/>
          </p:nvPr>
        </p:nvSpPr>
        <p:spPr bwMode="auto">
          <a:xfrm>
            <a:off x="3132138" y="6376988"/>
            <a:ext cx="3086100" cy="457200"/>
          </a:xfrm>
          <a:prstGeom prst="rect">
            <a:avLst/>
          </a:prstGeom>
          <a:noFill/>
          <a:ln w="9525">
            <a:noFill/>
            <a:miter lim="800000"/>
          </a:ln>
          <a:effectLst/>
        </p:spPr>
        <p:txBody>
          <a:bodyPr vert="horz" wrap="square" lIns="91440" tIns="45720" rIns="91440" bIns="45720" numCol="1" anchor="b" anchorCtr="0" compatLnSpc="1"/>
          <a:lstStyle>
            <a:lvl1pPr algn="ctr">
              <a:spcBef>
                <a:spcPct val="0"/>
              </a:spcBef>
              <a:buClrTx/>
              <a:buFontTx/>
              <a:buNone/>
              <a:defRPr kumimoji="0" sz="1400" b="0" smtClean="0">
                <a:solidFill>
                  <a:schemeClr val="folHlink"/>
                </a:solidFill>
                <a:ea typeface="+mn-ea"/>
              </a:defRPr>
            </a:lvl1pPr>
          </a:lstStyle>
          <a:p>
            <a:pPr>
              <a:defRPr/>
            </a:pPr>
            <a:r>
              <a:rPr lang="zh-CN" altLang="en-US"/>
              <a:t>动态规划</a:t>
            </a:r>
            <a:endParaRPr lang="en-US" altLang="zh-CN"/>
          </a:p>
        </p:txBody>
      </p:sp>
      <p:sp>
        <p:nvSpPr>
          <p:cNvPr id="5230" name="Rectangle 110"/>
          <p:cNvSpPr>
            <a:spLocks noGrp="1" noChangeArrowheads="1"/>
          </p:cNvSpPr>
          <p:nvPr>
            <p:ph type="sldNum" sz="quarter" idx="4"/>
          </p:nvPr>
        </p:nvSpPr>
        <p:spPr bwMode="auto">
          <a:xfrm>
            <a:off x="6589713" y="6376988"/>
            <a:ext cx="2193925"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0" sz="1400" b="0" smtClean="0">
                <a:solidFill>
                  <a:schemeClr val="folHlink"/>
                </a:solidFill>
                <a:ea typeface="+mn-ea"/>
              </a:defRPr>
            </a:lvl1pPr>
          </a:lstStyle>
          <a:p>
            <a:pPr>
              <a:defRPr/>
            </a:pPr>
            <a:fld id="{A46414B0-2FA7-4528-95F2-8F22DA5AF7AE}" type="slidenum">
              <a:rPr lang="zh-CN" altLang="en-US"/>
              <a:t>‹#›</a:t>
            </a:fld>
            <a:endParaRPr lang="en-US" altLang="zh-CN"/>
          </a:p>
        </p:txBody>
      </p:sp>
      <p:sp>
        <p:nvSpPr>
          <p:cNvPr id="10247" name="Rectangle 111"/>
          <p:cNvSpPr>
            <a:spLocks noGrp="1" noChangeArrowheads="1"/>
          </p:cNvSpPr>
          <p:nvPr>
            <p:ph type="title"/>
          </p:nvPr>
        </p:nvSpPr>
        <p:spPr bwMode="auto">
          <a:xfrm>
            <a:off x="1371600" y="609600"/>
            <a:ext cx="73787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oleObject" Target="../embeddings/oleObject7.bin"/><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bin"/><Relationship Id="rId3" Type="http://schemas.openxmlformats.org/officeDocument/2006/relationships/image" Target="../media/image2.png"/><Relationship Id="rId7" Type="http://schemas.openxmlformats.org/officeDocument/2006/relationships/image" Target="../media/image6.bin"/><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bin"/><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p:txBody>
          <a:bodyPr/>
          <a:lstStyle/>
          <a:p>
            <a:pPr eaLnBrk="1" hangingPunct="1"/>
            <a:r>
              <a:rPr lang="zh-CN" altLang="en-US" dirty="0">
                <a:ea typeface="黑体" panose="02010609060101010101" pitchFamily="2" charset="-122"/>
              </a:rPr>
              <a:t>第</a:t>
            </a:r>
            <a:r>
              <a:rPr lang="en-US" altLang="zh-CN" dirty="0">
                <a:ea typeface="黑体" panose="02010609060101010101" pitchFamily="2" charset="-122"/>
              </a:rPr>
              <a:t>8</a:t>
            </a:r>
            <a:r>
              <a:rPr lang="zh-CN" altLang="en-US" dirty="0">
                <a:ea typeface="黑体" panose="02010609060101010101" pitchFamily="2" charset="-122"/>
              </a:rPr>
              <a:t>章</a:t>
            </a:r>
            <a:r>
              <a:rPr lang="en-US" altLang="zh-CN" dirty="0">
                <a:ea typeface="黑体" panose="02010609060101010101" pitchFamily="2" charset="-122"/>
              </a:rPr>
              <a:t> </a:t>
            </a:r>
            <a:r>
              <a:rPr lang="zh-CN" altLang="en-US" dirty="0">
                <a:ea typeface="黑体" panose="02010609060101010101" pitchFamily="2" charset="-122"/>
              </a:rPr>
              <a:t>知识图谱</a:t>
            </a:r>
            <a:endParaRPr lang="en-US" altLang="zh-CN" dirty="0">
              <a:ea typeface="黑体" panose="02010609060101010101" pitchFamily="2" charset="-122"/>
            </a:endParaRPr>
          </a:p>
        </p:txBody>
      </p:sp>
      <p:sp>
        <p:nvSpPr>
          <p:cNvPr id="5" name="矩形 4"/>
          <p:cNvSpPr/>
          <p:nvPr/>
        </p:nvSpPr>
        <p:spPr>
          <a:xfrm>
            <a:off x="2843810" y="3212976"/>
            <a:ext cx="4301177" cy="2259080"/>
          </a:xfrm>
          <a:prstGeom prst="rect">
            <a:avLst/>
          </a:prstGeom>
        </p:spPr>
        <p:txBody>
          <a:bodyPr wrap="none">
            <a:spAutoFit/>
          </a:bodyPr>
          <a:lstStyle/>
          <a:p>
            <a:pPr algn="ctr" eaLnBrk="1" hangingPunct="1"/>
            <a:r>
              <a:rPr lang="en-US" altLang="zh-CN" sz="4000" dirty="0">
                <a:ea typeface="黑体" panose="02010609060101010101" pitchFamily="2" charset="-122"/>
              </a:rPr>
              <a:t>《</a:t>
            </a:r>
            <a:r>
              <a:rPr lang="zh-CN" altLang="en-US" sz="4000" dirty="0">
                <a:ea typeface="黑体" panose="02010609060101010101" pitchFamily="2" charset="-122"/>
              </a:rPr>
              <a:t>智能数据工程</a:t>
            </a:r>
            <a:r>
              <a:rPr lang="en-US" altLang="zh-CN" sz="4000" dirty="0">
                <a:ea typeface="黑体" panose="02010609060101010101" pitchFamily="2" charset="-122"/>
              </a:rPr>
              <a:t>》</a:t>
            </a:r>
          </a:p>
          <a:p>
            <a:pPr algn="ctr" eaLnBrk="1" hangingPunct="1"/>
            <a:endParaRPr lang="en-US" altLang="zh-CN" dirty="0">
              <a:ea typeface="黑体" panose="02010609060101010101" pitchFamily="2" charset="-122"/>
            </a:endParaRPr>
          </a:p>
          <a:p>
            <a:pPr algn="ctr" eaLnBrk="1" hangingPunct="1"/>
            <a:r>
              <a:rPr lang="zh-CN" altLang="en-US" dirty="0">
                <a:ea typeface="黑体" panose="02010609060101010101" pitchFamily="2" charset="-122"/>
              </a:rPr>
              <a:t>清华大学出版社</a:t>
            </a:r>
            <a:endParaRPr lang="en-US" altLang="zh-CN" dirty="0">
              <a:ea typeface="黑体" panose="02010609060101010101" pitchFamily="2" charset="-122"/>
            </a:endParaRPr>
          </a:p>
          <a:p>
            <a:pPr algn="ctr" eaLnBrk="1" hangingPunct="1"/>
            <a:r>
              <a:rPr lang="en-US" altLang="zh-CN" dirty="0">
                <a:ea typeface="黑体" panose="02010609060101010101" pitchFamily="2" charset="-122"/>
              </a:rPr>
              <a:t>2025</a:t>
            </a:r>
            <a:r>
              <a:rPr lang="zh-CN" altLang="en-US" dirty="0">
                <a:ea typeface="黑体" panose="02010609060101010101" pitchFamily="2" charset="-122"/>
              </a:rPr>
              <a:t>年</a:t>
            </a:r>
            <a:r>
              <a:rPr lang="en-US" altLang="zh-CN" dirty="0">
                <a:ea typeface="黑体" panose="02010609060101010101" pitchFamily="2" charset="-122"/>
              </a:rPr>
              <a:t>1</a:t>
            </a:r>
            <a:r>
              <a:rPr lang="zh-CN" altLang="en-US" dirty="0">
                <a:ea typeface="黑体" panose="02010609060101010101" pitchFamily="2" charset="-122"/>
              </a:rPr>
              <a:t>月</a:t>
            </a:r>
            <a:endParaRPr lang="en-US" altLang="zh-CN" dirty="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646702781"/>
              </p:ext>
            </p:extLst>
          </p:nvPr>
        </p:nvGraphicFramePr>
        <p:xfrm>
          <a:off x="4644008" y="2585031"/>
          <a:ext cx="4464496" cy="4075497"/>
        </p:xfrm>
        <a:graphic>
          <a:graphicData uri="http://schemas.openxmlformats.org/presentationml/2006/ole">
            <mc:AlternateContent xmlns:mc="http://schemas.openxmlformats.org/markup-compatibility/2006">
              <mc:Choice xmlns:v="urn:schemas-microsoft-com:vml" Requires="v">
                <p:oleObj name="Visio" r:id="rId2" imgW="3096895" imgH="2831465" progId="Visio.Drawing.15">
                  <p:embed/>
                </p:oleObj>
              </mc:Choice>
              <mc:Fallback>
                <p:oleObj name="Visio" r:id="rId2" imgW="3096895" imgH="2831465" progId="Visio.Drawing.15">
                  <p:embed/>
                  <p:pic>
                    <p:nvPicPr>
                      <p:cNvPr id="4" name="对象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85031"/>
                        <a:ext cx="4464496" cy="4075497"/>
                      </a:xfrm>
                      <a:prstGeom prst="rect">
                        <a:avLst/>
                      </a:prstGeom>
                      <a:noFill/>
                    </p:spPr>
                  </p:pic>
                </p:oleObj>
              </mc:Fallback>
            </mc:AlternateContent>
          </a:graphicData>
        </a:graphic>
      </p:graphicFrame>
      <p:sp>
        <p:nvSpPr>
          <p:cNvPr id="8" name="Rectangle 3"/>
          <p:cNvSpPr txBox="1">
            <a:spLocks noChangeArrowheads="1"/>
          </p:cNvSpPr>
          <p:nvPr/>
        </p:nvSpPr>
        <p:spPr>
          <a:xfrm>
            <a:off x="748627" y="2042911"/>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BERT-</a:t>
            </a:r>
            <a:r>
              <a:rPr lang="en-US" altLang="zh-CN" sz="2200" kern="0" dirty="0" err="1">
                <a:solidFill>
                  <a:srgbClr val="0000FF"/>
                </a:solidFill>
                <a:ea typeface="黑体" panose="02010609060101010101" pitchFamily="2" charset="-122"/>
              </a:rPr>
              <a:t>BiLSTM</a:t>
            </a:r>
            <a:r>
              <a:rPr lang="en-US" altLang="zh-CN" sz="2200" kern="0" dirty="0">
                <a:solidFill>
                  <a:srgbClr val="0000FF"/>
                </a:solidFill>
                <a:ea typeface="黑体" panose="02010609060101010101" pitchFamily="2" charset="-122"/>
              </a:rPr>
              <a:t>-CRF</a:t>
            </a:r>
            <a:r>
              <a:rPr lang="zh-CN" altLang="en-US" sz="2200" kern="0" dirty="0">
                <a:solidFill>
                  <a:srgbClr val="0000FF"/>
                </a:solidFill>
                <a:ea typeface="黑体" panose="02010609060101010101" pitchFamily="2" charset="-122"/>
              </a:rPr>
              <a:t>的命名实体识别</a:t>
            </a:r>
            <a:endParaRPr lang="en-US" altLang="zh-CN" sz="2200" kern="0" dirty="0">
              <a:solidFill>
                <a:srgbClr val="0000FF"/>
              </a:solidFill>
              <a:ea typeface="黑体" panose="02010609060101010101" pitchFamily="2" charset="-122"/>
            </a:endParaRPr>
          </a:p>
        </p:txBody>
      </p:sp>
      <p:sp>
        <p:nvSpPr>
          <p:cNvPr id="10" name="矩形 9"/>
          <p:cNvSpPr/>
          <p:nvPr/>
        </p:nvSpPr>
        <p:spPr>
          <a:xfrm>
            <a:off x="827584" y="3387837"/>
            <a:ext cx="4032448" cy="3080330"/>
          </a:xfrm>
          <a:prstGeom prst="rect">
            <a:avLst/>
          </a:prstGeom>
          <a:ln w="6350">
            <a:solidFill>
              <a:schemeClr val="tx1"/>
            </a:solidFill>
          </a:ln>
        </p:spPr>
        <p:txBody>
          <a:bodyPr wrap="square">
            <a:spAutoFit/>
          </a:bodyPr>
          <a:lstStyle/>
          <a:p>
            <a:pPr marL="360000" indent="-342900" algn="just" eaLnBrk="1" hangingPunct="1">
              <a:lnSpc>
                <a:spcPts val="2800"/>
              </a:lnSpc>
              <a:spcBef>
                <a:spcPts val="600"/>
              </a:spcBef>
              <a:spcAft>
                <a:spcPts val="0"/>
              </a:spcAft>
              <a:buFont typeface="黑体" panose="02010609060101010101" pitchFamily="49" charset="-122"/>
              <a:buChar char="-"/>
            </a:pPr>
            <a:r>
              <a:rPr lang="zh-CN" altLang="en-US" sz="1800" b="0" dirty="0">
                <a:solidFill>
                  <a:srgbClr val="002060"/>
                </a:solidFill>
              </a:rPr>
              <a:t>以</a:t>
            </a:r>
            <a:r>
              <a:rPr lang="en-US" altLang="zh-CN" sz="1800" b="0" dirty="0">
                <a:solidFill>
                  <a:srgbClr val="002060"/>
                </a:solidFill>
              </a:rPr>
              <a:t>BERT</a:t>
            </a:r>
            <a:r>
              <a:rPr lang="zh-CN" altLang="en-US" sz="1800" b="0" dirty="0">
                <a:solidFill>
                  <a:srgbClr val="002060"/>
                </a:solidFill>
              </a:rPr>
              <a:t>作为基础</a:t>
            </a:r>
            <a:r>
              <a:rPr lang="zh-CN" altLang="en-US" sz="1800" b="0" dirty="0">
                <a:solidFill>
                  <a:srgbClr val="FF0000"/>
                </a:solidFill>
              </a:rPr>
              <a:t>输入层</a:t>
            </a:r>
            <a:r>
              <a:rPr lang="zh-CN" altLang="en-US" sz="1800" b="0" dirty="0">
                <a:solidFill>
                  <a:srgbClr val="002060"/>
                </a:solidFill>
              </a:rPr>
              <a:t>编码方式，充分挖掘出字符的深层特征</a:t>
            </a:r>
            <a:endParaRPr lang="en-US" altLang="zh-CN" sz="1800" b="0" kern="0" dirty="0">
              <a:solidFill>
                <a:srgbClr val="002060"/>
              </a:solidFill>
            </a:endParaRPr>
          </a:p>
          <a:p>
            <a:pPr marL="360000" indent="-342900" algn="just" eaLnBrk="1" hangingPunct="1">
              <a:lnSpc>
                <a:spcPts val="2800"/>
              </a:lnSpc>
              <a:spcBef>
                <a:spcPts val="600"/>
              </a:spcBef>
              <a:spcAft>
                <a:spcPts val="0"/>
              </a:spcAft>
              <a:buFont typeface="黑体" panose="02010609060101010101" pitchFamily="49" charset="-122"/>
              <a:buChar char="-"/>
            </a:pPr>
            <a:r>
              <a:rPr lang="zh-CN" altLang="en-US" sz="1800" b="0" dirty="0">
                <a:solidFill>
                  <a:srgbClr val="002060"/>
                </a:solidFill>
              </a:rPr>
              <a:t>以</a:t>
            </a:r>
            <a:r>
              <a:rPr lang="en-US" altLang="zh-CN" sz="1800" b="0" dirty="0" err="1">
                <a:solidFill>
                  <a:srgbClr val="002060"/>
                </a:solidFill>
              </a:rPr>
              <a:t>BiLSTM</a:t>
            </a:r>
            <a:r>
              <a:rPr lang="zh-CN" altLang="en-US" sz="1800" b="0" dirty="0">
                <a:solidFill>
                  <a:srgbClr val="002060"/>
                </a:solidFill>
              </a:rPr>
              <a:t>作为</a:t>
            </a:r>
            <a:r>
              <a:rPr lang="zh-CN" altLang="en-US" sz="1800" b="0" dirty="0">
                <a:solidFill>
                  <a:srgbClr val="FF0000"/>
                </a:solidFill>
              </a:rPr>
              <a:t>编码层</a:t>
            </a:r>
            <a:r>
              <a:rPr lang="zh-CN" altLang="en-US" sz="1800" b="0" dirty="0">
                <a:solidFill>
                  <a:srgbClr val="002060"/>
                </a:solidFill>
              </a:rPr>
              <a:t>模型自动提取序列特征并捕获输入序列中字符的上下文关联和长距离依赖关系</a:t>
            </a:r>
            <a:endParaRPr lang="en-US" altLang="zh-CN" sz="1800" b="0" kern="0" dirty="0">
              <a:solidFill>
                <a:srgbClr val="002060"/>
              </a:solidFill>
            </a:endParaRPr>
          </a:p>
          <a:p>
            <a:pPr marL="360000" indent="-342900" algn="just">
              <a:lnSpc>
                <a:spcPts val="2800"/>
              </a:lnSpc>
              <a:spcBef>
                <a:spcPts val="600"/>
              </a:spcBef>
              <a:spcAft>
                <a:spcPts val="0"/>
              </a:spcAft>
              <a:buFont typeface="黑体" panose="02010609060101010101" pitchFamily="49" charset="-122"/>
              <a:buChar char="-"/>
            </a:pPr>
            <a:r>
              <a:rPr lang="zh-CN" altLang="en-US" sz="1800" b="0" dirty="0">
                <a:solidFill>
                  <a:srgbClr val="002060"/>
                </a:solidFill>
              </a:rPr>
              <a:t>以</a:t>
            </a:r>
            <a:r>
              <a:rPr lang="en-US" altLang="zh-CN" sz="1800" b="0" dirty="0">
                <a:solidFill>
                  <a:srgbClr val="002060"/>
                </a:solidFill>
              </a:rPr>
              <a:t>CRF</a:t>
            </a:r>
            <a:r>
              <a:rPr lang="zh-CN" altLang="en-US" sz="1800" b="0" dirty="0">
                <a:solidFill>
                  <a:srgbClr val="002060"/>
                </a:solidFill>
              </a:rPr>
              <a:t>作为</a:t>
            </a:r>
            <a:r>
              <a:rPr lang="zh-CN" altLang="en-US" sz="1800" b="0" dirty="0">
                <a:solidFill>
                  <a:srgbClr val="FF0000"/>
                </a:solidFill>
              </a:rPr>
              <a:t>解码层</a:t>
            </a:r>
            <a:r>
              <a:rPr lang="zh-CN" altLang="en-US" sz="1800" b="0" dirty="0">
                <a:solidFill>
                  <a:srgbClr val="002060"/>
                </a:solidFill>
              </a:rPr>
              <a:t>模型保证输出标签序列满足现实约束，提升输出序列标签的正确性</a:t>
            </a:r>
            <a:endParaRPr lang="zh-CN" altLang="en-US" sz="1800" dirty="0"/>
          </a:p>
        </p:txBody>
      </p:sp>
      <p:sp>
        <p:nvSpPr>
          <p:cNvPr id="2" name="矩形 1"/>
          <p:cNvSpPr/>
          <p:nvPr/>
        </p:nvSpPr>
        <p:spPr>
          <a:xfrm>
            <a:off x="1691680" y="2623779"/>
            <a:ext cx="2496234" cy="777713"/>
          </a:xfrm>
          <a:prstGeom prst="rect">
            <a:avLst/>
          </a:prstGeom>
          <a:solidFill>
            <a:schemeClr val="accent6">
              <a:lumMod val="10000"/>
              <a:lumOff val="90000"/>
            </a:schemeClr>
          </a:solidFill>
          <a:ln w="6350">
            <a:solidFill>
              <a:schemeClr val="tx1"/>
            </a:solidFill>
          </a:ln>
        </p:spPr>
        <p:txBody>
          <a:bodyPr wrap="square">
            <a:spAutoFit/>
          </a:bodyPr>
          <a:lstStyle/>
          <a:p>
            <a:pPr algn="ctr">
              <a:lnSpc>
                <a:spcPts val="2800"/>
              </a:lnSpc>
            </a:pPr>
            <a:r>
              <a:rPr lang="zh-CN" altLang="en-US" sz="2000" b="0" dirty="0">
                <a:solidFill>
                  <a:srgbClr val="002060"/>
                </a:solidFill>
              </a:rPr>
              <a:t>将</a:t>
            </a:r>
            <a:r>
              <a:rPr lang="en-US" altLang="zh-CN" sz="2000" b="0" dirty="0">
                <a:solidFill>
                  <a:srgbClr val="002060"/>
                </a:solidFill>
              </a:rPr>
              <a:t>NER</a:t>
            </a:r>
            <a:r>
              <a:rPr lang="zh-CN" altLang="en-US" sz="2000" b="0" dirty="0">
                <a:solidFill>
                  <a:srgbClr val="002060"/>
                </a:solidFill>
              </a:rPr>
              <a:t>视为序列标注任务的端到端模型</a:t>
            </a:r>
            <a:endParaRPr lang="zh-CN" altLang="en-US" sz="2000" dirty="0"/>
          </a:p>
        </p:txBody>
      </p:sp>
    </p:spTree>
    <p:extLst>
      <p:ext uri="{BB962C8B-B14F-4D97-AF65-F5344CB8AC3E}">
        <p14:creationId xmlns:p14="http://schemas.microsoft.com/office/powerpoint/2010/main" val="270036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5" name="Rectangle 3"/>
          <p:cNvSpPr txBox="1">
            <a:spLocks noChangeArrowheads="1"/>
          </p:cNvSpPr>
          <p:nvPr/>
        </p:nvSpPr>
        <p:spPr>
          <a:xfrm>
            <a:off x="827584" y="2043137"/>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400" kern="0" dirty="0">
                <a:solidFill>
                  <a:srgbClr val="0000FF"/>
                </a:solidFill>
                <a:ea typeface="黑体" panose="02010609060101010101" pitchFamily="2" charset="-122"/>
              </a:rPr>
              <a:t>标签标注</a:t>
            </a:r>
            <a:endParaRPr lang="en-US" altLang="zh-CN" sz="2200" kern="0" dirty="0">
              <a:solidFill>
                <a:srgbClr val="0000FF"/>
              </a:solidFill>
              <a:ea typeface="黑体" panose="02010609060101010101" pitchFamily="2" charset="-122"/>
            </a:endParaRPr>
          </a:p>
        </p:txBody>
      </p:sp>
      <p:sp>
        <p:nvSpPr>
          <p:cNvPr id="2" name="矩形 1"/>
          <p:cNvSpPr/>
          <p:nvPr/>
        </p:nvSpPr>
        <p:spPr>
          <a:xfrm>
            <a:off x="827584" y="2556401"/>
            <a:ext cx="6981598" cy="418641"/>
          </a:xfrm>
          <a:prstGeom prst="rect">
            <a:avLst/>
          </a:prstGeom>
        </p:spPr>
        <p:txBody>
          <a:bodyPr wrap="square">
            <a:spAutoFit/>
          </a:bodyPr>
          <a:lstStyle/>
          <a:p>
            <a:pPr marL="0" indent="0" eaLnBrk="1" hangingPunct="1">
              <a:lnSpc>
                <a:spcPts val="2800"/>
              </a:lnSpc>
              <a:spcBef>
                <a:spcPts val="600"/>
              </a:spcBef>
              <a:spcAft>
                <a:spcPts val="600"/>
              </a:spcAft>
              <a:buNone/>
            </a:pPr>
            <a:r>
              <a:rPr lang="zh-CN" altLang="zh-CN" sz="2000" b="0" dirty="0">
                <a:latin typeface="黑体" panose="02010609060101010101" pitchFamily="2" charset="-122"/>
                <a:cs typeface="Times New Roman" panose="02020603050405020304" pitchFamily="18" charset="0"/>
              </a:rPr>
              <a:t>目前常用</a:t>
            </a:r>
            <a:r>
              <a:rPr lang="zh-CN" altLang="zh-CN" sz="2000" b="0" dirty="0">
                <a:cs typeface="Times New Roman" panose="02020603050405020304" pitchFamily="18" charset="0"/>
              </a:rPr>
              <a:t>的序列标注方式包括</a:t>
            </a:r>
            <a:r>
              <a:rPr lang="en-US" altLang="zh-CN" sz="2000" b="0" dirty="0"/>
              <a:t>BIO</a:t>
            </a:r>
            <a:r>
              <a:rPr lang="zh-CN" altLang="zh-CN" sz="2000" b="0" dirty="0">
                <a:cs typeface="Times New Roman" panose="02020603050405020304" pitchFamily="18" charset="0"/>
              </a:rPr>
              <a:t>、</a:t>
            </a:r>
            <a:r>
              <a:rPr lang="en-US" altLang="zh-CN" sz="2000" b="0" dirty="0"/>
              <a:t>BMES</a:t>
            </a:r>
            <a:r>
              <a:rPr lang="zh-CN" altLang="zh-CN" sz="2000" b="0" dirty="0">
                <a:cs typeface="Times New Roman" panose="02020603050405020304" pitchFamily="18" charset="0"/>
              </a:rPr>
              <a:t>和</a:t>
            </a:r>
            <a:r>
              <a:rPr lang="en-US" altLang="zh-CN" sz="2000" b="0" dirty="0"/>
              <a:t>BIOES</a:t>
            </a:r>
            <a:r>
              <a:rPr lang="zh-CN" altLang="zh-CN" sz="2000" b="0" dirty="0">
                <a:cs typeface="Times New Roman" panose="02020603050405020304" pitchFamily="18" charset="0"/>
              </a:rPr>
              <a:t>三种</a:t>
            </a:r>
            <a:r>
              <a:rPr lang="zh-CN" altLang="en-US" sz="2000" b="0" dirty="0">
                <a:cs typeface="Times New Roman" panose="02020603050405020304" pitchFamily="18" charset="0"/>
              </a:rPr>
              <a:t>：</a:t>
            </a:r>
            <a:endParaRPr lang="en-US" altLang="zh-CN" sz="2000" b="0" dirty="0">
              <a:cs typeface="Times New Roman" panose="02020603050405020304" pitchFamily="18" charset="0"/>
            </a:endParaRPr>
          </a:p>
        </p:txBody>
      </p:sp>
      <p:sp>
        <p:nvSpPr>
          <p:cNvPr id="7" name="矩形 6"/>
          <p:cNvSpPr/>
          <p:nvPr/>
        </p:nvSpPr>
        <p:spPr>
          <a:xfrm>
            <a:off x="860830" y="3059869"/>
            <a:ext cx="7560840" cy="3272691"/>
          </a:xfrm>
          <a:prstGeom prst="rect">
            <a:avLst/>
          </a:prstGeom>
          <a:ln w="6350">
            <a:noFill/>
          </a:ln>
        </p:spPr>
        <p:txBody>
          <a:bodyPr wrap="square">
            <a:spAutoFit/>
          </a:bodyPr>
          <a:lstStyle/>
          <a:p>
            <a:pPr marL="360000" indent="-342900" algn="just">
              <a:lnSpc>
                <a:spcPts val="2800"/>
              </a:lnSpc>
              <a:spcBef>
                <a:spcPts val="600"/>
              </a:spcBef>
              <a:spcAft>
                <a:spcPts val="600"/>
              </a:spcAft>
              <a:buFont typeface="黑体" panose="02010609060101010101" pitchFamily="49" charset="-122"/>
              <a:buChar char="-"/>
            </a:pPr>
            <a:r>
              <a:rPr lang="en-US" altLang="zh-CN" sz="1800" b="0" dirty="0"/>
              <a:t>BIO</a:t>
            </a:r>
            <a:r>
              <a:rPr lang="zh-CN" altLang="zh-CN" sz="1800" b="0" dirty="0">
                <a:cs typeface="Times New Roman" panose="02020603050405020304" pitchFamily="18" charset="0"/>
              </a:rPr>
              <a:t>方式</a:t>
            </a:r>
            <a:r>
              <a:rPr lang="zh-CN" altLang="en-US" sz="1800" b="0" dirty="0">
                <a:cs typeface="Times New Roman" panose="02020603050405020304" pitchFamily="18" charset="0"/>
              </a:rPr>
              <a:t>：</a:t>
            </a:r>
            <a:r>
              <a:rPr lang="zh-CN" altLang="zh-CN" sz="1800" b="0" dirty="0">
                <a:cs typeface="Times New Roman" panose="02020603050405020304" pitchFamily="18" charset="0"/>
              </a:rPr>
              <a:t>“</a:t>
            </a:r>
            <a:r>
              <a:rPr lang="en-US" altLang="zh-CN" sz="1800" b="0" dirty="0"/>
              <a:t>B-X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开头</a:t>
            </a:r>
            <a:r>
              <a:rPr lang="zh-CN" altLang="zh-CN" sz="1800" b="0" dirty="0">
                <a:cs typeface="Times New Roman" panose="02020603050405020304" pitchFamily="18" charset="0"/>
              </a:rPr>
              <a:t>，“</a:t>
            </a:r>
            <a:r>
              <a:rPr lang="en-US" altLang="zh-CN" sz="1800" b="0" dirty="0"/>
              <a:t>I-X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中间</a:t>
            </a:r>
            <a:r>
              <a:rPr lang="zh-CN" altLang="zh-CN" sz="1800" b="0" dirty="0">
                <a:cs typeface="Times New Roman" panose="02020603050405020304" pitchFamily="18" charset="0"/>
              </a:rPr>
              <a:t>或</a:t>
            </a:r>
            <a:r>
              <a:rPr lang="zh-CN" altLang="zh-CN" sz="1800" b="0" dirty="0">
                <a:solidFill>
                  <a:srgbClr val="FF0000"/>
                </a:solidFill>
                <a:cs typeface="Times New Roman" panose="02020603050405020304" pitchFamily="18" charset="0"/>
              </a:rPr>
              <a:t>结尾</a:t>
            </a:r>
            <a:r>
              <a:rPr lang="zh-CN" altLang="zh-CN" sz="1800" b="0" dirty="0">
                <a:cs typeface="Times New Roman" panose="02020603050405020304" pitchFamily="18" charset="0"/>
              </a:rPr>
              <a:t>，“</a:t>
            </a:r>
            <a:r>
              <a:rPr lang="en-US" altLang="zh-CN" sz="1800" b="0" dirty="0"/>
              <a:t>O</a:t>
            </a:r>
            <a:r>
              <a:rPr lang="zh-CN" altLang="zh-CN" sz="1800" b="0" dirty="0">
                <a:cs typeface="Times New Roman" panose="02020603050405020304" pitchFamily="18" charset="0"/>
              </a:rPr>
              <a:t>”代表</a:t>
            </a:r>
            <a:r>
              <a:rPr lang="zh-CN" altLang="zh-CN" sz="1800" b="0" dirty="0">
                <a:solidFill>
                  <a:srgbClr val="FF0000"/>
                </a:solidFill>
                <a:cs typeface="Times New Roman" panose="02020603050405020304" pitchFamily="18" charset="0"/>
              </a:rPr>
              <a:t>不属于</a:t>
            </a:r>
            <a:r>
              <a:rPr lang="zh-CN" altLang="zh-CN" sz="1800" b="0" dirty="0">
                <a:cs typeface="Times New Roman" panose="02020603050405020304" pitchFamily="18" charset="0"/>
              </a:rPr>
              <a:t>任何类型实体</a:t>
            </a:r>
            <a:endParaRPr lang="en-US" altLang="zh-CN" sz="1800" b="0" dirty="0">
              <a:cs typeface="Times New Roman" panose="02020603050405020304" pitchFamily="18" charset="0"/>
            </a:endParaRPr>
          </a:p>
          <a:p>
            <a:pPr marL="360000" indent="-342900" algn="just">
              <a:lnSpc>
                <a:spcPts val="2800"/>
              </a:lnSpc>
              <a:spcBef>
                <a:spcPts val="600"/>
              </a:spcBef>
              <a:spcAft>
                <a:spcPts val="600"/>
              </a:spcAft>
              <a:buFont typeface="黑体" panose="02010609060101010101" pitchFamily="49" charset="-122"/>
              <a:buChar char="-"/>
            </a:pPr>
            <a:r>
              <a:rPr lang="en-US" altLang="zh-CN" sz="1800" b="0" dirty="0"/>
              <a:t>BMES</a:t>
            </a:r>
            <a:r>
              <a:rPr lang="zh-CN" altLang="zh-CN" sz="1800" b="0" dirty="0">
                <a:cs typeface="Times New Roman" panose="02020603050405020304" pitchFamily="18" charset="0"/>
              </a:rPr>
              <a:t>标注方式</a:t>
            </a:r>
            <a:r>
              <a:rPr lang="zh-CN" altLang="en-US" sz="1800" b="0" dirty="0">
                <a:cs typeface="Times New Roman" panose="02020603050405020304" pitchFamily="18" charset="0"/>
              </a:rPr>
              <a:t>：</a:t>
            </a:r>
            <a:r>
              <a:rPr lang="zh-CN" altLang="zh-CN" sz="1800" b="0" dirty="0">
                <a:cs typeface="Times New Roman" panose="02020603050405020304" pitchFamily="18" charset="0"/>
              </a:rPr>
              <a:t>“</a:t>
            </a:r>
            <a:r>
              <a:rPr lang="en-US" altLang="zh-CN" sz="1800" b="0" dirty="0"/>
              <a:t>B-X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”类型实体词</a:t>
            </a:r>
            <a:r>
              <a:rPr lang="zh-CN" altLang="zh-CN" sz="1800" b="0" dirty="0">
                <a:solidFill>
                  <a:srgbClr val="FF0000"/>
                </a:solidFill>
                <a:cs typeface="Times New Roman" panose="02020603050405020304" pitchFamily="18" charset="0"/>
              </a:rPr>
              <a:t>首位置</a:t>
            </a:r>
            <a:r>
              <a:rPr lang="zh-CN" altLang="zh-CN" sz="1800" b="0" dirty="0">
                <a:cs typeface="Times New Roman" panose="02020603050405020304" pitchFamily="18" charset="0"/>
              </a:rPr>
              <a:t>，“</a:t>
            </a:r>
            <a:r>
              <a:rPr lang="en-US" altLang="zh-CN" sz="1800" b="0" dirty="0"/>
              <a:t>M-X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中间位置</a:t>
            </a:r>
            <a:r>
              <a:rPr lang="zh-CN" altLang="zh-CN" sz="1800" b="0" dirty="0">
                <a:cs typeface="Times New Roman" panose="02020603050405020304" pitchFamily="18" charset="0"/>
              </a:rPr>
              <a:t>，“</a:t>
            </a:r>
            <a:r>
              <a:rPr lang="en-US" altLang="zh-CN" sz="1800" b="0" dirty="0"/>
              <a:t>E-X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末尾位置</a:t>
            </a:r>
            <a:r>
              <a:rPr lang="zh-CN" altLang="zh-CN" sz="1800" b="0" dirty="0">
                <a:cs typeface="Times New Roman" panose="02020603050405020304" pitchFamily="18" charset="0"/>
              </a:rPr>
              <a:t>，“</a:t>
            </a:r>
            <a:r>
              <a:rPr lang="en-US" altLang="zh-CN" sz="1800" b="0" dirty="0"/>
              <a:t>S-X</a:t>
            </a:r>
            <a:r>
              <a:rPr lang="zh-CN" altLang="zh-CN" sz="1800" b="0" dirty="0">
                <a:cs typeface="Times New Roman" panose="02020603050405020304" pitchFamily="18" charset="0"/>
              </a:rPr>
              <a:t>”代表</a:t>
            </a:r>
            <a:r>
              <a:rPr lang="zh-CN" altLang="zh-CN" sz="1800" b="0" dirty="0">
                <a:solidFill>
                  <a:srgbClr val="FF0000"/>
                </a:solidFill>
                <a:cs typeface="Times New Roman" panose="02020603050405020304" pitchFamily="18" charset="0"/>
              </a:rPr>
              <a:t>单独字符</a:t>
            </a:r>
            <a:r>
              <a:rPr lang="zh-CN" altLang="zh-CN" sz="1800" b="0" dirty="0">
                <a:cs typeface="Times New Roman" panose="02020603050405020304" pitchFamily="18" charset="0"/>
              </a:rPr>
              <a:t>的实体</a:t>
            </a:r>
            <a:endParaRPr lang="en-US" altLang="zh-CN" sz="1800" b="0" dirty="0">
              <a:cs typeface="Times New Roman" panose="02020603050405020304" pitchFamily="18" charset="0"/>
            </a:endParaRPr>
          </a:p>
          <a:p>
            <a:pPr marL="360000" indent="-342900" algn="just">
              <a:lnSpc>
                <a:spcPts val="2800"/>
              </a:lnSpc>
              <a:spcBef>
                <a:spcPts val="600"/>
              </a:spcBef>
              <a:spcAft>
                <a:spcPts val="600"/>
              </a:spcAft>
              <a:buFont typeface="黑体" panose="02010609060101010101" pitchFamily="49" charset="-122"/>
              <a:buChar char="-"/>
            </a:pPr>
            <a:r>
              <a:rPr lang="en-US" altLang="zh-CN" sz="1800" b="0" dirty="0"/>
              <a:t>BIOES</a:t>
            </a:r>
            <a:r>
              <a:rPr lang="zh-CN" altLang="zh-CN" sz="1800" b="0" dirty="0">
                <a:cs typeface="Times New Roman" panose="02020603050405020304" pitchFamily="18" charset="0"/>
              </a:rPr>
              <a:t>标注法</a:t>
            </a:r>
            <a:r>
              <a:rPr lang="zh-CN" altLang="en-US" sz="1800" b="0" dirty="0">
                <a:cs typeface="Times New Roman" panose="02020603050405020304" pitchFamily="18" charset="0"/>
              </a:rPr>
              <a:t>：</a:t>
            </a:r>
            <a:r>
              <a:rPr lang="zh-CN" altLang="zh-CN" sz="1800" b="0" dirty="0">
                <a:cs typeface="Times New Roman" panose="02020603050405020304" pitchFamily="18" charset="0"/>
              </a:rPr>
              <a:t>“</a:t>
            </a:r>
            <a:r>
              <a:rPr lang="en-US" altLang="zh-CN" sz="1800" b="0" dirty="0"/>
              <a:t>B-X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”类型实体词</a:t>
            </a:r>
            <a:r>
              <a:rPr lang="zh-CN" altLang="zh-CN" sz="1800" b="0" dirty="0">
                <a:solidFill>
                  <a:srgbClr val="FF0000"/>
                </a:solidFill>
                <a:cs typeface="Times New Roman" panose="02020603050405020304" pitchFamily="18" charset="0"/>
              </a:rPr>
              <a:t>首位置</a:t>
            </a:r>
            <a:r>
              <a:rPr lang="zh-CN" altLang="zh-CN" sz="1800" b="0" dirty="0">
                <a:cs typeface="Times New Roman" panose="02020603050405020304" pitchFamily="18" charset="0"/>
              </a:rPr>
              <a:t>，“</a:t>
            </a:r>
            <a:r>
              <a:rPr lang="en-US" altLang="zh-CN" sz="1800" b="0" dirty="0"/>
              <a:t>I-X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中间位置</a:t>
            </a:r>
            <a:r>
              <a:rPr lang="zh-CN" altLang="zh-CN" sz="1800" b="0" dirty="0">
                <a:cs typeface="Times New Roman" panose="02020603050405020304" pitchFamily="18" charset="0"/>
              </a:rPr>
              <a:t>，“</a:t>
            </a:r>
            <a:r>
              <a:rPr lang="en-US" altLang="zh-CN" sz="1800" b="0" dirty="0"/>
              <a:t>E-X</a:t>
            </a:r>
            <a:r>
              <a:rPr lang="zh-CN" altLang="zh-CN" sz="1800" b="0" dirty="0">
                <a:cs typeface="Times New Roman" panose="02020603050405020304" pitchFamily="18" charset="0"/>
              </a:rPr>
              <a:t>”代表“</a:t>
            </a:r>
            <a:r>
              <a:rPr lang="en-US" altLang="zh-CN" sz="1800" b="0" dirty="0"/>
              <a:t>X</a:t>
            </a:r>
            <a:r>
              <a:rPr lang="zh-CN" altLang="zh-CN" sz="1800" b="0" dirty="0">
                <a:cs typeface="Times New Roman" panose="02020603050405020304" pitchFamily="18" charset="0"/>
              </a:rPr>
              <a:t>”类型实体的</a:t>
            </a:r>
            <a:r>
              <a:rPr lang="zh-CN" altLang="zh-CN" sz="1800" b="0" dirty="0">
                <a:solidFill>
                  <a:srgbClr val="FF0000"/>
                </a:solidFill>
                <a:cs typeface="Times New Roman" panose="02020603050405020304" pitchFamily="18" charset="0"/>
              </a:rPr>
              <a:t>末尾位置</a:t>
            </a:r>
            <a:r>
              <a:rPr lang="zh-CN" altLang="zh-CN" sz="1800" b="0" dirty="0">
                <a:cs typeface="Times New Roman" panose="02020603050405020304" pitchFamily="18" charset="0"/>
              </a:rPr>
              <a:t>，“</a:t>
            </a:r>
            <a:r>
              <a:rPr lang="en-US" altLang="zh-CN" sz="1800" b="0" dirty="0"/>
              <a:t>S-X</a:t>
            </a:r>
            <a:r>
              <a:rPr lang="zh-CN" altLang="zh-CN" sz="1800" b="0" dirty="0">
                <a:cs typeface="Times New Roman" panose="02020603050405020304" pitchFamily="18" charset="0"/>
              </a:rPr>
              <a:t>”代表</a:t>
            </a:r>
            <a:r>
              <a:rPr lang="zh-CN" altLang="zh-CN" sz="1800" b="0" dirty="0">
                <a:solidFill>
                  <a:srgbClr val="FF0000"/>
                </a:solidFill>
                <a:cs typeface="Times New Roman" panose="02020603050405020304" pitchFamily="18" charset="0"/>
              </a:rPr>
              <a:t>单独字符</a:t>
            </a:r>
            <a:r>
              <a:rPr lang="zh-CN" altLang="zh-CN" sz="1800" b="0" dirty="0">
                <a:cs typeface="Times New Roman" panose="02020603050405020304" pitchFamily="18" charset="0"/>
              </a:rPr>
              <a:t>的实体，“</a:t>
            </a:r>
            <a:r>
              <a:rPr lang="en-US" altLang="zh-CN" sz="1800" b="0" dirty="0"/>
              <a:t>O</a:t>
            </a:r>
            <a:r>
              <a:rPr lang="zh-CN" altLang="zh-CN" sz="1800" b="0" dirty="0">
                <a:cs typeface="Times New Roman" panose="02020603050405020304" pitchFamily="18" charset="0"/>
              </a:rPr>
              <a:t>”代表</a:t>
            </a:r>
            <a:r>
              <a:rPr lang="zh-CN" altLang="zh-CN" sz="1800" b="0" dirty="0">
                <a:solidFill>
                  <a:srgbClr val="FF0000"/>
                </a:solidFill>
                <a:cs typeface="Times New Roman" panose="02020603050405020304" pitchFamily="18" charset="0"/>
              </a:rPr>
              <a:t>不属于</a:t>
            </a:r>
            <a:r>
              <a:rPr lang="zh-CN" altLang="zh-CN" sz="1800" b="0" dirty="0">
                <a:cs typeface="Times New Roman" panose="02020603050405020304" pitchFamily="18" charset="0"/>
              </a:rPr>
              <a:t>任何类型实体</a:t>
            </a:r>
            <a:endParaRPr lang="en-US" altLang="zh-CN" sz="1800" b="0" kern="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知识图谱构建 </a:t>
            </a:r>
            <a:r>
              <a:rPr lang="en-US" altLang="zh-CN" dirty="0">
                <a:ea typeface="黑体" panose="02010609060101010101" pitchFamily="2" charset="-122"/>
              </a:rPr>
              <a:t>(5)</a:t>
            </a:r>
            <a:endParaRPr lang="zh-CN" altLang="en-US" dirty="0">
              <a:effectLst>
                <a:outerShdw blurRad="38100" dist="38100" dir="2700000" algn="tl">
                  <a:srgbClr val="C0C0C0"/>
                </a:outerShdw>
              </a:effectLst>
              <a:ea typeface="黑体" panose="02010609060101010101" pitchFamily="2" charset="-122"/>
            </a:endParaRPr>
          </a:p>
        </p:txBody>
      </p:sp>
      <p:sp>
        <p:nvSpPr>
          <p:cNvPr id="4" name="Rectangle 3"/>
          <p:cNvSpPr txBox="1">
            <a:spLocks noChangeArrowheads="1"/>
          </p:cNvSpPr>
          <p:nvPr/>
        </p:nvSpPr>
        <p:spPr>
          <a:xfrm>
            <a:off x="799837" y="2122748"/>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400" kern="0" dirty="0">
                <a:solidFill>
                  <a:srgbClr val="0000FF"/>
                </a:solidFill>
                <a:ea typeface="黑体" panose="02010609060101010101" pitchFamily="2" charset="-122"/>
              </a:rPr>
              <a:t>基本步骤（</a:t>
            </a:r>
            <a:r>
              <a:rPr lang="en-US" altLang="zh-CN" sz="2400" kern="0" dirty="0">
                <a:solidFill>
                  <a:srgbClr val="0000FF"/>
                </a:solidFill>
                <a:ea typeface="黑体" panose="02010609060101010101" pitchFamily="2" charset="-122"/>
              </a:rPr>
              <a:t>1</a:t>
            </a:r>
            <a:r>
              <a:rPr lang="zh-CN" altLang="en-US" sz="2400" kern="0" dirty="0">
                <a:solidFill>
                  <a:srgbClr val="0000FF"/>
                </a:solidFill>
                <a:ea typeface="黑体" panose="02010609060101010101" pitchFamily="2" charset="-122"/>
              </a:rPr>
              <a:t>）</a:t>
            </a:r>
            <a:endParaRPr lang="en-US" altLang="zh-CN" sz="2200" kern="0" dirty="0">
              <a:solidFill>
                <a:srgbClr val="0000FF"/>
              </a:solidFill>
              <a:ea typeface="黑体" panose="02010609060101010101" pitchFamily="2" charset="-122"/>
            </a:endParaRPr>
          </a:p>
        </p:txBody>
      </p:sp>
      <mc:AlternateContent xmlns:mc="http://schemas.openxmlformats.org/markup-compatibility/2006" xmlns:a14="http://schemas.microsoft.com/office/drawing/2010/main">
        <mc:Choice Requires="a14">
          <p:sp>
            <p:nvSpPr>
              <p:cNvPr id="6" name="矩形 5"/>
              <p:cNvSpPr/>
              <p:nvPr/>
            </p:nvSpPr>
            <p:spPr>
              <a:xfrm>
                <a:off x="683568" y="2554796"/>
                <a:ext cx="8406741" cy="3452227"/>
              </a:xfrm>
              <a:prstGeom prst="rect">
                <a:avLst/>
              </a:prstGeom>
              <a:ln w="6350">
                <a:noFill/>
              </a:ln>
            </p:spPr>
            <p:txBody>
              <a:bodyPr wrap="square" rIns="0">
                <a:spAutoFit/>
              </a:bodyPr>
              <a:lstStyle/>
              <a:p>
                <a:pPr marL="17100" algn="just">
                  <a:lnSpc>
                    <a:spcPts val="2800"/>
                  </a:lnSpc>
                  <a:spcBef>
                    <a:spcPts val="600"/>
                  </a:spcBef>
                  <a:spcAft>
                    <a:spcPts val="600"/>
                  </a:spcAft>
                </a:pPr>
                <a:r>
                  <a:rPr lang="zh-CN" altLang="zh-CN" sz="1800" b="0" dirty="0">
                    <a:latin typeface="+mj-lt"/>
                    <a:cs typeface="Times New Roman" panose="02020603050405020304" pitchFamily="18" charset="0"/>
                  </a:rPr>
                  <a:t>给定句子</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800" b="0" dirty="0">
                    <a:latin typeface="+mj-lt"/>
                    <a:cs typeface="Times New Roman" panose="02020603050405020304" pitchFamily="18" charset="0"/>
                  </a:rPr>
                  <a:t>，</a:t>
                </a:r>
                <a14:m>
                  <m:oMath xmlns:m="http://schemas.openxmlformats.org/officeDocument/2006/math">
                    <m:sSub>
                      <m:sSubPr>
                        <m:ctrlPr>
                          <a:rPr lang="zh-CN" altLang="zh-CN" sz="12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zh-CN" altLang="zh-CN" sz="1200" b="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0">
                            <a:latin typeface="Cambria Math" panose="02040503050406030204" pitchFamily="18" charset="0"/>
                            <a:ea typeface="宋体" panose="02010600030101010101" pitchFamily="2" charset="-122"/>
                            <a:cs typeface="Times New Roman" panose="02020603050405020304" pitchFamily="18" charset="0"/>
                          </a:rPr>
                          <m:t>1</m:t>
                        </m:r>
                        <m:r>
                          <a:rPr lang="en-US" altLang="zh-CN" sz="1800" b="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e>
                    </m:d>
                  </m:oMath>
                </a14:m>
                <a:r>
                  <a:rPr lang="zh-CN" altLang="zh-CN" sz="1800" b="0" dirty="0">
                    <a:latin typeface="+mj-lt"/>
                    <a:cs typeface="Times New Roman" panose="02020603050405020304" pitchFamily="18" charset="0"/>
                  </a:rPr>
                  <a:t>为组成句子的字符，</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800" b="0" dirty="0">
                    <a:latin typeface="+mj-lt"/>
                    <a:cs typeface="Times New Roman" panose="02020603050405020304" pitchFamily="18" charset="0"/>
                  </a:rPr>
                  <a:t>为句子的长度</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zh-CN" sz="1800" b="0" dirty="0">
                    <a:latin typeface="+mj-lt"/>
                  </a:rPr>
                  <a:t>利用</a:t>
                </a:r>
                <a:r>
                  <a:rPr lang="en-US" altLang="zh-CN" sz="1800" b="0" dirty="0">
                    <a:latin typeface="+mj-lt"/>
                  </a:rPr>
                  <a:t>BERT</a:t>
                </a:r>
                <a:r>
                  <a:rPr lang="zh-CN" altLang="zh-CN" sz="1800" b="0" dirty="0">
                    <a:latin typeface="+mj-lt"/>
                  </a:rPr>
                  <a:t>预训练模型获取向量表示</a:t>
                </a:r>
                <a:r>
                  <a:rPr lang="zh-CN" altLang="en-US" sz="1800" b="0" dirty="0">
                    <a:latin typeface="+mj-lt"/>
                  </a:rPr>
                  <a:t>：</a:t>
                </a:r>
                <a:endParaRPr lang="en-US" altLang="zh-CN" sz="1800" b="0" dirty="0">
                  <a:latin typeface="+mj-lt"/>
                </a:endParaRPr>
              </a:p>
              <a:p>
                <a:pPr marL="17100" algn="just">
                  <a:lnSpc>
                    <a:spcPts val="28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𝐞</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r>
                        <m:rPr>
                          <m:sty m:val="p"/>
                        </m:rPr>
                        <a:rPr lang="en-US" altLang="zh-CN" sz="1800">
                          <a:latin typeface="Cambria Math" panose="02040503050406030204" pitchFamily="18" charset="0"/>
                        </a:rPr>
                        <m:t>BERT</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oMath>
                  </m:oMathPara>
                </a14:m>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en-US" altLang="zh-CN" sz="1800" b="0" dirty="0">
                    <a:latin typeface="+mj-lt"/>
                    <a:cs typeface="Times New Roman" panose="02020603050405020304" pitchFamily="18" charset="0"/>
                  </a:rPr>
                  <a:t> </a:t>
                </a:r>
                <a:r>
                  <a:rPr lang="zh-CN" altLang="zh-CN" sz="1800" b="0" dirty="0">
                    <a:latin typeface="+mj-lt"/>
                    <a:cs typeface="Times New Roman" panose="02020603050405020304" pitchFamily="18" charset="0"/>
                  </a:rPr>
                  <a:t>将句子中的字符向量输入到</a:t>
                </a:r>
                <a:r>
                  <a:rPr lang="en-US" altLang="zh-CN" sz="1800" b="0" dirty="0" err="1">
                    <a:latin typeface="+mj-lt"/>
                  </a:rPr>
                  <a:t>BiLSTM</a:t>
                </a:r>
                <a:r>
                  <a:rPr lang="zh-CN" altLang="en-US" sz="1800" b="0" dirty="0">
                    <a:latin typeface="+mj-lt"/>
                  </a:rPr>
                  <a:t>，</a:t>
                </a:r>
                <a:r>
                  <a:rPr lang="zh-CN" altLang="zh-CN" sz="1800" b="0" dirty="0">
                    <a:latin typeface="+mj-lt"/>
                    <a:cs typeface="Times New Roman" panose="02020603050405020304" pitchFamily="18" charset="0"/>
                  </a:rPr>
                  <a:t>学习其上下文相互关系等更深层的特征</a:t>
                </a:r>
                <a:r>
                  <a:rPr lang="zh-CN" altLang="en-US" sz="1800" b="0" dirty="0">
                    <a:latin typeface="+mj-lt"/>
                    <a:cs typeface="Times New Roman" panose="02020603050405020304" pitchFamily="18" charset="0"/>
                  </a:rPr>
                  <a:t>：</a:t>
                </a:r>
                <a:endParaRPr lang="en-US" altLang="zh-CN" sz="1800" b="0" dirty="0">
                  <a:latin typeface="+mj-lt"/>
                  <a:cs typeface="Times New Roman" panose="02020603050405020304" pitchFamily="18" charset="0"/>
                </a:endParaRPr>
              </a:p>
              <a:p>
                <a:pPr marL="17100" algn="ctr">
                  <a:lnSpc>
                    <a:spcPts val="2800"/>
                  </a:lnSpc>
                  <a:spcBef>
                    <a:spcPts val="600"/>
                  </a:spcBef>
                  <a:spcAft>
                    <a:spcPts val="600"/>
                  </a:spcAft>
                </a:pPr>
                <a14:m>
                  <m:oMath xmlns:m="http://schemas.openxmlformats.org/officeDocument/2006/math">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BiLSTM</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1800" i="1">
                        <a:latin typeface="Cambria Math" panose="02040503050406030204" pitchFamily="18" charset="0"/>
                        <a:ea typeface="宋体" panose="02010600030101010101" pitchFamily="2" charset="-122"/>
                        <a:cs typeface="Times New Roman" panose="02020603050405020304" pitchFamily="18" charset="0"/>
                      </a:rPr>
                      <m:t> (</m:t>
                    </m:r>
                    <m:r>
                      <a:rPr lang="en-US" altLang="zh-CN" sz="1800">
                        <a:latin typeface="Cambria Math" panose="02040503050406030204" pitchFamily="18" charset="0"/>
                        <a:ea typeface="宋体" panose="02010600030101010101" pitchFamily="2" charset="-122"/>
                        <a:cs typeface="Times New Roman" panose="02020603050405020304" pitchFamily="18" charset="0"/>
                      </a:rPr>
                      <m:t>1</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latin typeface="+mj-lt"/>
                  </a:rPr>
                  <a:t> </a:t>
                </a:r>
                <a:endParaRPr lang="en-US" altLang="zh-CN" sz="1800" b="0" dirty="0">
                  <a:latin typeface="+mj-lt"/>
                  <a:cs typeface="Times New Roman" panose="02020603050405020304" pitchFamily="18" charset="0"/>
                </a:endParaRPr>
              </a:p>
              <a:p>
                <a:pPr marL="360000" indent="-342900" algn="just">
                  <a:lnSpc>
                    <a:spcPts val="2800"/>
                  </a:lnSpc>
                  <a:spcBef>
                    <a:spcPts val="600"/>
                  </a:spcBef>
                  <a:spcAft>
                    <a:spcPts val="600"/>
                  </a:spcAft>
                  <a:buFont typeface="黑体" panose="02010609060101010101" pitchFamily="49" charset="-122"/>
                  <a:buChar char="-"/>
                </a:pPr>
                <a:r>
                  <a:rPr lang="zh-CN" altLang="zh-CN" sz="1800" b="0" dirty="0">
                    <a:latin typeface="+mj-lt"/>
                    <a:cs typeface="Times New Roman" panose="02020603050405020304" pitchFamily="18" charset="0"/>
                  </a:rPr>
                  <a:t>通过激活函数</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800" b="0" dirty="0">
                    <a:latin typeface="+mj-lt"/>
                    <a:cs typeface="Times New Roman" panose="02020603050405020304" pitchFamily="18" charset="0"/>
                  </a:rPr>
                  <a:t>可直接获取字符对应各类别标签的得分</a:t>
                </a:r>
                <a:r>
                  <a:rPr lang="zh-CN" altLang="en-US" sz="1800" b="0" dirty="0">
                    <a:latin typeface="+mj-lt"/>
                    <a:cs typeface="Times New Roman" panose="02020603050405020304" pitchFamily="18" charset="0"/>
                  </a:rPr>
                  <a:t>：</a:t>
                </a:r>
                <a:endParaRPr lang="en-US" altLang="zh-CN" sz="1800" b="0" dirty="0">
                  <a:latin typeface="+mj-lt"/>
                  <a:cs typeface="Times New Roman" panose="02020603050405020304" pitchFamily="18" charset="0"/>
                </a:endParaRPr>
              </a:p>
              <a:p>
                <a:pPr marL="17100" algn="just">
                  <a:lnSpc>
                    <a:spcPts val="28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𝐟</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𝑓</m:t>
                      </m:r>
                      <m:d>
                        <m:dPr>
                          <m:ctrlPr>
                            <a:rPr lang="en-US" altLang="zh-CN" sz="1800"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𝐖</m:t>
                          </m:r>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e>
                      </m:d>
                    </m:oMath>
                  </m:oMathPara>
                </a14:m>
                <a:endParaRPr lang="en-US" altLang="zh-CN" sz="1800" b="0" dirty="0">
                  <a:latin typeface="+mj-lt"/>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683568" y="2554796"/>
                <a:ext cx="8406741" cy="3452227"/>
              </a:xfrm>
              <a:prstGeom prst="rect">
                <a:avLst/>
              </a:prstGeom>
              <a:blipFill>
                <a:blip r:embed="rId2"/>
                <a:stretch>
                  <a:fillRect l="-363" t="-177" r="-4423"/>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话气泡: 矩形 4"/>
              <p:cNvSpPr/>
              <p:nvPr/>
            </p:nvSpPr>
            <p:spPr bwMode="auto">
              <a:xfrm>
                <a:off x="1727684" y="6058078"/>
                <a:ext cx="5688632" cy="380993"/>
              </a:xfrm>
              <a:prstGeom prst="wedgeRectCallout">
                <a:avLst>
                  <a:gd name="adj1" fmla="val -226"/>
                  <a:gd name="adj2" fmla="val -114901"/>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342900" indent="-342900" algn="ctr"/>
                <a14:m>
                  <m:oMath xmlns:m="http://schemas.openxmlformats.org/officeDocument/2006/math">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𝐖</m:t>
                    </m:r>
                  </m:oMath>
                </a14:m>
                <a:r>
                  <a:rPr lang="zh-CN" altLang="en-US" sz="1800" b="0" kern="100" dirty="0">
                    <a:cs typeface="Times New Roman" panose="02020603050405020304" pitchFamily="18" charset="0"/>
                  </a:rPr>
                  <a:t>：</a:t>
                </a:r>
                <a:r>
                  <a:rPr lang="zh-CN" altLang="zh-CN" sz="1800" b="0" kern="100" dirty="0">
                    <a:cs typeface="Times New Roman" panose="02020603050405020304" pitchFamily="18" charset="0"/>
                  </a:rPr>
                  <a:t>权重矩阵</a:t>
                </a:r>
                <a:r>
                  <a:rPr lang="zh-CN" altLang="en-US" sz="1800" b="0" kern="100" dirty="0">
                    <a:cs typeface="Times New Roman" panose="02020603050405020304" pitchFamily="18" charset="0"/>
                  </a:rPr>
                  <a:t>，</a:t>
                </a:r>
                <a:r>
                  <a:rPr lang="zh-CN" altLang="zh-CN" sz="1800" b="0" kern="100" dirty="0">
                    <a:cs typeface="Times New Roman" panose="02020603050405020304" pitchFamily="18" charset="0"/>
                  </a:rPr>
                  <a:t>激活函数</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800" b="0" kern="100" dirty="0">
                    <a:cs typeface="Times New Roman" panose="02020603050405020304" pitchFamily="18" charset="0"/>
                  </a:rPr>
                  <a:t>一般选取</a:t>
                </a:r>
                <a:r>
                  <a:rPr lang="en-US" altLang="zh-CN" sz="1800" b="0" kern="100" dirty="0">
                    <a:cs typeface="Times New Roman" panose="02020603050405020304" pitchFamily="18" charset="0"/>
                  </a:rPr>
                  <a:t>tanh</a:t>
                </a:r>
                <a:r>
                  <a:rPr lang="zh-CN" altLang="zh-CN" sz="1800" b="0" kern="100" dirty="0">
                    <a:cs typeface="Times New Roman" panose="02020603050405020304" pitchFamily="18" charset="0"/>
                  </a:rPr>
                  <a:t>和</a:t>
                </a:r>
                <a:r>
                  <a:rPr lang="en-US" altLang="zh-CN" sz="1800" b="0" kern="100" dirty="0">
                    <a:cs typeface="Times New Roman" panose="02020603050405020304" pitchFamily="18" charset="0"/>
                  </a:rPr>
                  <a:t>Sigmoid</a:t>
                </a:r>
                <a:r>
                  <a:rPr lang="zh-CN" altLang="zh-CN" sz="1800" b="0" kern="100" dirty="0">
                    <a:cs typeface="Times New Roman" panose="02020603050405020304" pitchFamily="18" charset="0"/>
                  </a:rPr>
                  <a:t>等</a:t>
                </a:r>
              </a:p>
              <a:p>
                <a:pPr marL="342900" indent="-342900" algn="ctr"/>
                <a:endParaRPr kumimoji="1" lang="zh-CN" altLang="en-US" sz="1800" b="0" i="0" u="none" strike="noStrike" cap="none" normalizeH="0" baseline="0" dirty="0">
                  <a:ln>
                    <a:noFill/>
                  </a:ln>
                  <a:solidFill>
                    <a:srgbClr val="002060"/>
                  </a:solidFill>
                  <a:effectLst/>
                  <a:latin typeface="+mn-lt"/>
                </a:endParaRPr>
              </a:p>
            </p:txBody>
          </p:sp>
        </mc:Choice>
        <mc:Fallback xmlns="">
          <p:sp>
            <p:nvSpPr>
              <p:cNvPr id="7" name="对话气泡: 矩形 4"/>
              <p:cNvSpPr>
                <a:spLocks noRot="1" noChangeAspect="1" noMove="1" noResize="1" noEditPoints="1" noAdjustHandles="1" noChangeArrowheads="1" noChangeShapeType="1" noTextEdit="1"/>
              </p:cNvSpPr>
              <p:nvPr/>
            </p:nvSpPr>
            <p:spPr bwMode="auto">
              <a:xfrm>
                <a:off x="1727684" y="6058078"/>
                <a:ext cx="5688632" cy="380993"/>
              </a:xfrm>
              <a:prstGeom prst="wedgeRectCallout">
                <a:avLst>
                  <a:gd name="adj1" fmla="val -226"/>
                  <a:gd name="adj2" fmla="val -114901"/>
                </a:avLst>
              </a:prstGeom>
              <a:blipFill>
                <a:blip r:embed="rId3"/>
                <a:stretch>
                  <a:fillRect r="-214" b="-13333"/>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知识图谱构建 </a:t>
            </a:r>
            <a:r>
              <a:rPr lang="en-US" altLang="zh-CN" dirty="0">
                <a:ea typeface="黑体" panose="02010609060101010101" pitchFamily="2" charset="-122"/>
              </a:rPr>
              <a:t>(6)</a:t>
            </a:r>
            <a:endParaRPr lang="zh-CN" altLang="en-US" dirty="0">
              <a:effectLst>
                <a:outerShdw blurRad="38100" dist="38100" dir="2700000" algn="tl">
                  <a:srgbClr val="C0C0C0"/>
                </a:outerShdw>
              </a:effectLst>
              <a:ea typeface="黑体" panose="02010609060101010101" pitchFamily="2" charset="-122"/>
            </a:endParaRPr>
          </a:p>
        </p:txBody>
      </p:sp>
      <p:sp>
        <p:nvSpPr>
          <p:cNvPr id="4" name="Rectangle 3"/>
          <p:cNvSpPr txBox="1">
            <a:spLocks noChangeArrowheads="1"/>
          </p:cNvSpPr>
          <p:nvPr/>
        </p:nvSpPr>
        <p:spPr>
          <a:xfrm>
            <a:off x="799837" y="2122748"/>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400" kern="0" dirty="0">
                <a:solidFill>
                  <a:srgbClr val="0000FF"/>
                </a:solidFill>
                <a:latin typeface="+mj-lt"/>
                <a:ea typeface="黑体" panose="02010609060101010101" pitchFamily="2" charset="-122"/>
              </a:rPr>
              <a:t>基本步骤（</a:t>
            </a:r>
            <a:r>
              <a:rPr lang="en-US" altLang="zh-CN" sz="2400" kern="0" dirty="0">
                <a:solidFill>
                  <a:srgbClr val="0000FF"/>
                </a:solidFill>
                <a:latin typeface="+mj-lt"/>
                <a:ea typeface="黑体" panose="02010609060101010101" pitchFamily="2" charset="-122"/>
              </a:rPr>
              <a:t>2</a:t>
            </a:r>
            <a:r>
              <a:rPr lang="zh-CN" altLang="en-US" sz="2400" kern="0" dirty="0">
                <a:solidFill>
                  <a:srgbClr val="0000FF"/>
                </a:solidFill>
                <a:latin typeface="+mj-lt"/>
                <a:ea typeface="黑体" panose="02010609060101010101" pitchFamily="2" charset="-122"/>
              </a:rPr>
              <a:t>）</a:t>
            </a:r>
            <a:endParaRPr lang="en-US" altLang="zh-CN" sz="2200" kern="0" dirty="0">
              <a:solidFill>
                <a:srgbClr val="0000FF"/>
              </a:solidFill>
              <a:latin typeface="+mj-lt"/>
              <a:ea typeface="黑体" panose="02010609060101010101" pitchFamily="2" charset="-122"/>
            </a:endParaRPr>
          </a:p>
        </p:txBody>
      </p:sp>
      <mc:AlternateContent xmlns:mc="http://schemas.openxmlformats.org/markup-compatibility/2006" xmlns:a14="http://schemas.microsoft.com/office/drawing/2010/main">
        <mc:Choice Requires="a14">
          <p:sp>
            <p:nvSpPr>
              <p:cNvPr id="6" name="矩形 5"/>
              <p:cNvSpPr/>
              <p:nvPr/>
            </p:nvSpPr>
            <p:spPr>
              <a:xfrm>
                <a:off x="799837" y="2636912"/>
                <a:ext cx="7560840" cy="4236801"/>
              </a:xfrm>
              <a:prstGeom prst="rect">
                <a:avLst/>
              </a:prstGeom>
              <a:ln w="6350">
                <a:noFill/>
              </a:ln>
            </p:spPr>
            <p:txBody>
              <a:bodyPr wrap="square">
                <a:spAutoFit/>
              </a:bodyPr>
              <a:lstStyle/>
              <a:p>
                <a:pPr marL="360000" indent="-342900" algn="just">
                  <a:lnSpc>
                    <a:spcPts val="2800"/>
                  </a:lnSpc>
                  <a:spcBef>
                    <a:spcPts val="600"/>
                  </a:spcBef>
                  <a:spcAft>
                    <a:spcPts val="1200"/>
                  </a:spcAft>
                  <a:buFont typeface="黑体" panose="02010609060101010101" pitchFamily="49" charset="-122"/>
                  <a:buChar char="-"/>
                </a:pPr>
                <a:r>
                  <a:rPr lang="zh-CN" altLang="zh-CN" sz="1800" b="0" dirty="0">
                    <a:latin typeface="+mj-lt"/>
                  </a:rPr>
                  <a:t>针对给定输入序列句子</a:t>
                </a:r>
                <a14:m>
                  <m:oMath xmlns:m="http://schemas.openxmlformats.org/officeDocument/2006/math">
                    <m:r>
                      <a:rPr lang="en-US" altLang="zh-CN" sz="1800" b="0">
                        <a:latin typeface="Cambria Math" panose="02040503050406030204" pitchFamily="18" charset="0"/>
                      </a:rPr>
                      <m:t>𝑆</m:t>
                    </m:r>
                  </m:oMath>
                </a14:m>
                <a:r>
                  <a:rPr lang="zh-CN" altLang="zh-CN" sz="1800" b="0" dirty="0">
                    <a:latin typeface="+mj-lt"/>
                  </a:rPr>
                  <a:t>，每种标签序列（路径）的得分</a:t>
                </a:r>
                <a:r>
                  <a:rPr lang="zh-CN" altLang="en-US" sz="1800" b="0" dirty="0">
                    <a:latin typeface="+mj-lt"/>
                  </a:rPr>
                  <a:t>：</a:t>
                </a:r>
                <a:endParaRPr lang="en-US" altLang="zh-CN" sz="1800" b="0" dirty="0">
                  <a:latin typeface="+mj-lt"/>
                </a:endParaRPr>
              </a:p>
              <a:p>
                <a:pPr marL="17100" algn="just">
                  <a:lnSpc>
                    <a:spcPts val="2800"/>
                  </a:lnSpc>
                  <a:spcBef>
                    <a:spcPts val="1200"/>
                  </a:spcBef>
                  <a:spcAft>
                    <a:spcPts val="1200"/>
                  </a:spcAft>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𝑠</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e>
                      </m:d>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up>
                        <m:e>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𝐅</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sub>
                          </m:sSub>
                        </m:e>
                      </m:nary>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up>
                        <m:e>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𝐙</m:t>
                              </m:r>
                            </m:e>
                            <m:sub>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sub>
                              </m:sSub>
                            </m:sub>
                          </m:sSub>
                        </m:e>
                      </m:nary>
                    </m:oMath>
                  </m:oMathPara>
                </a14:m>
                <a:endParaRPr lang="en-US" altLang="zh-CN" sz="1800" b="0" dirty="0">
                  <a:latin typeface="+mj-lt"/>
                  <a:cs typeface="Times New Roman" panose="02020603050405020304" pitchFamily="18" charset="0"/>
                </a:endParaRPr>
              </a:p>
              <a:p>
                <a:pPr marL="17100" algn="just">
                  <a:lnSpc>
                    <a:spcPts val="2800"/>
                  </a:lnSpc>
                  <a:spcBef>
                    <a:spcPts val="1200"/>
                  </a:spcBef>
                  <a:spcAft>
                    <a:spcPts val="1200"/>
                  </a:spcAft>
                </a:pPr>
                <a:endParaRPr lang="en-US" altLang="zh-CN" sz="1800" b="0" dirty="0">
                  <a:latin typeface="+mj-lt"/>
                  <a:cs typeface="Times New Roman" panose="02020603050405020304" pitchFamily="18" charset="0"/>
                </a:endParaRPr>
              </a:p>
              <a:p>
                <a:pPr marL="360000" indent="-342900" algn="just">
                  <a:lnSpc>
                    <a:spcPts val="2800"/>
                  </a:lnSpc>
                  <a:spcBef>
                    <a:spcPts val="600"/>
                  </a:spcBef>
                  <a:spcAft>
                    <a:spcPts val="600"/>
                  </a:spcAft>
                  <a:buFont typeface="黑体" panose="02010609060101010101" pitchFamily="49" charset="-122"/>
                  <a:buChar char="-"/>
                </a:pP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使用</a:t>
                </a:r>
                <a:r>
                  <a:rPr lang="en-US" altLang="zh-CN" sz="1800" b="0" dirty="0" err="1">
                    <a:latin typeface="+mj-lt"/>
                  </a:rPr>
                  <a:t>Softmax</a:t>
                </a:r>
                <a:r>
                  <a:rPr lang="zh-CN" altLang="en-US" sz="1800" b="0" dirty="0">
                    <a:latin typeface="+mj-lt"/>
                  </a:rPr>
                  <a:t>函数为每种可能的路径</a:t>
                </a:r>
                <a:r>
                  <a:rPr lang="en-US" altLang="zh-CN" sz="1800" b="0" dirty="0">
                    <a:latin typeface="+mj-lt"/>
                  </a:rPr>
                  <a:t>L ̂</a:t>
                </a:r>
                <a:r>
                  <a:rPr lang="zh-CN" altLang="en-US" sz="1800" b="0" dirty="0">
                    <a:latin typeface="+mj-lt"/>
                  </a:rPr>
                  <a:t>计算归一化概率：</a:t>
                </a:r>
                <a:endParaRPr lang="en-US" altLang="zh-CN" sz="1800" b="0" dirty="0">
                  <a:latin typeface="+mj-lt"/>
                </a:endParaRPr>
              </a:p>
              <a:p>
                <a:pPr marL="17100" algn="ctr">
                  <a:lnSpc>
                    <a:spcPts val="2800"/>
                  </a:lnSpc>
                  <a:spcBef>
                    <a:spcPts val="600"/>
                  </a:spcBef>
                  <a:spcAft>
                    <a:spcPts val="600"/>
                  </a:spcAft>
                </a:pPr>
                <a14:m>
                  <m:oMath xmlns:m="http://schemas.openxmlformats.org/officeDocument/2006/math">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BiLSTM</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1800" i="1">
                        <a:latin typeface="Cambria Math" panose="02040503050406030204" pitchFamily="18" charset="0"/>
                        <a:ea typeface="宋体" panose="02010600030101010101" pitchFamily="2" charset="-122"/>
                        <a:cs typeface="Times New Roman" panose="02020603050405020304" pitchFamily="18" charset="0"/>
                      </a:rPr>
                      <m:t> (</m:t>
                    </m:r>
                    <m:r>
                      <a:rPr lang="en-US" altLang="zh-CN" sz="1800">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latin typeface="+mj-lt"/>
                  </a:rPr>
                  <a:t> </a:t>
                </a:r>
                <a:endParaRPr lang="en-US" altLang="zh-CN" sz="1800" b="0" dirty="0">
                  <a:latin typeface="+mj-lt"/>
                  <a:cs typeface="Times New Roman" panose="02020603050405020304" pitchFamily="18" charset="0"/>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定义损失函数：</a:t>
                </a:r>
                <a:endParaRPr lang="en-US" altLang="zh-CN" sz="1800" b="0" dirty="0">
                  <a:latin typeface="+mj-lt"/>
                </a:endParaRPr>
              </a:p>
              <a:p>
                <a:pPr marL="17100" algn="ctr">
                  <a:lnSpc>
                    <a:spcPts val="2800"/>
                  </a:lnSpc>
                  <a:spcBef>
                    <a:spcPts val="600"/>
                  </a:spcBef>
                  <a:spcAft>
                    <a:spcPts val="600"/>
                  </a:spcAft>
                </a:pPr>
                <a14:m>
                  <m:oMath xmlns:m="http://schemas.openxmlformats.org/officeDocument/2006/math">
                    <m:r>
                      <a:rPr lang="en-US" altLang="zh-CN" sz="1800" i="1" smtClean="0">
                        <a:latin typeface="Cambria Math" panose="02040503050406030204" pitchFamily="18" charset="0"/>
                        <a:ea typeface="微软雅黑" panose="020B0503020204020204" charset="-122"/>
                        <a:cs typeface="微软雅黑" panose="020B0503020204020204" charset="-122"/>
                      </a:rPr>
                      <m:t>−</m:t>
                    </m:r>
                    <m:func>
                      <m:func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log</m:t>
                        </m:r>
                      </m:fNa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e>
                          <m:e>
                            <m:r>
                              <a:rPr lang="en-US" altLang="zh-CN" sz="1800" i="1">
                                <a:latin typeface="Cambria Math" panose="02040503050406030204" pitchFamily="18" charset="0"/>
                                <a:ea typeface="宋体" panose="02010600030101010101" pitchFamily="2" charset="-122"/>
                                <a:cs typeface="Times New Roman" panose="02020603050405020304" pitchFamily="18" charset="0"/>
                              </a:rPr>
                              <m:t>𝑆</m:t>
                            </m:r>
                          </m:e>
                        </m:d>
                      </m:e>
                    </m:func>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a:latin typeface="Cambria Math" panose="02040503050406030204" pitchFamily="18" charset="0"/>
                            <a:ea typeface="宋体" panose="02010600030101010101" pitchFamily="2" charset="-122"/>
                            <a:cs typeface="Times New Roman" panose="02020603050405020304" pitchFamily="18" charset="0"/>
                          </a:rPr>
                          <m:t>log</m:t>
                        </m:r>
                      </m:fName>
                      <m:e>
                        <m:nary>
                          <m:naryPr>
                            <m:chr m:val="∑"/>
                            <m:limLoc m:val="subSup"/>
                            <m:supHide m:val="on"/>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naryPr>
                          <m:sub>
                            <m:acc>
                              <m:accPr>
                                <m:chr m:val="̂"/>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e>
                            </m:acc>
                          </m:sub>
                          <m:sup/>
                          <m:e>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𝑠</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acc>
                                      <m:accPr>
                                        <m:chr m:val="̂"/>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e>
                                    </m:acc>
                                  </m:e>
                                </m:d>
                              </m:sup>
                            </m:sSup>
                          </m:e>
                        </m:nary>
                      </m:e>
                    </m:func>
                    <m:r>
                      <a:rPr lang="en-US" altLang="zh-CN" sz="1800" i="1">
                        <a:latin typeface="Cambria Math" panose="02040503050406030204" pitchFamily="18" charset="0"/>
                        <a:ea typeface="微软雅黑" panose="020B0503020204020204" charset="-122"/>
                        <a:cs typeface="微软雅黑" panose="020B0503020204020204" charset="-122"/>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𝑠</m:t>
                    </m:r>
                    <m:d>
                      <m:d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𝐿</m:t>
                        </m:r>
                      </m:e>
                    </m:d>
                  </m:oMath>
                </a14:m>
                <a:r>
                  <a:rPr lang="en-US" altLang="zh-CN" sz="1800" dirty="0">
                    <a:ea typeface="宋体" panose="02010600030101010101" pitchFamily="2" charset="-122"/>
                  </a:rPr>
                  <a:t> </a:t>
                </a:r>
              </a:p>
            </p:txBody>
          </p:sp>
        </mc:Choice>
        <mc:Fallback xmlns="">
          <p:sp>
            <p:nvSpPr>
              <p:cNvPr id="6" name="矩形 5"/>
              <p:cNvSpPr>
                <a:spLocks noRot="1" noChangeAspect="1" noMove="1" noResize="1" noEditPoints="1" noAdjustHandles="1" noChangeArrowheads="1" noChangeShapeType="1" noTextEdit="1"/>
              </p:cNvSpPr>
              <p:nvPr/>
            </p:nvSpPr>
            <p:spPr>
              <a:xfrm>
                <a:off x="799837" y="2636912"/>
                <a:ext cx="7560840" cy="4236801"/>
              </a:xfrm>
              <a:prstGeom prst="rect">
                <a:avLst/>
              </a:prstGeom>
              <a:blipFill>
                <a:blip r:embed="rId2"/>
                <a:stretch>
                  <a:fillRect l="-81" t="-2734" b="-748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话气泡: 矩形 4"/>
              <p:cNvSpPr/>
              <p:nvPr/>
            </p:nvSpPr>
            <p:spPr bwMode="auto">
              <a:xfrm>
                <a:off x="3707904" y="3979168"/>
                <a:ext cx="5050071" cy="817983"/>
              </a:xfrm>
              <a:prstGeom prst="wedgeRectCallout">
                <a:avLst>
                  <a:gd name="adj1" fmla="val -40442"/>
                  <a:gd name="adj2" fmla="val -8869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342900" indent="-342900" algn="ct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ea typeface="宋体" panose="02010600030101010101" pitchFamily="2" charset="-122"/>
                            <a:cs typeface="Times New Roman" panose="02020603050405020304" pitchFamily="18" charset="0"/>
                          </a:rPr>
                          <m:t>𝐅</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sub>
                    </m:sSub>
                  </m:oMath>
                </a14:m>
                <a:r>
                  <a:rPr lang="zh-CN" altLang="zh-CN" sz="1800" b="0" dirty="0">
                    <a:latin typeface="黑体" panose="02010609060101010101" pitchFamily="2" charset="-122"/>
                    <a:cs typeface="Times New Roman" panose="02020603050405020304" pitchFamily="18" charset="0"/>
                  </a:rPr>
                  <a:t>表示第</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oMath>
                </a14:m>
                <a:r>
                  <a:rPr lang="zh-CN" altLang="zh-CN" sz="1800" b="0" dirty="0">
                    <a:latin typeface="黑体" panose="02010609060101010101" pitchFamily="2" charset="-122"/>
                    <a:cs typeface="Times New Roman" panose="02020603050405020304" pitchFamily="18" charset="0"/>
                  </a:rPr>
                  <a:t>个字符</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latin typeface="黑体" panose="02010609060101010101" pitchFamily="2" charset="-122"/>
                    <a:cs typeface="Times New Roman" panose="02020603050405020304" pitchFamily="18" charset="0"/>
                  </a:rPr>
                  <a:t>映射到标签</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latin typeface="黑体" panose="02010609060101010101" pitchFamily="2" charset="-122"/>
                    <a:cs typeface="Times New Roman" panose="02020603050405020304" pitchFamily="18" charset="0"/>
                  </a:rPr>
                  <a:t>的分数</a:t>
                </a:r>
                <a:endParaRPr lang="en-US" altLang="zh-CN" sz="1800" b="0" dirty="0">
                  <a:latin typeface="黑体" panose="02010609060101010101" pitchFamily="2" charset="-122"/>
                  <a:cs typeface="Times New Roman" panose="02020603050405020304" pitchFamily="18" charset="0"/>
                </a:endParaRPr>
              </a:p>
              <a:p>
                <a:pPr marL="342900" indent="-342900" algn="ct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a:latin typeface="Cambria Math" panose="02040503050406030204" pitchFamily="18" charset="0"/>
                            <a:ea typeface="宋体" panose="02010600030101010101" pitchFamily="2" charset="-122"/>
                            <a:cs typeface="Times New Roman" panose="02020603050405020304" pitchFamily="18" charset="0"/>
                          </a:rPr>
                          <m:t>𝐙</m:t>
                        </m:r>
                      </m:e>
                      <m:sub>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+1</m:t>
                            </m:r>
                          </m:sub>
                        </m:sSub>
                      </m:sub>
                    </m:sSub>
                  </m:oMath>
                </a14:m>
                <a:r>
                  <a:rPr lang="zh-CN" altLang="zh-CN" sz="1800" b="0" dirty="0">
                    <a:latin typeface="黑体" panose="02010609060101010101" pitchFamily="2" charset="-122"/>
                    <a:cs typeface="Times New Roman" panose="02020603050405020304" pitchFamily="18" charset="0"/>
                  </a:rPr>
                  <a:t>表示从标签</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latin typeface="黑体" panose="02010609060101010101" pitchFamily="2" charset="-122"/>
                    <a:cs typeface="Times New Roman" panose="02020603050405020304" pitchFamily="18" charset="0"/>
                  </a:rPr>
                  <a:t>成功转移到标签</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zh-CN" sz="1800" b="0" dirty="0">
                    <a:latin typeface="黑体" panose="02010609060101010101" pitchFamily="2" charset="-122"/>
                    <a:cs typeface="Times New Roman" panose="02020603050405020304" pitchFamily="18" charset="0"/>
                  </a:rPr>
                  <a:t>的分数</a:t>
                </a:r>
                <a:endParaRPr kumimoji="1" lang="zh-CN" altLang="en-US" sz="1800" b="0" i="0" u="none" strike="noStrike" cap="none" normalizeH="0" baseline="0" dirty="0">
                  <a:ln>
                    <a:noFill/>
                  </a:ln>
                  <a:solidFill>
                    <a:srgbClr val="002060"/>
                  </a:solidFill>
                  <a:effectLst/>
                  <a:latin typeface="+mj-lt"/>
                </a:endParaRPr>
              </a:p>
            </p:txBody>
          </p:sp>
        </mc:Choice>
        <mc:Fallback xmlns="">
          <p:sp>
            <p:nvSpPr>
              <p:cNvPr id="8" name="对话气泡: 矩形 4"/>
              <p:cNvSpPr>
                <a:spLocks noRot="1" noChangeAspect="1" noMove="1" noResize="1" noEditPoints="1" noAdjustHandles="1" noChangeArrowheads="1" noChangeShapeType="1" noTextEdit="1"/>
              </p:cNvSpPr>
              <p:nvPr/>
            </p:nvSpPr>
            <p:spPr bwMode="auto">
              <a:xfrm>
                <a:off x="3707904" y="3979168"/>
                <a:ext cx="5050071" cy="817983"/>
              </a:xfrm>
              <a:prstGeom prst="wedgeRectCallout">
                <a:avLst>
                  <a:gd name="adj1" fmla="val -40442"/>
                  <a:gd name="adj2" fmla="val -88696"/>
                </a:avLst>
              </a:prstGeom>
              <a:blipFill>
                <a:blip r:embed="rId3"/>
                <a:stretch>
                  <a:fillRect/>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161843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(7)</a:t>
            </a:r>
            <a:endParaRPr lang="zh-CN" altLang="en-US" dirty="0">
              <a:ea typeface="黑体" panose="02010609060101010101" pitchFamily="2" charset="-122"/>
            </a:endParaRPr>
          </a:p>
        </p:txBody>
      </p:sp>
      <p:sp>
        <p:nvSpPr>
          <p:cNvPr id="52" name="Rectangle 3"/>
          <p:cNvSpPr txBox="1">
            <a:spLocks noChangeArrowheads="1"/>
          </p:cNvSpPr>
          <p:nvPr/>
        </p:nvSpPr>
        <p:spPr>
          <a:xfrm>
            <a:off x="715962" y="2132856"/>
            <a:ext cx="84280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关系抽取</a:t>
            </a:r>
            <a:endParaRPr lang="en-US" altLang="zh-CN" sz="2000" kern="0" dirty="0">
              <a:solidFill>
                <a:srgbClr val="0000FF"/>
              </a:solidFill>
              <a:ea typeface="黑体" panose="02010609060101010101" pitchFamily="2" charset="-122"/>
            </a:endParaRPr>
          </a:p>
        </p:txBody>
      </p:sp>
      <p:sp>
        <p:nvSpPr>
          <p:cNvPr id="2" name="矩形 1"/>
          <p:cNvSpPr/>
          <p:nvPr/>
        </p:nvSpPr>
        <p:spPr>
          <a:xfrm>
            <a:off x="769714" y="2540097"/>
            <a:ext cx="8320534" cy="451406"/>
          </a:xfrm>
          <a:prstGeom prst="rect">
            <a:avLst/>
          </a:prstGeom>
        </p:spPr>
        <p:txBody>
          <a:bodyPr wrap="square">
            <a:spAutoFit/>
          </a:bodyPr>
          <a:lstStyle/>
          <a:p>
            <a:pPr>
              <a:lnSpc>
                <a:spcPts val="2800"/>
              </a:lnSpc>
              <a:spcBef>
                <a:spcPts val="600"/>
              </a:spcBef>
              <a:spcAft>
                <a:spcPts val="0"/>
              </a:spcAft>
            </a:pPr>
            <a:r>
              <a:rPr lang="zh-CN" altLang="en-US" sz="2000" b="0" dirty="0">
                <a:solidFill>
                  <a:srgbClr val="002060"/>
                </a:solidFill>
              </a:rPr>
              <a:t>关系抽取（</a:t>
            </a:r>
            <a:r>
              <a:rPr lang="en-US" altLang="zh-CN" sz="2000" b="0" dirty="0">
                <a:solidFill>
                  <a:srgbClr val="002060"/>
                </a:solidFill>
              </a:rPr>
              <a:t>RE</a:t>
            </a:r>
            <a:r>
              <a:rPr lang="zh-CN" altLang="en-US" sz="2000" b="0" dirty="0">
                <a:solidFill>
                  <a:srgbClr val="002060"/>
                </a:solidFill>
              </a:rPr>
              <a:t>）旨在命名实体识别的基础上进一步得到实体之间的关联</a:t>
            </a:r>
            <a:endParaRPr lang="en-US" altLang="zh-CN" sz="2000" b="0" dirty="0">
              <a:solidFill>
                <a:srgbClr val="002060"/>
              </a:solidFill>
            </a:endParaRPr>
          </a:p>
        </p:txBody>
      </p:sp>
      <p:sp>
        <p:nvSpPr>
          <p:cNvPr id="6" name="Rectangle 5"/>
          <p:cNvSpPr>
            <a:spLocks noChangeArrowheads="1"/>
          </p:cNvSpPr>
          <p:nvPr/>
        </p:nvSpPr>
        <p:spPr bwMode="auto">
          <a:xfrm>
            <a:off x="716216" y="3501008"/>
            <a:ext cx="7998429" cy="3016210"/>
          </a:xfrm>
          <a:prstGeom prst="rect">
            <a:avLst/>
          </a:prstGeom>
          <a:noFill/>
          <a:ln w="9525">
            <a:noFill/>
            <a:miter lim="800000"/>
          </a:ln>
        </p:spPr>
        <p:txBody>
          <a:bodyPr wrap="square">
            <a:spAutoFit/>
          </a:bodyPr>
          <a:lstStyle/>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基于规则的</a:t>
            </a:r>
            <a:r>
              <a:rPr lang="en-US" altLang="zh-CN" sz="1800" b="0" dirty="0">
                <a:latin typeface="+mj-lt"/>
              </a:rPr>
              <a:t>RE</a:t>
            </a:r>
            <a:r>
              <a:rPr lang="zh-CN" altLang="en-US" sz="1800" b="0" dirty="0">
                <a:latin typeface="+mj-lt"/>
              </a:rPr>
              <a:t>方法</a:t>
            </a:r>
            <a:endParaRPr lang="en-US" altLang="zh-CN" sz="1800" b="0" dirty="0">
              <a:latin typeface="+mj-lt"/>
            </a:endParaRPr>
          </a:p>
          <a:p>
            <a:pPr marL="456300" algn="just">
              <a:lnSpc>
                <a:spcPts val="2800"/>
              </a:lnSpc>
              <a:spcBef>
                <a:spcPts val="600"/>
              </a:spcBef>
              <a:spcAft>
                <a:spcPts val="600"/>
              </a:spcAft>
            </a:pPr>
            <a:r>
              <a:rPr lang="zh-CN" altLang="en-US" sz="1800" b="0" dirty="0">
                <a:latin typeface="+mj-lt"/>
              </a:rPr>
              <a:t>      通过人工构造规则以匹配文本来实现关系的提取</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基于统计机器学习的方法</a:t>
            </a:r>
            <a:endParaRPr lang="en-US" altLang="zh-CN" sz="1800" b="0" dirty="0">
              <a:latin typeface="+mj-lt"/>
            </a:endParaRPr>
          </a:p>
          <a:p>
            <a:pPr marL="456300" algn="just">
              <a:lnSpc>
                <a:spcPts val="2800"/>
              </a:lnSpc>
              <a:spcBef>
                <a:spcPts val="600"/>
              </a:spcBef>
              <a:spcAft>
                <a:spcPts val="600"/>
              </a:spcAft>
            </a:pPr>
            <a:r>
              <a:rPr lang="zh-CN" altLang="en-US" sz="1800" b="0" dirty="0">
                <a:latin typeface="+mj-lt"/>
              </a:rPr>
              <a:t>      通过对数据中不同特征进行分析和处理来实现实体间关系的分类</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基于深度学习的方法</a:t>
            </a:r>
            <a:endParaRPr lang="en-US" altLang="zh-CN" sz="1800" b="0" dirty="0">
              <a:latin typeface="+mj-lt"/>
            </a:endParaRPr>
          </a:p>
          <a:p>
            <a:pPr marL="456300" algn="just">
              <a:lnSpc>
                <a:spcPts val="2800"/>
              </a:lnSpc>
              <a:spcBef>
                <a:spcPts val="600"/>
              </a:spcBef>
              <a:spcAft>
                <a:spcPts val="600"/>
              </a:spcAft>
            </a:pPr>
            <a:r>
              <a:rPr lang="zh-CN" altLang="en-US" sz="1800" b="0" dirty="0">
                <a:latin typeface="+mj-lt"/>
              </a:rPr>
              <a:t>      远程监督，监督学习</a:t>
            </a:r>
            <a:endParaRPr lang="en-US" altLang="zh-CN" sz="1800" b="0" dirty="0">
              <a:latin typeface="+mj-lt"/>
            </a:endParaRPr>
          </a:p>
        </p:txBody>
      </p:sp>
      <p:sp>
        <p:nvSpPr>
          <p:cNvPr id="7" name="Rectangle 3"/>
          <p:cNvSpPr txBox="1">
            <a:spLocks noChangeArrowheads="1"/>
          </p:cNvSpPr>
          <p:nvPr/>
        </p:nvSpPr>
        <p:spPr>
          <a:xfrm>
            <a:off x="715962" y="2991503"/>
            <a:ext cx="84280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400" kern="0" dirty="0">
                <a:solidFill>
                  <a:srgbClr val="0000FF"/>
                </a:solidFill>
                <a:latin typeface="Times New Roman" panose="02020603050405020304" pitchFamily="18" charset="0"/>
                <a:ea typeface="黑体" panose="02010609060101010101" pitchFamily="2" charset="-122"/>
              </a:rPr>
              <a:t>RE</a:t>
            </a:r>
            <a:r>
              <a:rPr lang="zh-CN" altLang="en-US" sz="2400" kern="0" dirty="0">
                <a:solidFill>
                  <a:srgbClr val="0000FF"/>
                </a:solidFill>
                <a:latin typeface="Times New Roman" panose="02020603050405020304" pitchFamily="18" charset="0"/>
                <a:ea typeface="黑体" panose="02010609060101010101" pitchFamily="2" charset="-122"/>
              </a:rPr>
              <a:t>方法分类</a:t>
            </a:r>
            <a:endParaRPr lang="en-US" altLang="zh-CN" sz="2000" kern="0" dirty="0">
              <a:solidFill>
                <a:srgbClr val="0000FF"/>
              </a:solidFill>
              <a:ea typeface="黑体" panose="02010609060101010101" pitchFamily="2" charset="-122"/>
            </a:endParaRPr>
          </a:p>
        </p:txBody>
      </p:sp>
    </p:spTree>
    <p:extLst>
      <p:ext uri="{BB962C8B-B14F-4D97-AF65-F5344CB8AC3E}">
        <p14:creationId xmlns:p14="http://schemas.microsoft.com/office/powerpoint/2010/main" val="5969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(8)</a:t>
            </a:r>
            <a:endParaRPr lang="zh-CN" altLang="en-US" dirty="0">
              <a:ea typeface="黑体" panose="02010609060101010101" pitchFamily="2" charset="-122"/>
            </a:endParaRPr>
          </a:p>
        </p:txBody>
      </p:sp>
      <p:sp>
        <p:nvSpPr>
          <p:cNvPr id="52" name="Rectangle 3"/>
          <p:cNvSpPr txBox="1">
            <a:spLocks noChangeArrowheads="1"/>
          </p:cNvSpPr>
          <p:nvPr/>
        </p:nvSpPr>
        <p:spPr>
          <a:xfrm>
            <a:off x="685800" y="2057400"/>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BERT-</a:t>
            </a:r>
            <a:r>
              <a:rPr lang="en-US" altLang="zh-CN" sz="2200" kern="0" dirty="0" err="1">
                <a:solidFill>
                  <a:srgbClr val="0000FF"/>
                </a:solidFill>
                <a:ea typeface="黑体" panose="02010609060101010101" pitchFamily="2" charset="-122"/>
              </a:rPr>
              <a:t>BiLSTM</a:t>
            </a:r>
            <a:r>
              <a:rPr lang="en-US" altLang="zh-CN" sz="2200" kern="0" dirty="0">
                <a:solidFill>
                  <a:srgbClr val="0000FF"/>
                </a:solidFill>
                <a:ea typeface="黑体" panose="02010609060101010101" pitchFamily="2" charset="-122"/>
              </a:rPr>
              <a:t>-</a:t>
            </a:r>
            <a:r>
              <a:rPr lang="en-US" altLang="zh-CN" sz="2200" kern="0" dirty="0" err="1">
                <a:solidFill>
                  <a:srgbClr val="0000FF"/>
                </a:solidFill>
                <a:ea typeface="黑体" panose="02010609060101010101" pitchFamily="2" charset="-122"/>
              </a:rPr>
              <a:t>Softmax</a:t>
            </a:r>
            <a:r>
              <a:rPr lang="zh-CN" altLang="en-US" sz="2200" kern="0" dirty="0">
                <a:solidFill>
                  <a:srgbClr val="0000FF"/>
                </a:solidFill>
                <a:ea typeface="黑体" panose="02010609060101010101" pitchFamily="2" charset="-122"/>
              </a:rPr>
              <a:t>的关系抽取</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685800" y="2636912"/>
            <a:ext cx="3166120" cy="3747180"/>
          </a:xfrm>
          <a:prstGeom prst="rect">
            <a:avLst/>
          </a:prstGeom>
          <a:noFill/>
        </p:spPr>
        <p:txBody>
          <a:bodyPr wrap="square" rtlCol="0">
            <a:spAutoFit/>
          </a:bodyPr>
          <a:lstStyle/>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a:latin typeface="+mj-lt"/>
              </a:rPr>
              <a:t>BERT</a:t>
            </a:r>
            <a:r>
              <a:rPr lang="zh-CN" altLang="en-US" sz="1800" b="0" dirty="0">
                <a:latin typeface="+mj-lt"/>
              </a:rPr>
              <a:t>语料库预先得到句子中字符的向量表示</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err="1">
                <a:latin typeface="+mj-lt"/>
              </a:rPr>
              <a:t>BiLSTM</a:t>
            </a:r>
            <a:r>
              <a:rPr lang="zh-CN" altLang="en-US" sz="1800" b="0" dirty="0">
                <a:latin typeface="+mj-lt"/>
              </a:rPr>
              <a:t>学习得到其上下文关系</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引入注意力层，通过生成权重向量并进行加权平均等操作完成句子整体表示</a:t>
            </a:r>
            <a:endParaRPr lang="en-US" altLang="zh-CN" sz="1800" b="0" dirty="0">
              <a:latin typeface="+mj-lt"/>
            </a:endParaRPr>
          </a:p>
          <a:p>
            <a:pPr marL="360000" indent="-342900" algn="just">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err="1">
                <a:latin typeface="+mj-lt"/>
              </a:rPr>
              <a:t>Softmax</a:t>
            </a:r>
            <a:r>
              <a:rPr lang="zh-CN" altLang="en-US" sz="1800" b="0" dirty="0">
                <a:latin typeface="+mj-lt"/>
              </a:rPr>
              <a:t>分类器判断该句子中实体对之间的关系</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785286339"/>
              </p:ext>
            </p:extLst>
          </p:nvPr>
        </p:nvGraphicFramePr>
        <p:xfrm>
          <a:off x="3779912" y="2492896"/>
          <a:ext cx="5223956" cy="4158172"/>
        </p:xfrm>
        <a:graphic>
          <a:graphicData uri="http://schemas.openxmlformats.org/presentationml/2006/ole">
            <mc:AlternateContent xmlns:mc="http://schemas.openxmlformats.org/markup-compatibility/2006">
              <mc:Choice xmlns:v="urn:schemas-microsoft-com:vml" Requires="v">
                <p:oleObj r:id="rId2" imgW="3096895" imgH="2467610" progId="Visio.Drawing.15">
                  <p:embed/>
                </p:oleObj>
              </mc:Choice>
              <mc:Fallback>
                <p:oleObj r:id="rId2" imgW="3096895" imgH="246761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492896"/>
                        <a:ext cx="5223956" cy="4158172"/>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知识图谱构建 </a:t>
            </a:r>
            <a:r>
              <a:rPr lang="en-US" altLang="zh-CN" dirty="0">
                <a:ea typeface="黑体" panose="02010609060101010101" pitchFamily="2" charset="-122"/>
              </a:rPr>
              <a:t>(9)</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683568" y="2226540"/>
                <a:ext cx="8460432" cy="4442820"/>
              </a:xfrm>
              <a:prstGeom prst="rect">
                <a:avLst/>
              </a:prstGeom>
            </p:spPr>
            <p:txBody>
              <a:bodyPr rIns="0"/>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基本步骤（</a:t>
                </a:r>
                <a:r>
                  <a:rPr lang="en-US" altLang="zh-CN" sz="2200" kern="0" dirty="0">
                    <a:solidFill>
                      <a:srgbClr val="0000FF"/>
                    </a:solidFill>
                    <a:ea typeface="黑体" panose="02010609060101010101" pitchFamily="2" charset="-122"/>
                  </a:rPr>
                  <a:t>1</a:t>
                </a:r>
                <a:r>
                  <a:rPr lang="zh-CN" altLang="en-US" sz="2200" kern="0" dirty="0">
                    <a:solidFill>
                      <a:srgbClr val="0000FF"/>
                    </a:solidFill>
                    <a:ea typeface="黑体" panose="02010609060101010101" pitchFamily="2" charset="-122"/>
                  </a:rPr>
                  <a:t>）</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zh-CN" sz="1800" b="0" dirty="0">
                    <a:latin typeface="+mj-lt"/>
                    <a:ea typeface="黑体" panose="02010609060101010101" pitchFamily="2" charset="-122"/>
                  </a:rPr>
                  <a:t>给定句子</a:t>
                </a:r>
                <a14:m>
                  <m:oMath xmlns:m="http://schemas.openxmlformats.org/officeDocument/2006/math">
                    <m:r>
                      <a:rPr lang="en-US" altLang="zh-CN" sz="1800" b="0">
                        <a:latin typeface="Cambria Math" panose="02040503050406030204" pitchFamily="18" charset="0"/>
                        <a:ea typeface="黑体" panose="02010609060101010101" pitchFamily="2" charset="-122"/>
                      </a:rPr>
                      <m:t>𝑆</m:t>
                    </m:r>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zh-CN" sz="1800" b="0" dirty="0">
                    <a:latin typeface="+mj-lt"/>
                    <a:ea typeface="黑体" panose="02010609060101010101" pitchFamily="2" charset="-122"/>
                  </a:rPr>
                  <a:t>，</a:t>
                </a:r>
                <a14:m>
                  <m:oMath xmlns:m="http://schemas.openxmlformats.org/officeDocument/2006/math">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𝑖</m:t>
                        </m:r>
                      </m:sub>
                    </m:sSub>
                    <m:d>
                      <m:dPr>
                        <m:ctrlPr>
                          <a:rPr lang="zh-CN" altLang="zh-CN" sz="1800" b="0" i="1">
                            <a:latin typeface="Cambria Math" panose="02040503050406030204" pitchFamily="18" charset="0"/>
                            <a:ea typeface="黑体" panose="02010609060101010101" pitchFamily="2" charset="-122"/>
                          </a:rPr>
                        </m:ctrlPr>
                      </m:dPr>
                      <m:e>
                        <m:r>
                          <a:rPr lang="en-US" altLang="zh-CN" sz="1800" b="0">
                            <a:latin typeface="Cambria Math" panose="02040503050406030204" pitchFamily="18" charset="0"/>
                            <a:ea typeface="黑体" panose="02010609060101010101" pitchFamily="2" charset="-122"/>
                          </a:rPr>
                          <m:t>1≤</m:t>
                        </m:r>
                        <m:r>
                          <a:rPr lang="en-US" altLang="zh-CN" sz="1800" b="0">
                            <a:latin typeface="Cambria Math" panose="02040503050406030204" pitchFamily="18" charset="0"/>
                            <a:ea typeface="黑体" panose="02010609060101010101" pitchFamily="2" charset="-122"/>
                          </a:rPr>
                          <m:t>𝑖</m:t>
                        </m:r>
                        <m:r>
                          <a:rPr lang="en-US" altLang="zh-CN" sz="1800" b="0">
                            <a:latin typeface="Cambria Math" panose="02040503050406030204" pitchFamily="18" charset="0"/>
                            <a:ea typeface="黑体" panose="02010609060101010101" pitchFamily="2" charset="-122"/>
                          </a:rPr>
                          <m:t>≤</m:t>
                        </m:r>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e>
                    </m:d>
                  </m:oMath>
                </a14:m>
                <a:r>
                  <a:rPr lang="zh-CN" altLang="zh-CN" sz="1800" b="0" dirty="0">
                    <a:latin typeface="+mj-lt"/>
                    <a:ea typeface="黑体" panose="02010609060101010101" pitchFamily="2" charset="-122"/>
                  </a:rPr>
                  <a:t>为组成句子的字符，</a:t>
                </a:r>
                <a14:m>
                  <m:oMath xmlns:m="http://schemas.openxmlformats.org/officeDocument/2006/math">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oMath>
                </a14:m>
                <a:r>
                  <a:rPr lang="zh-CN" altLang="zh-CN" sz="1800" b="0" dirty="0">
                    <a:latin typeface="+mj-lt"/>
                    <a:ea typeface="黑体" panose="02010609060101010101" pitchFamily="2" charset="-122"/>
                  </a:rPr>
                  <a:t>为句子长度</a:t>
                </a:r>
                <a:endParaRPr lang="en-US" altLang="zh-CN" sz="1800" b="0" dirty="0">
                  <a:latin typeface="+mj-lt"/>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zh-CN" sz="1800" b="0" dirty="0">
                    <a:latin typeface="+mj-lt"/>
                    <a:ea typeface="黑体" panose="02010609060101010101" pitchFamily="2" charset="-122"/>
                  </a:rPr>
                  <a:t>通过预训练模型</a:t>
                </a:r>
                <a:r>
                  <a:rPr lang="en-US" altLang="zh-CN" sz="1800" b="0" dirty="0">
                    <a:latin typeface="+mj-lt"/>
                    <a:ea typeface="黑体" panose="02010609060101010101" pitchFamily="2" charset="-122"/>
                  </a:rPr>
                  <a:t>BERT</a:t>
                </a:r>
                <a:r>
                  <a:rPr lang="zh-CN" altLang="zh-CN" sz="1800" b="0" dirty="0">
                    <a:latin typeface="+mj-lt"/>
                    <a:ea typeface="黑体" panose="02010609060101010101" pitchFamily="2" charset="-122"/>
                  </a:rPr>
                  <a:t>得到句子中所有字符的对应基础向量表示</a:t>
                </a:r>
                <a14:m>
                  <m:oMath xmlns:m="http://schemas.openxmlformats.org/officeDocument/2006/math">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en-US" sz="1800" b="0" dirty="0">
                    <a:latin typeface="+mj-lt"/>
                    <a:ea typeface="黑体" panose="02010609060101010101" pitchFamily="2" charset="-122"/>
                  </a:rPr>
                  <a:t>：</a:t>
                </a:r>
                <a:endParaRPr lang="en-US" altLang="zh-CN" sz="1800" b="0" dirty="0">
                  <a:latin typeface="+mj-lt"/>
                  <a:ea typeface="黑体" panose="02010609060101010101" pitchFamily="2" charset="-122"/>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𝐞</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r>
                        <m:rPr>
                          <m:sty m:val="p"/>
                        </m:rPr>
                        <a:rPr lang="en-US" altLang="zh-CN" sz="1800">
                          <a:latin typeface="Cambria Math" panose="02040503050406030204" pitchFamily="18" charset="0"/>
                        </a:rPr>
                        <m:t>BERT</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oMath>
                  </m:oMathPara>
                </a14:m>
                <a:endParaRPr lang="en-US" altLang="zh-CN" sz="1800" b="0" dirty="0">
                  <a:solidFill>
                    <a:srgbClr val="002060"/>
                  </a:solidFill>
                  <a:latin typeface="Times New Roman" panose="02020603050405020304" pitchFamily="18" charset="0"/>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zh-CN" sz="1800" b="0" dirty="0">
                    <a:latin typeface="+mj-lt"/>
                    <a:ea typeface="黑体" panose="02010609060101010101" pitchFamily="2" charset="-122"/>
                  </a:rPr>
                  <a:t>将句子中的字符向量输入到</a:t>
                </a:r>
                <a:r>
                  <a:rPr lang="en-US" altLang="zh-CN" sz="1800" b="0" dirty="0" err="1">
                    <a:latin typeface="+mj-lt"/>
                    <a:ea typeface="黑体" panose="02010609060101010101" pitchFamily="2" charset="-122"/>
                  </a:rPr>
                  <a:t>BiLSTM</a:t>
                </a:r>
                <a:r>
                  <a:rPr lang="zh-CN" altLang="en-US" sz="1800" b="0" dirty="0">
                    <a:latin typeface="+mj-lt"/>
                    <a:ea typeface="黑体" panose="02010609060101010101" pitchFamily="2" charset="-122"/>
                  </a:rPr>
                  <a:t>中，</a:t>
                </a:r>
                <a:r>
                  <a:rPr lang="zh-CN" altLang="zh-CN" sz="1800" b="0" dirty="0">
                    <a:latin typeface="+mj-lt"/>
                    <a:ea typeface="黑体" panose="02010609060101010101" pitchFamily="2" charset="-122"/>
                  </a:rPr>
                  <a:t>学习其上下文相互关系等更深层特征</a:t>
                </a:r>
                <a:r>
                  <a:rPr lang="zh-CN" altLang="en-US" sz="1800" b="0" dirty="0">
                    <a:latin typeface="+mj-lt"/>
                    <a:ea typeface="黑体" panose="02010609060101010101" pitchFamily="2" charset="-122"/>
                  </a:rPr>
                  <a:t>，</a:t>
                </a:r>
                <a:r>
                  <a:rPr lang="zh-CN" altLang="zh-CN" sz="1800" b="0" dirty="0">
                    <a:latin typeface="+mj-lt"/>
                    <a:ea typeface="黑体" panose="02010609060101010101" pitchFamily="2" charset="-122"/>
                  </a:rPr>
                  <a:t>并得到更优的向量表示</a:t>
                </a:r>
                <a14:m>
                  <m:oMath xmlns:m="http://schemas.openxmlformats.org/officeDocument/2006/math">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en-US" sz="1800" b="0" dirty="0">
                    <a:latin typeface="+mj-lt"/>
                    <a:ea typeface="黑体" panose="02010609060101010101" pitchFamily="2" charset="-122"/>
                  </a:rPr>
                  <a:t>：</a:t>
                </a:r>
                <a:endParaRPr lang="en-US" altLang="zh-CN" sz="1800" b="0" dirty="0">
                  <a:latin typeface="+mj-lt"/>
                  <a:ea typeface="黑体" panose="02010609060101010101" pitchFamily="2" charset="-122"/>
                </a:endParaRPr>
              </a:p>
              <a:p>
                <a:pPr marL="0" indent="0" algn="ctr">
                  <a:lnSpc>
                    <a:spcPct val="150000"/>
                  </a:lnSpc>
                  <a:buNone/>
                </a:pPr>
                <a14:m>
                  <m:oMath xmlns:m="http://schemas.openxmlformats.org/officeDocument/2006/math">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BiLSTM</m:t>
                    </m:r>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ea typeface="黑体" panose="02010609060101010101" pitchFamily="2" charset="-122"/>
                  </a:rPr>
                  <a:t> </a:t>
                </a:r>
                <a:endParaRPr lang="en-US" altLang="zh-CN" sz="1800" b="0" dirty="0">
                  <a:effectLst/>
                  <a:ea typeface="黑体" panose="02010609060101010101" pitchFamily="2" charset="-122"/>
                  <a:cs typeface="Times New Roman" panose="02020603050405020304" pitchFamily="18" charset="0"/>
                </a:endParaRPr>
              </a:p>
            </p:txBody>
          </p:sp>
        </mc:Choice>
        <mc:Fallback xmlns="">
          <p:sp>
            <p:nvSpPr>
              <p:cNvPr id="5" name="Rectangle 3"/>
              <p:cNvSpPr txBox="1">
                <a:spLocks noRot="1" noChangeAspect="1" noMove="1" noResize="1" noEditPoints="1" noAdjustHandles="1" noChangeArrowheads="1" noChangeShapeType="1" noTextEdit="1"/>
              </p:cNvSpPr>
              <p:nvPr/>
            </p:nvSpPr>
            <p:spPr>
              <a:xfrm>
                <a:off x="683568" y="2226540"/>
                <a:ext cx="8460432" cy="4442820"/>
              </a:xfrm>
              <a:prstGeom prst="rect">
                <a:avLst/>
              </a:prstGeom>
              <a:blipFill>
                <a:blip r:embed="rId2"/>
                <a:stretch>
                  <a:fillRect l="-793" t="-1509" r="-1729"/>
                </a:stretch>
              </a:blipFill>
            </p:spPr>
            <p:txBody>
              <a:bodyPr/>
              <a:lstStyle/>
              <a:p>
                <a:r>
                  <a:rPr lang="zh-CN"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知识图谱构建 </a:t>
            </a:r>
            <a:r>
              <a:rPr lang="en-US" altLang="zh-CN" dirty="0">
                <a:ea typeface="黑体" panose="02010609060101010101" pitchFamily="2" charset="-122"/>
              </a:rPr>
              <a:t>(10)</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755576" y="2132856"/>
                <a:ext cx="7816354" cy="4608512"/>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基本步骤（</a:t>
                </a:r>
                <a:r>
                  <a:rPr lang="en-US" altLang="zh-CN" sz="2200" kern="0" dirty="0">
                    <a:solidFill>
                      <a:srgbClr val="0000FF"/>
                    </a:solidFill>
                    <a:ea typeface="黑体" panose="02010609060101010101" pitchFamily="2" charset="-122"/>
                  </a:rPr>
                  <a:t>2</a:t>
                </a:r>
                <a:r>
                  <a:rPr lang="zh-CN" altLang="en-US" sz="2200" kern="0" dirty="0">
                    <a:solidFill>
                      <a:srgbClr val="0000FF"/>
                    </a:solidFill>
                    <a:ea typeface="黑体" panose="02010609060101010101" pitchFamily="2" charset="-122"/>
                  </a:rPr>
                  <a:t>）</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使用注意力层，</a:t>
                </a:r>
                <a:r>
                  <a:rPr lang="zh-CN" altLang="zh-CN" sz="1800" b="0" dirty="0">
                    <a:latin typeface="+mj-lt"/>
                    <a:ea typeface="黑体" panose="02010609060101010101" pitchFamily="2" charset="-122"/>
                  </a:rPr>
                  <a:t>句子</a:t>
                </a:r>
                <a14:m>
                  <m:oMath xmlns:m="http://schemas.openxmlformats.org/officeDocument/2006/math">
                    <m:r>
                      <a:rPr lang="en-US" altLang="zh-CN" sz="1800" b="0">
                        <a:latin typeface="Cambria Math" panose="02040503050406030204" pitchFamily="18" charset="0"/>
                        <a:ea typeface="黑体" panose="02010609060101010101" pitchFamily="2" charset="-122"/>
                      </a:rPr>
                      <m:t>𝑆</m:t>
                    </m:r>
                  </m:oMath>
                </a14:m>
                <a:r>
                  <a:rPr lang="zh-CN" altLang="zh-CN" sz="1800" b="0" dirty="0">
                    <a:latin typeface="+mj-lt"/>
                    <a:ea typeface="黑体" panose="02010609060101010101" pitchFamily="2" charset="-122"/>
                  </a:rPr>
                  <a:t>可表示为矩阵</a:t>
                </a:r>
                <a14:m>
                  <m:oMath xmlns:m="http://schemas.openxmlformats.org/officeDocument/2006/math">
                    <m:r>
                      <a:rPr lang="en-US" altLang="zh-CN" sz="1800" b="0">
                        <a:latin typeface="Cambria Math" panose="02040503050406030204" pitchFamily="18" charset="0"/>
                        <a:ea typeface="黑体" panose="02010609060101010101" pitchFamily="2" charset="-122"/>
                      </a:rPr>
                      <m:t>𝐒</m:t>
                    </m:r>
                    <m:r>
                      <a:rPr lang="en-US" altLang="zh-CN" sz="1800" b="0">
                        <a:latin typeface="Cambria Math" panose="02040503050406030204" pitchFamily="18" charset="0"/>
                        <a:ea typeface="黑体" panose="02010609060101010101" pitchFamily="2" charset="-122"/>
                      </a:rPr>
                      <m:t>=</m:t>
                    </m:r>
                    <m:d>
                      <m:dPr>
                        <m:begChr m:val="["/>
                        <m:endChr m:val="]"/>
                        <m:ctrlPr>
                          <a:rPr lang="zh-CN" altLang="zh-CN" sz="1800" b="0" i="1">
                            <a:latin typeface="Cambria Math" panose="02040503050406030204" pitchFamily="18" charset="0"/>
                            <a:ea typeface="黑体" panose="02010609060101010101" pitchFamily="2" charset="-122"/>
                          </a:rPr>
                        </m:ctrlPr>
                      </m:dPr>
                      <m:e>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e>
                    </m:d>
                  </m:oMath>
                </a14:m>
                <a:r>
                  <a:rPr lang="zh-CN" altLang="en-US" sz="1800" b="0" dirty="0">
                    <a:latin typeface="+mj-lt"/>
                    <a:ea typeface="黑体" panose="02010609060101010101" pitchFamily="2" charset="-122"/>
                  </a:rPr>
                  <a:t>，由字符向量的权重之和得到句子的最终表示</a:t>
                </a:r>
                <a14:m>
                  <m:oMath xmlns:m="http://schemas.openxmlformats.org/officeDocument/2006/math">
                    <m:sSup>
                      <m:sSupPr>
                        <m:ctrlPr>
                          <a:rPr lang="zh-CN" altLang="zh-CN" sz="1800" b="0" i="1">
                            <a:latin typeface="Cambria Math" panose="02040503050406030204" pitchFamily="18" charset="0"/>
                            <a:ea typeface="黑体" panose="02010609060101010101" pitchFamily="2" charset="-122"/>
                          </a:rPr>
                        </m:ctrlPr>
                      </m:sSupPr>
                      <m:e>
                        <m:r>
                          <a:rPr lang="en-US" altLang="zh-CN" sz="1800" b="0">
                            <a:latin typeface="Cambria Math" panose="02040503050406030204" pitchFamily="18" charset="0"/>
                            <a:ea typeface="黑体" panose="02010609060101010101" pitchFamily="2" charset="-122"/>
                          </a:rPr>
                          <m:t>𝐬</m:t>
                        </m:r>
                      </m:e>
                      <m:sup>
                        <m:r>
                          <a:rPr lang="en-US" altLang="zh-CN" sz="1800" b="0">
                            <a:latin typeface="Cambria Math" panose="02040503050406030204" pitchFamily="18" charset="0"/>
                            <a:ea typeface="黑体" panose="02010609060101010101" pitchFamily="2" charset="-122"/>
                          </a:rPr>
                          <m:t>∗</m:t>
                        </m:r>
                      </m:sup>
                    </m:sSup>
                    <m:r>
                      <a:rPr lang="en-US" altLang="zh-CN" sz="1800" b="0">
                        <a:latin typeface="Cambria Math" panose="02040503050406030204" pitchFamily="18" charset="0"/>
                        <a:ea typeface="黑体" panose="02010609060101010101" pitchFamily="2" charset="-122"/>
                      </a:rPr>
                      <m:t> </m:t>
                    </m:r>
                  </m:oMath>
                </a14:m>
                <a:r>
                  <a:rPr lang="zh-CN" altLang="en-US" sz="1800" b="0" dirty="0">
                    <a:latin typeface="+mj-lt"/>
                    <a:ea typeface="黑体" panose="02010609060101010101" pitchFamily="2" charset="-122"/>
                  </a:rPr>
                  <a:t>：</a:t>
                </a:r>
                <a:endParaRPr lang="en-US" altLang="zh-CN" sz="1800" b="0" dirty="0">
                  <a:latin typeface="+mj-lt"/>
                  <a:ea typeface="黑体" panose="02010609060101010101" pitchFamily="2" charset="-122"/>
                </a:endParaRPr>
              </a:p>
              <a:p>
                <a:pPr marL="0" indent="0">
                  <a:lnSpc>
                    <a:spcPts val="2800"/>
                  </a:lnSpc>
                  <a:buNone/>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𝐒</m:t>
                      </m:r>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tanh</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𝐒</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800" dirty="0">
                  <a:effectLst/>
                  <a:ea typeface="黑体" panose="02010609060101010101" pitchFamily="2" charset="-122"/>
                </a:endParaRPr>
              </a:p>
              <a:p>
                <a:pPr marL="0" indent="0" algn="ctr">
                  <a:lnSpc>
                    <a:spcPts val="2800"/>
                  </a:lnSpc>
                  <a:buNone/>
                </a:pPr>
                <a14:m>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𝛂</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Softmax</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𝛒</m:t>
                        </m:r>
                      </m:e>
                      <m: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m:t>
                        </m:r>
                      </m:sup>
                    </m:s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𝐒</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宋体" panose="02010600030101010101" pitchFamily="2" charset="-122"/>
                  </a:rPr>
                  <a:t> </a:t>
                </a:r>
              </a:p>
              <a:p>
                <a:pPr marL="0" indent="0">
                  <a:lnSpc>
                    <a:spcPts val="2800"/>
                  </a:lnSpc>
                  <a:buNone/>
                </a:pPr>
                <a14:m>
                  <m:oMathPara xmlns:m="http://schemas.openxmlformats.org/officeDocument/2006/math">
                    <m:oMathParaPr>
                      <m:jc m:val="centerGroup"/>
                    </m:oMathParaPr>
                    <m:oMath xmlns:m="http://schemas.openxmlformats.org/officeDocument/2006/math">
                      <m:sSup>
                        <m:sSupPr>
                          <m:ctrlPr>
                            <a:rPr lang="zh-CN" altLang="zh-CN" sz="1100" b="1" i="1" smtClean="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𝐬</m:t>
                          </m:r>
                        </m:e>
                        <m: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tanh</m:t>
                      </m:r>
                      <m:r>
                        <a:rPr lang="zh-CN"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𝐒</m:t>
                      </m:r>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𝛂</m:t>
                          </m:r>
                        </m:e>
                        <m: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m:t>
                          </m:r>
                        </m:sup>
                      </m:sSup>
                      <m:r>
                        <a:rPr lang="zh-CN" altLang="zh-CN" sz="18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800" b="0" dirty="0">
                  <a:latin typeface="黑体" panose="02010609060101010101" pitchFamily="2" charset="-122"/>
                  <a:ea typeface="黑体" panose="02010609060101010101" pitchFamily="2" charset="-122"/>
                  <a:cs typeface="Times New Roman" panose="02020603050405020304" pitchFamily="18" charset="0"/>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通过使用</a:t>
                </a:r>
                <a:r>
                  <a:rPr lang="en-US" altLang="zh-CN" sz="1800" b="0" dirty="0">
                    <a:latin typeface="+mj-lt"/>
                    <a:ea typeface="黑体" panose="02010609060101010101" pitchFamily="2" charset="-122"/>
                  </a:rPr>
                  <a:t>Softmax</a:t>
                </a:r>
                <a:r>
                  <a:rPr lang="zh-CN" altLang="en-US" sz="1800" b="0" dirty="0">
                    <a:latin typeface="+mj-lt"/>
                    <a:ea typeface="黑体" panose="02010609060101010101" pitchFamily="2" charset="-122"/>
                  </a:rPr>
                  <a:t>分类器计算句子中实体对之间可能存在的各类关系的概率，并将最大概率对应的关系类别 </a:t>
                </a:r>
                <a14:m>
                  <m:oMath xmlns:m="http://schemas.openxmlformats.org/officeDocument/2006/math">
                    <m:acc>
                      <m:accPr>
                        <m:chr m:val="̂"/>
                        <m:ctrlPr>
                          <a:rPr lang="zh-CN" altLang="zh-CN" sz="1800" b="0" i="1">
                            <a:latin typeface="Cambria Math" panose="02040503050406030204" pitchFamily="18" charset="0"/>
                            <a:ea typeface="黑体" panose="02010609060101010101" pitchFamily="2" charset="-122"/>
                          </a:rPr>
                        </m:ctrlPr>
                      </m:accPr>
                      <m:e>
                        <m:r>
                          <a:rPr lang="en-US" altLang="zh-CN" sz="1800" b="0">
                            <a:latin typeface="Cambria Math" panose="02040503050406030204" pitchFamily="18" charset="0"/>
                            <a:ea typeface="黑体" panose="02010609060101010101" pitchFamily="2" charset="-122"/>
                          </a:rPr>
                          <m:t>𝑟</m:t>
                        </m:r>
                      </m:e>
                    </m:acc>
                  </m:oMath>
                </a14:m>
                <a:r>
                  <a:rPr lang="zh-CN" altLang="en-US" sz="1800" b="0" dirty="0">
                    <a:latin typeface="+mj-lt"/>
                    <a:ea typeface="黑体" panose="02010609060101010101" pitchFamily="2" charset="-122"/>
                  </a:rPr>
                  <a:t> 作为其关系预测输出：</a:t>
                </a:r>
                <a:endParaRPr lang="en-US" altLang="zh-CN" sz="1800" b="0" dirty="0">
                  <a:latin typeface="+mj-lt"/>
                  <a:ea typeface="黑体" panose="02010609060101010101" pitchFamily="2" charset="-122"/>
                </a:endParaRPr>
              </a:p>
              <a:p>
                <a:pPr marL="0" indent="0" algn="ctr">
                  <a:lnSpc>
                    <a:spcPts val="2800"/>
                  </a:lnSpc>
                  <a:buNone/>
                </a:pP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Softmax</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e>
                      <m:sup>
                        <m:d>
                          <m:d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e>
                        </m:d>
                      </m:sup>
                    </m:sSup>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𝐬</m:t>
                        </m:r>
                      </m:e>
                      <m: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𝒃</m:t>
                        </m:r>
                      </m:e>
                      <m:sup>
                        <m:d>
                          <m:d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e>
                        </m:d>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宋体" panose="02010600030101010101" pitchFamily="2" charset="-122"/>
                  </a:rPr>
                  <a:t> </a:t>
                </a:r>
              </a:p>
              <a:p>
                <a:pPr marL="0" indent="0" algn="ctr">
                  <a:lnSpc>
                    <a:spcPts val="2800"/>
                  </a:lnSpc>
                  <a:buNone/>
                </a:pPr>
                <a14:m>
                  <m:oMath xmlns:m="http://schemas.openxmlformats.org/officeDocument/2006/math">
                    <m:acc>
                      <m:accPr>
                        <m:chr m:val="̂"/>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acc>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arg</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 </m:t>
                        </m:r>
                        <m:limLow>
                          <m:limLow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max</m:t>
                            </m:r>
                          </m:e>
                          <m:li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lim>
                        </m:limLow>
                      </m:fName>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e>
                    </m:func>
                  </m:oMath>
                </a14:m>
                <a:r>
                  <a:rPr lang="en-US" altLang="zh-CN" sz="1800" dirty="0">
                    <a:effectLst/>
                    <a:latin typeface="Times New Roman" panose="02020603050405020304" pitchFamily="18" charset="0"/>
                    <a:ea typeface="宋体" panose="02010600030101010101" pitchFamily="2" charset="-122"/>
                  </a:rPr>
                  <a:t> </a:t>
                </a:r>
              </a:p>
              <a:p>
                <a:pPr>
                  <a:lnSpc>
                    <a:spcPts val="2800"/>
                  </a:lnSpc>
                  <a:buFont typeface="Wingdings" panose="05000000000000000000" pitchFamily="2" charset="2"/>
                  <a:buChar char="ü"/>
                </a:pPr>
                <a:endParaRPr lang="en-US" altLang="zh-CN" sz="1800" b="0" dirty="0">
                  <a:ea typeface="黑体" panose="02010609060101010101" pitchFamily="2" charset="-122"/>
                  <a:cs typeface="Times New Roman" panose="02020603050405020304" pitchFamily="18" charset="0"/>
                </a:endParaRPr>
              </a:p>
            </p:txBody>
          </p:sp>
        </mc:Choice>
        <mc:Fallback xmlns="">
          <p:sp>
            <p:nvSpPr>
              <p:cNvPr id="5" name="Rectangle 3"/>
              <p:cNvSpPr txBox="1">
                <a:spLocks noRot="1" noChangeAspect="1" noMove="1" noResize="1" noEditPoints="1" noAdjustHandles="1" noChangeArrowheads="1" noChangeShapeType="1" noTextEdit="1"/>
              </p:cNvSpPr>
              <p:nvPr/>
            </p:nvSpPr>
            <p:spPr>
              <a:xfrm>
                <a:off x="755576" y="2132856"/>
                <a:ext cx="7816354" cy="4608512"/>
              </a:xfrm>
              <a:prstGeom prst="rect">
                <a:avLst/>
              </a:prstGeom>
              <a:blipFill>
                <a:blip r:embed="rId2"/>
                <a:stretch>
                  <a:fillRect l="-858" t="-1455" r="-6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话气泡: 矩形 4"/>
              <p:cNvSpPr/>
              <p:nvPr/>
            </p:nvSpPr>
            <p:spPr bwMode="auto">
              <a:xfrm>
                <a:off x="5910864" y="3789040"/>
                <a:ext cx="2664296" cy="720080"/>
              </a:xfrm>
              <a:prstGeom prst="wedgeRectCallout">
                <a:avLst>
                  <a:gd name="adj1" fmla="val -60749"/>
                  <a:gd name="adj2" fmla="val -65222"/>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342900" indent="-342900" algn="ctr"/>
                <a:r>
                  <a:rPr lang="en-US" altLang="zh-CN" sz="1800" dirty="0">
                    <a:cs typeface="Times New Roman" panose="02020603050405020304" pitchFamily="18" charset="0"/>
                  </a:rPr>
                  <a:t>ρ</a:t>
                </a:r>
                <a:r>
                  <a:rPr lang="zh-CN" altLang="en-US" sz="1800" b="0" dirty="0">
                    <a:cs typeface="Times New Roman" panose="02020603050405020304" pitchFamily="18" charset="0"/>
                  </a:rPr>
                  <a:t>为训练参数向量</a:t>
                </a:r>
                <a:endParaRPr lang="en-US" altLang="zh-CN" sz="1800" i="1" dirty="0">
                  <a:latin typeface="Cambria Math" panose="02040503050406030204" pitchFamily="18" charset="0"/>
                  <a:ea typeface="宋体" panose="02010600030101010101" pitchFamily="2" charset="-122"/>
                  <a:cs typeface="Times New Roman" panose="02020603050405020304" pitchFamily="18" charset="0"/>
                </a:endParaRPr>
              </a:p>
              <a:p>
                <a:pPr marL="342900" indent="-342900" algn="ctr"/>
                <a14:m>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𝛂</m:t>
                    </m:r>
                  </m:oMath>
                </a14:m>
                <a:r>
                  <a:rPr lang="zh-CN" altLang="zh-CN" sz="1800" b="0" dirty="0">
                    <a:latin typeface="黑体" panose="02010609060101010101" pitchFamily="2" charset="-122"/>
                    <a:cs typeface="Times New Roman" panose="02020603050405020304" pitchFamily="18" charset="0"/>
                  </a:rPr>
                  <a:t>为注意力权重参数向量</a:t>
                </a:r>
                <a:endParaRPr kumimoji="1" lang="zh-CN" altLang="en-US" sz="1800" b="0" i="0" u="none" strike="noStrike" cap="none" normalizeH="0" baseline="0" dirty="0">
                  <a:ln>
                    <a:noFill/>
                  </a:ln>
                  <a:solidFill>
                    <a:srgbClr val="002060"/>
                  </a:solidFill>
                  <a:effectLst/>
                  <a:latin typeface="+mn-lt"/>
                </a:endParaRPr>
              </a:p>
            </p:txBody>
          </p:sp>
        </mc:Choice>
        <mc:Fallback xmlns="">
          <p:sp>
            <p:nvSpPr>
              <p:cNvPr id="4" name="对话气泡: 矩形 4"/>
              <p:cNvSpPr>
                <a:spLocks noRot="1" noChangeAspect="1" noMove="1" noResize="1" noEditPoints="1" noAdjustHandles="1" noChangeArrowheads="1" noChangeShapeType="1" noTextEdit="1"/>
              </p:cNvSpPr>
              <p:nvPr/>
            </p:nvSpPr>
            <p:spPr bwMode="auto">
              <a:xfrm>
                <a:off x="5910864" y="3789040"/>
                <a:ext cx="2664296" cy="720080"/>
              </a:xfrm>
              <a:prstGeom prst="wedgeRectCallout">
                <a:avLst>
                  <a:gd name="adj1" fmla="val -60749"/>
                  <a:gd name="adj2" fmla="val -65222"/>
                </a:avLst>
              </a:prstGeom>
              <a:blipFill>
                <a:blip r:embed="rId3"/>
                <a:stretch>
                  <a:fillRect r="-617" b="-6522"/>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(11)</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实体关系联合抽取</a:t>
            </a:r>
            <a:endParaRPr lang="en-US" altLang="zh-CN" sz="20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zh-CN" sz="1800" b="0" dirty="0">
                <a:latin typeface="+mj-lt"/>
                <a:ea typeface="黑体" panose="02010609060101010101" pitchFamily="2" charset="-122"/>
              </a:rPr>
              <a:t>实体关系联合抽取旨在同时识别出文本中的实体及其存在的关系，是上述</a:t>
            </a:r>
            <a:r>
              <a:rPr lang="en-US" altLang="zh-CN" sz="1800" b="0" dirty="0">
                <a:latin typeface="+mj-lt"/>
                <a:ea typeface="黑体" panose="02010609060101010101" pitchFamily="2" charset="-122"/>
              </a:rPr>
              <a:t>NER</a:t>
            </a:r>
            <a:r>
              <a:rPr lang="zh-CN" altLang="zh-CN" sz="1800" b="0" dirty="0">
                <a:latin typeface="+mj-lt"/>
                <a:ea typeface="黑体" panose="02010609060101010101" pitchFamily="2" charset="-122"/>
              </a:rPr>
              <a:t>和</a:t>
            </a:r>
            <a:r>
              <a:rPr lang="en-US" altLang="zh-CN" sz="1800" b="0" dirty="0">
                <a:latin typeface="+mj-lt"/>
                <a:ea typeface="黑体" panose="02010609060101010101" pitchFamily="2" charset="-122"/>
              </a:rPr>
              <a:t>RE</a:t>
            </a:r>
            <a:r>
              <a:rPr lang="zh-CN" altLang="zh-CN" sz="1800" b="0" dirty="0">
                <a:latin typeface="+mj-lt"/>
                <a:ea typeface="黑体" panose="02010609060101010101" pitchFamily="2" charset="-122"/>
              </a:rPr>
              <a:t>两项子任务的结合</a:t>
            </a:r>
            <a:endParaRPr lang="en-US" altLang="zh-CN" sz="1800" b="0" dirty="0">
              <a:latin typeface="+mj-lt"/>
              <a:ea typeface="黑体" panose="02010609060101010101" pitchFamily="2" charset="-122"/>
            </a:endParaRPr>
          </a:p>
          <a:p>
            <a:pPr marR="0" lvl="0" defTabSz="914400" eaLnBrk="1" latinLnBrk="0" hangingPunct="1">
              <a:lnSpc>
                <a:spcPct val="100000"/>
              </a:lnSpc>
              <a:buSzTx/>
              <a:defRPr/>
            </a:pPr>
            <a:r>
              <a:rPr lang="zh-CN" altLang="en-US" sz="2200" kern="0" dirty="0">
                <a:solidFill>
                  <a:srgbClr val="0000FF"/>
                </a:solidFill>
                <a:ea typeface="黑体" panose="02010609060101010101" pitchFamily="2" charset="-122"/>
              </a:rPr>
              <a:t>实体关系联合抽取方法分类</a:t>
            </a:r>
            <a:endParaRPr lang="en-US" altLang="zh-CN" sz="2200" kern="0" dirty="0">
              <a:solidFill>
                <a:srgbClr val="0000FF"/>
              </a:solidFill>
              <a:ea typeface="黑体" panose="02010609060101010101" pitchFamily="2" charset="-122"/>
            </a:endParaRPr>
          </a:p>
          <a:p>
            <a:pPr marL="360000" marR="0" lvl="0" algn="just" defTabSz="914400" latinLnBrk="0">
              <a:lnSpc>
                <a:spcPts val="2800"/>
              </a:lnSpc>
              <a:spcBef>
                <a:spcPts val="600"/>
              </a:spcBef>
              <a:spcAft>
                <a:spcPts val="600"/>
              </a:spcAft>
              <a:buSzTx/>
              <a:buFont typeface="黑体" panose="02010609060101010101" pitchFamily="49" charset="-122"/>
              <a:buChar char="-"/>
              <a:defRPr/>
            </a:pPr>
            <a:r>
              <a:rPr lang="zh-CN" altLang="en-US" sz="1800" b="0" dirty="0">
                <a:latin typeface="+mj-lt"/>
                <a:ea typeface="黑体" panose="02010609060101010101" pitchFamily="2" charset="-122"/>
              </a:rPr>
              <a:t>基于参数共享的方法</a:t>
            </a:r>
            <a:endParaRPr lang="en-US" altLang="zh-CN" sz="1800" b="0" dirty="0">
              <a:latin typeface="+mj-lt"/>
              <a:ea typeface="黑体" panose="02010609060101010101" pitchFamily="2" charset="-122"/>
            </a:endParaRPr>
          </a:p>
          <a:p>
            <a:pPr marL="17100" marR="0" lvl="0" indent="0" algn="just" defTabSz="914400" latinLnBrk="0">
              <a:lnSpc>
                <a:spcPts val="2800"/>
              </a:lnSpc>
              <a:spcBef>
                <a:spcPts val="600"/>
              </a:spcBef>
              <a:spcAft>
                <a:spcPts val="600"/>
              </a:spcAft>
              <a:buSzTx/>
              <a:buNone/>
              <a:defRPr/>
            </a:pPr>
            <a:r>
              <a:rPr lang="en-US" altLang="zh-CN" sz="1800" b="0" dirty="0">
                <a:solidFill>
                  <a:schemeClr val="bg2">
                    <a:lumMod val="25000"/>
                  </a:schemeClr>
                </a:solidFill>
                <a:latin typeface="Times New Roman" panose="02020603050405020304" pitchFamily="18" charset="0"/>
                <a:ea typeface="黑体" panose="02010609060101010101" pitchFamily="2" charset="-122"/>
              </a:rPr>
              <a:t>      </a:t>
            </a:r>
            <a:r>
              <a:rPr lang="en-US" altLang="zh-CN" sz="1800" b="0" dirty="0">
                <a:latin typeface="+mj-lt"/>
                <a:ea typeface="黑体" panose="02010609060101010101" pitchFamily="2" charset="-122"/>
              </a:rPr>
              <a:t>NER</a:t>
            </a:r>
            <a:r>
              <a:rPr lang="zh-CN" altLang="en-US" sz="1800" b="0" dirty="0">
                <a:latin typeface="+mj-lt"/>
                <a:ea typeface="黑体" panose="02010609060101010101" pitchFamily="2" charset="-122"/>
              </a:rPr>
              <a:t>子任务和</a:t>
            </a:r>
            <a:r>
              <a:rPr lang="en-US" altLang="zh-CN" sz="1800" b="0" dirty="0">
                <a:latin typeface="+mj-lt"/>
                <a:ea typeface="黑体" panose="02010609060101010101" pitchFamily="2" charset="-122"/>
              </a:rPr>
              <a:t>RE</a:t>
            </a:r>
            <a:r>
              <a:rPr lang="zh-CN" altLang="en-US" sz="1800" b="0" dirty="0">
                <a:latin typeface="+mj-lt"/>
                <a:ea typeface="黑体" panose="02010609060101010101" pitchFamily="2" charset="-122"/>
              </a:rPr>
              <a:t>子任务通过共享联合模型的编码层来进行联合学习</a:t>
            </a:r>
            <a:endParaRPr lang="en-US" altLang="zh-CN" sz="1800" b="0" dirty="0">
              <a:latin typeface="+mj-lt"/>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defRPr/>
            </a:pPr>
            <a:r>
              <a:rPr lang="zh-CN" altLang="en-US" sz="1800" b="0" dirty="0">
                <a:latin typeface="+mj-lt"/>
                <a:ea typeface="黑体" panose="02010609060101010101" pitchFamily="2" charset="-122"/>
              </a:rPr>
              <a:t>基于序列标注的方法</a:t>
            </a:r>
            <a:endParaRPr lang="en-US" altLang="zh-CN" sz="1800" b="0" dirty="0">
              <a:latin typeface="+mj-lt"/>
              <a:ea typeface="黑体" panose="02010609060101010101" pitchFamily="2" charset="-122"/>
            </a:endParaRPr>
          </a:p>
          <a:p>
            <a:pPr marL="17100" indent="0" algn="just">
              <a:lnSpc>
                <a:spcPts val="2800"/>
              </a:lnSpc>
              <a:spcBef>
                <a:spcPts val="600"/>
              </a:spcBef>
              <a:spcAft>
                <a:spcPts val="600"/>
              </a:spcAft>
              <a:buNone/>
              <a:defRPr/>
            </a:pPr>
            <a:r>
              <a:rPr lang="zh-CN" altLang="en-US" sz="1800" b="0" dirty="0">
                <a:solidFill>
                  <a:schemeClr val="bg2">
                    <a:lumMod val="25000"/>
                  </a:schemeClr>
                </a:solidFill>
                <a:latin typeface="Times New Roman" panose="02020603050405020304" pitchFamily="18" charset="0"/>
                <a:ea typeface="黑体" panose="02010609060101010101" pitchFamily="2" charset="-122"/>
              </a:rPr>
              <a:t>      </a:t>
            </a:r>
            <a:endParaRPr lang="en-US" altLang="zh-CN" sz="1800" b="0" dirty="0">
              <a:solidFill>
                <a:schemeClr val="bg2">
                  <a:lumMod val="25000"/>
                </a:schemeClr>
              </a:solidFill>
              <a:latin typeface="Times New Roman" panose="02020603050405020304" pitchFamily="18" charset="0"/>
              <a:ea typeface="黑体" panose="02010609060101010101" pitchFamily="2" charset="-122"/>
            </a:endParaRPr>
          </a:p>
        </p:txBody>
      </p:sp>
      <p:sp>
        <p:nvSpPr>
          <p:cNvPr id="2" name="矩形 1"/>
          <p:cNvSpPr/>
          <p:nvPr/>
        </p:nvSpPr>
        <p:spPr>
          <a:xfrm>
            <a:off x="1043608" y="5229200"/>
            <a:ext cx="7776864" cy="772006"/>
          </a:xfrm>
          <a:prstGeom prst="rect">
            <a:avLst/>
          </a:prstGeom>
        </p:spPr>
        <p:txBody>
          <a:bodyPr wrap="square">
            <a:spAutoFit/>
          </a:bodyPr>
          <a:lstStyle/>
          <a:p>
            <a:pPr marL="17100" indent="0" algn="just">
              <a:lnSpc>
                <a:spcPts val="2800"/>
              </a:lnSpc>
              <a:spcBef>
                <a:spcPts val="600"/>
              </a:spcBef>
              <a:spcAft>
                <a:spcPts val="600"/>
              </a:spcAft>
              <a:buNone/>
              <a:defRPr/>
            </a:pPr>
            <a:r>
              <a:rPr lang="zh-CN" altLang="en-US" sz="1800" b="0" dirty="0">
                <a:latin typeface="+mj-lt"/>
              </a:rPr>
              <a:t>将</a:t>
            </a:r>
            <a:r>
              <a:rPr lang="en-US" altLang="zh-CN" sz="1800" b="0" dirty="0">
                <a:latin typeface="+mj-lt"/>
              </a:rPr>
              <a:t>NER</a:t>
            </a:r>
            <a:r>
              <a:rPr lang="zh-CN" altLang="en-US" sz="1800" b="0" dirty="0">
                <a:latin typeface="+mj-lt"/>
              </a:rPr>
              <a:t>和</a:t>
            </a:r>
            <a:r>
              <a:rPr lang="en-US" altLang="zh-CN" sz="1800" b="0" dirty="0">
                <a:latin typeface="+mj-lt"/>
              </a:rPr>
              <a:t>RE</a:t>
            </a:r>
            <a:r>
              <a:rPr lang="zh-CN" altLang="en-US" sz="1800" b="0" dirty="0">
                <a:latin typeface="+mj-lt"/>
              </a:rPr>
              <a:t>两个子任务变为一个统一的序列标注问题，同时识别出实体及其对应关系</a:t>
            </a:r>
            <a:endParaRPr lang="en-US" altLang="zh-CN" sz="1800" b="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(12)</a:t>
            </a:r>
            <a:endParaRPr lang="zh-CN" altLang="en-US" dirty="0">
              <a:ea typeface="黑体" panose="02010609060101010101" pitchFamily="2" charset="-122"/>
            </a:endParaRPr>
          </a:p>
        </p:txBody>
      </p:sp>
      <p:sp>
        <p:nvSpPr>
          <p:cNvPr id="52" name="Rectangle 3"/>
          <p:cNvSpPr txBox="1">
            <a:spLocks noChangeArrowheads="1"/>
          </p:cNvSpPr>
          <p:nvPr/>
        </p:nvSpPr>
        <p:spPr>
          <a:xfrm>
            <a:off x="685800" y="2057400"/>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基于</a:t>
            </a:r>
            <a:r>
              <a:rPr lang="en-US" altLang="zh-CN" sz="2200" kern="0" dirty="0" err="1">
                <a:solidFill>
                  <a:srgbClr val="0000FF"/>
                </a:solidFill>
                <a:ea typeface="黑体" panose="02010609060101010101" pitchFamily="2" charset="-122"/>
              </a:rPr>
              <a:t>BiLSTM</a:t>
            </a:r>
            <a:r>
              <a:rPr lang="en-US" altLang="zh-CN" sz="2200" kern="0" dirty="0">
                <a:solidFill>
                  <a:srgbClr val="0000FF"/>
                </a:solidFill>
                <a:ea typeface="黑体" panose="02010609060101010101" pitchFamily="2" charset="-122"/>
              </a:rPr>
              <a:t>-LSTM-</a:t>
            </a:r>
            <a:r>
              <a:rPr lang="en-US" altLang="zh-CN" sz="2200" kern="0" dirty="0" err="1">
                <a:solidFill>
                  <a:srgbClr val="0000FF"/>
                </a:solidFill>
                <a:ea typeface="黑体" panose="02010609060101010101" pitchFamily="2" charset="-122"/>
              </a:rPr>
              <a:t>Softmax</a:t>
            </a:r>
            <a:r>
              <a:rPr lang="zh-CN" altLang="en-US" sz="2200" kern="0" dirty="0">
                <a:solidFill>
                  <a:srgbClr val="0000FF"/>
                </a:solidFill>
                <a:ea typeface="黑体" panose="02010609060101010101" pitchFamily="2" charset="-122"/>
              </a:rPr>
              <a:t>的联合抽取</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文本框 5"/>
          <p:cNvSpPr txBox="1"/>
          <p:nvPr/>
        </p:nvSpPr>
        <p:spPr>
          <a:xfrm>
            <a:off x="873990" y="2780928"/>
            <a:ext cx="3528392" cy="3426579"/>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a:latin typeface="+mj-lt"/>
              </a:rPr>
              <a:t>Word2Vec</a:t>
            </a:r>
            <a:r>
              <a:rPr lang="zh-CN" altLang="en-US" sz="1800" b="0" dirty="0">
                <a:latin typeface="+mj-lt"/>
              </a:rPr>
              <a:t>表示层获取句子中字符的基础向量表示</a:t>
            </a:r>
            <a:endParaRPr lang="en-US" altLang="zh-CN" sz="1800" b="0" dirty="0">
              <a:latin typeface="+mj-lt"/>
            </a:endParaRPr>
          </a:p>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err="1">
                <a:latin typeface="+mj-lt"/>
              </a:rPr>
              <a:t>BiLSTM</a:t>
            </a:r>
            <a:r>
              <a:rPr lang="zh-CN" altLang="en-US" sz="1800" b="0" dirty="0">
                <a:latin typeface="+mj-lt"/>
              </a:rPr>
              <a:t>进一步学习上下文特征</a:t>
            </a:r>
            <a:endParaRPr lang="en-US" altLang="zh-CN" sz="1800" b="0" dirty="0">
              <a:latin typeface="+mj-lt"/>
            </a:endParaRPr>
          </a:p>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a:latin typeface="+mj-lt"/>
              </a:rPr>
              <a:t>LSTM</a:t>
            </a:r>
            <a:r>
              <a:rPr lang="zh-CN" altLang="en-US" sz="1800" b="0" dirty="0">
                <a:latin typeface="+mj-lt"/>
              </a:rPr>
              <a:t>层加强句子中字符的依赖关系并进行解码</a:t>
            </a:r>
            <a:endParaRPr lang="en-US" altLang="zh-CN" sz="1800" b="0" dirty="0">
              <a:latin typeface="+mj-lt"/>
            </a:endParaRPr>
          </a:p>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通过</a:t>
            </a:r>
            <a:r>
              <a:rPr lang="en-US" altLang="zh-CN" sz="1800" b="0" dirty="0" err="1">
                <a:latin typeface="+mj-lt"/>
              </a:rPr>
              <a:t>Softmax</a:t>
            </a:r>
            <a:r>
              <a:rPr lang="zh-CN" altLang="en-US" sz="1800" b="0" dirty="0">
                <a:latin typeface="+mj-lt"/>
              </a:rPr>
              <a:t>分类器判断字符对应的标签类型</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nvGraphicFramePr>
        <p:xfrm>
          <a:off x="4568625" y="2581450"/>
          <a:ext cx="4383385" cy="4113857"/>
        </p:xfrm>
        <a:graphic>
          <a:graphicData uri="http://schemas.openxmlformats.org/presentationml/2006/ole">
            <mc:AlternateContent xmlns:mc="http://schemas.openxmlformats.org/markup-compatibility/2006">
              <mc:Choice xmlns:v="urn:schemas-microsoft-com:vml" Requires="v">
                <p:oleObj r:id="rId2" imgW="3018790" imgH="2831465" progId="Visio.Drawing.15">
                  <p:embed/>
                </p:oleObj>
              </mc:Choice>
              <mc:Fallback>
                <p:oleObj r:id="rId2" imgW="3018790" imgH="283146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625" y="2581450"/>
                        <a:ext cx="4383385" cy="4113857"/>
                      </a:xfrm>
                      <a:prstGeom prst="rect">
                        <a:avLst/>
                      </a:prstGeom>
                      <a:noFill/>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引例</a:t>
            </a:r>
            <a:endParaRPr lang="en-US" altLang="zh-CN" sz="2200" dirty="0">
              <a:solidFill>
                <a:srgbClr val="FF000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知识图谱概述</a:t>
            </a:r>
            <a:endParaRPr lang="en-US" altLang="zh-CN" sz="2200" dirty="0">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知识图谱构建</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知识图谱嵌入</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知识图谱推理</a:t>
            </a:r>
            <a:endParaRPr lang="en-US" altLang="zh-CN" sz="2200" dirty="0">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387336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(13)</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52" name="Rectangle 3"/>
              <p:cNvSpPr txBox="1">
                <a:spLocks noChangeArrowheads="1"/>
              </p:cNvSpPr>
              <p:nvPr/>
            </p:nvSpPr>
            <p:spPr>
              <a:xfrm>
                <a:off x="685800" y="2057400"/>
                <a:ext cx="8350696"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标签标注</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en-US" altLang="zh-CN" sz="1800" b="0" dirty="0">
                    <a:latin typeface="+mj-lt"/>
                    <a:ea typeface="黑体" panose="02010609060101010101" pitchFamily="2" charset="-122"/>
                  </a:rPr>
                  <a:t>BiLSTM-LSTM-</a:t>
                </a:r>
                <a:r>
                  <a:rPr lang="en-US" altLang="zh-CN" sz="1800" b="0" dirty="0" err="1">
                    <a:latin typeface="+mj-lt"/>
                    <a:ea typeface="黑体" panose="02010609060101010101" pitchFamily="2" charset="-122"/>
                  </a:rPr>
                  <a:t>Softmax</a:t>
                </a:r>
                <a:r>
                  <a:rPr lang="zh-CN" altLang="en-US" sz="1800" b="0" dirty="0">
                    <a:latin typeface="+mj-lt"/>
                    <a:ea typeface="黑体" panose="02010609060101010101" pitchFamily="2" charset="-122"/>
                  </a:rPr>
                  <a:t>模型的训练采用扩展的</a:t>
                </a:r>
                <a:r>
                  <a:rPr lang="en-US" altLang="zh-CN" sz="1800" b="0" dirty="0">
                    <a:latin typeface="+mj-lt"/>
                    <a:ea typeface="黑体" panose="02010609060101010101" pitchFamily="2" charset="-122"/>
                  </a:rPr>
                  <a:t>BIOES</a:t>
                </a:r>
                <a:r>
                  <a:rPr lang="zh-CN" altLang="en-US" sz="1800" b="0" dirty="0">
                    <a:latin typeface="+mj-lt"/>
                    <a:ea typeface="黑体" panose="02010609060101010101" pitchFamily="2" charset="-122"/>
                  </a:rPr>
                  <a:t>标注方式：</a:t>
                </a:r>
                <a:endParaRPr lang="en-US" altLang="zh-CN" sz="1800" b="0" dirty="0">
                  <a:latin typeface="+mj-lt"/>
                  <a:ea typeface="黑体" panose="02010609060101010101" pitchFamily="2" charset="-122"/>
                </a:endParaRPr>
              </a:p>
              <a:p>
                <a:pPr marL="360000" algn="just">
                  <a:lnSpc>
                    <a:spcPts val="2800"/>
                  </a:lnSpc>
                  <a:spcBef>
                    <a:spcPts val="600"/>
                  </a:spcBef>
                  <a:spcAft>
                    <a:spcPts val="600"/>
                  </a:spcAft>
                  <a:buFontTx/>
                  <a:buChar char="‒"/>
                </a:pPr>
                <a:endParaRPr lang="en-US" altLang="zh-CN" sz="1800" b="0" dirty="0">
                  <a:solidFill>
                    <a:srgbClr val="002060"/>
                  </a:solidFill>
                  <a:latin typeface="Times New Roman" panose="02020603050405020304" pitchFamily="18" charset="0"/>
                  <a:ea typeface="黑体" panose="02010609060101010101" pitchFamily="2" charset="-122"/>
                </a:endParaRPr>
              </a:p>
              <a:p>
                <a:pPr marL="360000" algn="just">
                  <a:lnSpc>
                    <a:spcPts val="2800"/>
                  </a:lnSpc>
                  <a:spcBef>
                    <a:spcPts val="600"/>
                  </a:spcBef>
                  <a:spcAft>
                    <a:spcPts val="600"/>
                  </a:spcAft>
                  <a:buFontTx/>
                  <a:buChar char="‒"/>
                </a:pPr>
                <a:endParaRPr lang="en-US" altLang="zh-CN" sz="1800" b="0" dirty="0">
                  <a:solidFill>
                    <a:srgbClr val="002060"/>
                  </a:solidFill>
                  <a:latin typeface="Times New Roman" panose="02020603050405020304" pitchFamily="18" charset="0"/>
                  <a:ea typeface="黑体" panose="02010609060101010101" pitchFamily="2" charset="-122"/>
                </a:endParaRPr>
              </a:p>
              <a:p>
                <a:pPr marL="17100" indent="0" algn="just">
                  <a:lnSpc>
                    <a:spcPts val="2800"/>
                  </a:lnSpc>
                  <a:spcBef>
                    <a:spcPts val="600"/>
                  </a:spcBef>
                  <a:spcAft>
                    <a:spcPts val="600"/>
                  </a:spcAft>
                  <a:buNone/>
                </a:pPr>
                <a:endParaRPr lang="en-US" altLang="zh-CN" sz="1800" b="0" dirty="0">
                  <a:solidFill>
                    <a:srgbClr val="002060"/>
                  </a:solidFill>
                  <a:latin typeface="Times New Roman" panose="02020603050405020304" pitchFamily="18" charset="0"/>
                  <a:ea typeface="黑体" panose="02010609060101010101" pitchFamily="2" charset="-122"/>
                </a:endParaRPr>
              </a:p>
              <a:p>
                <a:pPr eaLnBrk="1" hangingPunct="1">
                  <a:lnSpc>
                    <a:spcPts val="2800"/>
                  </a:lnSpc>
                </a:pPr>
                <a:r>
                  <a:rPr lang="zh-CN" altLang="en-US" sz="2200" kern="0" dirty="0">
                    <a:solidFill>
                      <a:srgbClr val="0000FF"/>
                    </a:solidFill>
                    <a:ea typeface="黑体" panose="02010609060101010101" pitchFamily="2" charset="-122"/>
                  </a:rPr>
                  <a:t>基本步骤（</a:t>
                </a:r>
                <a:r>
                  <a:rPr lang="en-US" altLang="zh-CN" sz="2200" kern="0" dirty="0">
                    <a:solidFill>
                      <a:srgbClr val="0000FF"/>
                    </a:solidFill>
                    <a:ea typeface="黑体" panose="02010609060101010101" pitchFamily="2" charset="-122"/>
                  </a:rPr>
                  <a:t>1</a:t>
                </a:r>
                <a:r>
                  <a:rPr lang="zh-CN" altLang="en-US" sz="2200" kern="0" dirty="0">
                    <a:solidFill>
                      <a:srgbClr val="0000FF"/>
                    </a:solidFill>
                    <a:ea typeface="黑体" panose="02010609060101010101" pitchFamily="2" charset="-122"/>
                  </a:rPr>
                  <a:t>）</a:t>
                </a:r>
                <a:endParaRPr lang="en-US" altLang="zh-CN" sz="2200" kern="0" dirty="0">
                  <a:solidFill>
                    <a:srgbClr val="0000FF"/>
                  </a:solidFill>
                  <a:ea typeface="黑体" panose="02010609060101010101" pitchFamily="2" charset="-122"/>
                </a:endParaRPr>
              </a:p>
              <a:p>
                <a:pPr marL="17100" indent="0" algn="just">
                  <a:lnSpc>
                    <a:spcPts val="2800"/>
                  </a:lnSpc>
                  <a:spcBef>
                    <a:spcPts val="600"/>
                  </a:spcBef>
                  <a:spcAft>
                    <a:spcPts val="600"/>
                  </a:spcAft>
                  <a:buNone/>
                </a:pPr>
                <a:r>
                  <a:rPr lang="zh-CN" altLang="zh-CN" sz="1800" b="0" dirty="0">
                    <a:latin typeface="+mj-lt"/>
                    <a:ea typeface="黑体" panose="02010609060101010101" pitchFamily="2" charset="-122"/>
                  </a:rPr>
                  <a:t>给定句子</a:t>
                </a:r>
                <a14:m>
                  <m:oMath xmlns:m="http://schemas.openxmlformats.org/officeDocument/2006/math">
                    <m:r>
                      <a:rPr lang="en-US" altLang="zh-CN" sz="1800" b="0">
                        <a:latin typeface="Cambria Math" panose="02040503050406030204" pitchFamily="18" charset="0"/>
                        <a:ea typeface="黑体" panose="02010609060101010101" pitchFamily="2" charset="-122"/>
                      </a:rPr>
                      <m:t>𝑆</m:t>
                    </m:r>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zh-CN" sz="1800" b="0" dirty="0">
                    <a:latin typeface="+mj-lt"/>
                    <a:ea typeface="黑体" panose="02010609060101010101" pitchFamily="2" charset="-122"/>
                  </a:rPr>
                  <a:t>，</a:t>
                </a:r>
                <a14:m>
                  <m:oMath xmlns:m="http://schemas.openxmlformats.org/officeDocument/2006/math">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𝑤</m:t>
                        </m:r>
                      </m:e>
                      <m:sub>
                        <m:r>
                          <a:rPr lang="en-US" altLang="zh-CN" sz="1800" b="0">
                            <a:latin typeface="Cambria Math" panose="02040503050406030204" pitchFamily="18" charset="0"/>
                            <a:ea typeface="黑体" panose="02010609060101010101" pitchFamily="2" charset="-122"/>
                          </a:rPr>
                          <m:t>𝑖</m:t>
                        </m:r>
                      </m:sub>
                    </m:sSub>
                    <m:d>
                      <m:dPr>
                        <m:ctrlPr>
                          <a:rPr lang="zh-CN" altLang="zh-CN" sz="1800" b="0" i="1">
                            <a:latin typeface="Cambria Math" panose="02040503050406030204" pitchFamily="18" charset="0"/>
                            <a:ea typeface="黑体" panose="02010609060101010101" pitchFamily="2" charset="-122"/>
                          </a:rPr>
                        </m:ctrlPr>
                      </m:dPr>
                      <m:e>
                        <m:r>
                          <a:rPr lang="en-US" altLang="zh-CN" sz="1800" b="0">
                            <a:latin typeface="Cambria Math" panose="02040503050406030204" pitchFamily="18" charset="0"/>
                            <a:ea typeface="黑体" panose="02010609060101010101" pitchFamily="2" charset="-122"/>
                          </a:rPr>
                          <m:t>1≤</m:t>
                        </m:r>
                        <m:r>
                          <a:rPr lang="en-US" altLang="zh-CN" sz="1800" b="0">
                            <a:latin typeface="Cambria Math" panose="02040503050406030204" pitchFamily="18" charset="0"/>
                            <a:ea typeface="黑体" panose="02010609060101010101" pitchFamily="2" charset="-122"/>
                          </a:rPr>
                          <m:t>𝑖</m:t>
                        </m:r>
                        <m:r>
                          <a:rPr lang="en-US" altLang="zh-CN" sz="1800" b="0">
                            <a:latin typeface="Cambria Math" panose="02040503050406030204" pitchFamily="18" charset="0"/>
                            <a:ea typeface="黑体" panose="02010609060101010101" pitchFamily="2" charset="-122"/>
                          </a:rPr>
                          <m:t>≤</m:t>
                        </m:r>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e>
                    </m:d>
                  </m:oMath>
                </a14:m>
                <a:r>
                  <a:rPr lang="zh-CN" altLang="zh-CN" sz="1800" b="0" dirty="0">
                    <a:latin typeface="+mj-lt"/>
                    <a:ea typeface="黑体" panose="02010609060101010101" pitchFamily="2" charset="-122"/>
                  </a:rPr>
                  <a:t>为组成句子的字符，</a:t>
                </a:r>
                <a14:m>
                  <m:oMath xmlns:m="http://schemas.openxmlformats.org/officeDocument/2006/math">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oMath>
                </a14:m>
                <a:r>
                  <a:rPr lang="zh-CN" altLang="zh-CN" sz="1800" b="0" dirty="0">
                    <a:latin typeface="+mj-lt"/>
                    <a:ea typeface="黑体" panose="02010609060101010101" pitchFamily="2" charset="-122"/>
                  </a:rPr>
                  <a:t>为句子长度</a:t>
                </a:r>
                <a:endParaRPr lang="en-US" altLang="zh-CN" sz="1800" b="0" dirty="0">
                  <a:latin typeface="+mj-lt"/>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zh-CN" sz="1800" b="0" dirty="0">
                    <a:latin typeface="+mj-lt"/>
                    <a:ea typeface="黑体" panose="02010609060101010101" pitchFamily="2" charset="-122"/>
                  </a:rPr>
                  <a:t>通过</a:t>
                </a:r>
                <a:r>
                  <a:rPr lang="en-US" altLang="zh-CN" sz="1800" b="0" dirty="0">
                    <a:latin typeface="+mj-lt"/>
                    <a:ea typeface="黑体" panose="02010609060101010101" pitchFamily="2" charset="-122"/>
                  </a:rPr>
                  <a:t>Word2Vec</a:t>
                </a:r>
                <a:r>
                  <a:rPr lang="zh-CN" altLang="en-US" sz="1800" b="0" dirty="0">
                    <a:latin typeface="+mj-lt"/>
                    <a:ea typeface="黑体" panose="02010609060101010101" pitchFamily="2" charset="-122"/>
                  </a:rPr>
                  <a:t>获取句子中字符的基础向量表示</a:t>
                </a:r>
                <a14:m>
                  <m:oMath xmlns:m="http://schemas.openxmlformats.org/officeDocument/2006/math">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𝐞</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en-US" sz="1800" b="0" dirty="0">
                    <a:latin typeface="+mj-lt"/>
                    <a:ea typeface="黑体" panose="02010609060101010101" pitchFamily="2" charset="-122"/>
                  </a:rPr>
                  <a:t>：</a:t>
                </a:r>
                <a:endParaRPr lang="en-US" altLang="zh-CN" sz="1800" b="0" dirty="0">
                  <a:latin typeface="+mj-lt"/>
                  <a:ea typeface="黑体" panose="02010609060101010101" pitchFamily="2" charset="-122"/>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𝐞</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r>
                        <m:rPr>
                          <m:sty m:val="p"/>
                        </m:rPr>
                        <a:rPr lang="en-US" altLang="zh-CN" sz="1800">
                          <a:latin typeface="Cambria Math" panose="02040503050406030204" pitchFamily="18" charset="0"/>
                        </a:rPr>
                        <m:t>Word</m:t>
                      </m:r>
                      <m:r>
                        <a:rPr lang="en-US" altLang="zh-CN" sz="1800">
                          <a:latin typeface="Cambria Math" panose="02040503050406030204" pitchFamily="18" charset="0"/>
                        </a:rPr>
                        <m:t>2</m:t>
                      </m:r>
                      <m:r>
                        <m:rPr>
                          <m:sty m:val="p"/>
                        </m:rPr>
                        <a:rPr lang="en-US" altLang="zh-CN" sz="1800">
                          <a:latin typeface="Cambria Math" panose="02040503050406030204" pitchFamily="18" charset="0"/>
                        </a:rPr>
                        <m:t>Vec</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oMath>
                  </m:oMathPara>
                </a14:m>
                <a:endParaRPr lang="en-US" altLang="zh-CN" sz="1800" b="0" kern="0" dirty="0">
                  <a:solidFill>
                    <a:srgbClr val="000000"/>
                  </a:solidFill>
                  <a:ea typeface="黑体" panose="02010609060101010101" pitchFamily="2" charset="-122"/>
                </a:endParaRPr>
              </a:p>
            </p:txBody>
          </p:sp>
        </mc:Choice>
        <mc:Fallback xmlns="">
          <p:sp>
            <p:nvSpPr>
              <p:cNvPr id="52" name="Rectangle 3"/>
              <p:cNvSpPr txBox="1">
                <a:spLocks noRot="1" noChangeAspect="1" noMove="1" noResize="1" noEditPoints="1" noAdjustHandles="1" noChangeArrowheads="1" noChangeShapeType="1" noTextEdit="1"/>
              </p:cNvSpPr>
              <p:nvPr/>
            </p:nvSpPr>
            <p:spPr>
              <a:xfrm>
                <a:off x="685800" y="2057400"/>
                <a:ext cx="8350696" cy="4683968"/>
              </a:xfrm>
              <a:prstGeom prst="rect">
                <a:avLst/>
              </a:prstGeom>
              <a:blipFill>
                <a:blip r:embed="rId2"/>
                <a:stretch>
                  <a:fillRect l="-804" t="-1432"/>
                </a:stretch>
              </a:blipFill>
            </p:spPr>
            <p:txBody>
              <a:bodyPr/>
              <a:lstStyle/>
              <a:p>
                <a:r>
                  <a:rPr lang="zh-CN" altLang="en-US">
                    <a:noFill/>
                  </a:rPr>
                  <a:t> </a:t>
                </a:r>
              </a:p>
            </p:txBody>
          </p:sp>
        </mc:Fallback>
      </mc:AlternateContent>
      <p:sp>
        <p:nvSpPr>
          <p:cNvPr id="2" name="矩形 1"/>
          <p:cNvSpPr/>
          <p:nvPr/>
        </p:nvSpPr>
        <p:spPr>
          <a:xfrm>
            <a:off x="1097988" y="2924944"/>
            <a:ext cx="7866499" cy="1528624"/>
          </a:xfrm>
          <a:prstGeom prst="rect">
            <a:avLst/>
          </a:prstGeom>
        </p:spPr>
        <p:txBody>
          <a:bodyPr wrap="square">
            <a:spAutoFit/>
          </a:bodyPr>
          <a:lstStyle/>
          <a:p>
            <a:pPr algn="just">
              <a:lnSpc>
                <a:spcPts val="2800"/>
              </a:lnSpc>
              <a:spcBef>
                <a:spcPts val="600"/>
              </a:spcBef>
              <a:spcAft>
                <a:spcPts val="600"/>
              </a:spcAft>
            </a:pPr>
            <a:r>
              <a:rPr lang="zh-CN" altLang="en-US" sz="1800" b="0" dirty="0">
                <a:solidFill>
                  <a:schemeClr val="bg2">
                    <a:lumMod val="25000"/>
                  </a:schemeClr>
                </a:solidFill>
              </a:rPr>
              <a:t>“</a:t>
            </a:r>
            <a:r>
              <a:rPr lang="en-US" altLang="zh-CN" sz="1800" b="0" dirty="0">
                <a:solidFill>
                  <a:schemeClr val="bg2">
                    <a:lumMod val="25000"/>
                  </a:schemeClr>
                </a:solidFill>
              </a:rPr>
              <a:t>B-R-$”</a:t>
            </a:r>
            <a:r>
              <a:rPr lang="zh-CN" altLang="en-US" sz="1800" b="0" dirty="0">
                <a:solidFill>
                  <a:schemeClr val="bg2">
                    <a:lumMod val="25000"/>
                  </a:schemeClr>
                </a:solidFill>
              </a:rPr>
              <a:t>代表实体词</a:t>
            </a:r>
            <a:r>
              <a:rPr lang="zh-CN" altLang="en-US" sz="1800" b="0" dirty="0">
                <a:solidFill>
                  <a:srgbClr val="FF0000"/>
                </a:solidFill>
              </a:rPr>
              <a:t>首位置</a:t>
            </a:r>
            <a:r>
              <a:rPr lang="zh-CN" altLang="en-US" sz="1800" b="0" dirty="0">
                <a:solidFill>
                  <a:schemeClr val="bg2">
                    <a:lumMod val="25000"/>
                  </a:schemeClr>
                </a:solidFill>
              </a:rPr>
              <a:t>，“</a:t>
            </a:r>
            <a:r>
              <a:rPr lang="en-US" altLang="zh-CN" sz="1800" b="0" dirty="0">
                <a:solidFill>
                  <a:schemeClr val="bg2">
                    <a:lumMod val="25000"/>
                  </a:schemeClr>
                </a:solidFill>
              </a:rPr>
              <a:t>I-R-$”</a:t>
            </a:r>
            <a:r>
              <a:rPr lang="zh-CN" altLang="en-US" sz="1800" b="0" dirty="0">
                <a:solidFill>
                  <a:schemeClr val="bg2">
                    <a:lumMod val="25000"/>
                  </a:schemeClr>
                </a:solidFill>
              </a:rPr>
              <a:t>代表实体词</a:t>
            </a:r>
            <a:r>
              <a:rPr lang="zh-CN" altLang="en-US" sz="1800" b="0" dirty="0">
                <a:solidFill>
                  <a:srgbClr val="FF0000"/>
                </a:solidFill>
              </a:rPr>
              <a:t>中间位置</a:t>
            </a:r>
            <a:r>
              <a:rPr lang="zh-CN" altLang="en-US" sz="1800" b="0" dirty="0">
                <a:solidFill>
                  <a:schemeClr val="bg2">
                    <a:lumMod val="25000"/>
                  </a:schemeClr>
                </a:solidFill>
              </a:rPr>
              <a:t>，“</a:t>
            </a:r>
            <a:r>
              <a:rPr lang="en-US" altLang="zh-CN" sz="1800" b="0" dirty="0">
                <a:solidFill>
                  <a:schemeClr val="bg2">
                    <a:lumMod val="25000"/>
                  </a:schemeClr>
                </a:solidFill>
              </a:rPr>
              <a:t>E-R-$”</a:t>
            </a:r>
            <a:r>
              <a:rPr lang="zh-CN" altLang="en-US" sz="1800" b="0" dirty="0">
                <a:solidFill>
                  <a:schemeClr val="bg2">
                    <a:lumMod val="25000"/>
                  </a:schemeClr>
                </a:solidFill>
              </a:rPr>
              <a:t>代表实体词</a:t>
            </a:r>
            <a:r>
              <a:rPr lang="zh-CN" altLang="en-US" sz="1800" b="0" dirty="0">
                <a:solidFill>
                  <a:srgbClr val="FF0000"/>
                </a:solidFill>
              </a:rPr>
              <a:t>结尾位置</a:t>
            </a:r>
            <a:r>
              <a:rPr lang="zh-CN" altLang="en-US" sz="1800" b="0" dirty="0">
                <a:solidFill>
                  <a:schemeClr val="bg2">
                    <a:lumMod val="25000"/>
                  </a:schemeClr>
                </a:solidFill>
              </a:rPr>
              <a:t>，“</a:t>
            </a:r>
            <a:r>
              <a:rPr lang="en-US" altLang="zh-CN" sz="1800" b="0" dirty="0">
                <a:solidFill>
                  <a:schemeClr val="bg2">
                    <a:lumMod val="25000"/>
                  </a:schemeClr>
                </a:solidFill>
              </a:rPr>
              <a:t>S-R-$”</a:t>
            </a:r>
            <a:r>
              <a:rPr lang="zh-CN" altLang="en-US" sz="1800" b="0" dirty="0">
                <a:solidFill>
                  <a:schemeClr val="bg2">
                    <a:lumMod val="25000"/>
                  </a:schemeClr>
                </a:solidFill>
              </a:rPr>
              <a:t>代表</a:t>
            </a:r>
            <a:r>
              <a:rPr lang="zh-CN" altLang="en-US" sz="1800" b="0" dirty="0">
                <a:solidFill>
                  <a:srgbClr val="FF0000"/>
                </a:solidFill>
              </a:rPr>
              <a:t>单独字符</a:t>
            </a:r>
            <a:r>
              <a:rPr lang="zh-CN" altLang="en-US" sz="1800" b="0" dirty="0">
                <a:solidFill>
                  <a:schemeClr val="bg2">
                    <a:lumMod val="25000"/>
                  </a:schemeClr>
                </a:solidFill>
              </a:rPr>
              <a:t>的实体，“</a:t>
            </a:r>
            <a:r>
              <a:rPr lang="en-US" altLang="zh-CN" sz="1800" b="0" dirty="0">
                <a:solidFill>
                  <a:schemeClr val="bg2">
                    <a:lumMod val="25000"/>
                  </a:schemeClr>
                </a:solidFill>
              </a:rPr>
              <a:t>O”</a:t>
            </a:r>
            <a:r>
              <a:rPr lang="zh-CN" altLang="en-US" sz="1800" b="0" dirty="0">
                <a:solidFill>
                  <a:schemeClr val="bg2">
                    <a:lumMod val="25000"/>
                  </a:schemeClr>
                </a:solidFill>
              </a:rPr>
              <a:t>代表</a:t>
            </a:r>
            <a:r>
              <a:rPr lang="zh-CN" altLang="en-US" sz="1800" b="0" dirty="0">
                <a:solidFill>
                  <a:srgbClr val="FF0000"/>
                </a:solidFill>
              </a:rPr>
              <a:t>非实体</a:t>
            </a:r>
            <a:r>
              <a:rPr lang="zh-CN" altLang="en-US" sz="1800" b="0" dirty="0">
                <a:solidFill>
                  <a:schemeClr val="bg2">
                    <a:lumMod val="25000"/>
                  </a:schemeClr>
                </a:solidFill>
              </a:rPr>
              <a:t>字符，“</a:t>
            </a:r>
            <a:r>
              <a:rPr lang="en-US" altLang="zh-CN" sz="1800" b="0" dirty="0">
                <a:solidFill>
                  <a:schemeClr val="bg2">
                    <a:lumMod val="25000"/>
                  </a:schemeClr>
                </a:solidFill>
              </a:rPr>
              <a:t>R”</a:t>
            </a:r>
            <a:r>
              <a:rPr lang="zh-CN" altLang="en-US" sz="1800" b="0" dirty="0">
                <a:solidFill>
                  <a:schemeClr val="bg2">
                    <a:lumMod val="25000"/>
                  </a:schemeClr>
                </a:solidFill>
              </a:rPr>
              <a:t>代表</a:t>
            </a:r>
            <a:r>
              <a:rPr lang="zh-CN" altLang="en-US" sz="1800" b="0" dirty="0">
                <a:solidFill>
                  <a:srgbClr val="FF0000"/>
                </a:solidFill>
              </a:rPr>
              <a:t>关系类型</a:t>
            </a:r>
            <a:r>
              <a:rPr lang="zh-CN" altLang="en-US" sz="1800" b="0" dirty="0">
                <a:solidFill>
                  <a:schemeClr val="bg2">
                    <a:lumMod val="25000"/>
                  </a:schemeClr>
                </a:solidFill>
              </a:rPr>
              <a:t>，“</a:t>
            </a:r>
            <a:r>
              <a:rPr lang="en-US" altLang="zh-CN" sz="1800" b="0" dirty="0">
                <a:solidFill>
                  <a:schemeClr val="bg2">
                    <a:lumMod val="25000"/>
                  </a:schemeClr>
                </a:solidFill>
              </a:rPr>
              <a:t>$”</a:t>
            </a:r>
            <a:r>
              <a:rPr lang="zh-CN" altLang="en-US" sz="1800" b="0" dirty="0">
                <a:solidFill>
                  <a:schemeClr val="bg2">
                    <a:lumMod val="25000"/>
                  </a:schemeClr>
                </a:solidFill>
              </a:rPr>
              <a:t>为</a:t>
            </a:r>
            <a:r>
              <a:rPr lang="zh-CN" altLang="en-US" sz="1800" b="0" dirty="0">
                <a:solidFill>
                  <a:srgbClr val="FF0000"/>
                </a:solidFill>
              </a:rPr>
              <a:t>头尾实体</a:t>
            </a:r>
            <a:r>
              <a:rPr lang="zh-CN" altLang="en-US" sz="1800" b="0" dirty="0">
                <a:solidFill>
                  <a:schemeClr val="bg2">
                    <a:lumMod val="25000"/>
                  </a:schemeClr>
                </a:solidFill>
              </a:rPr>
              <a:t>表示符，当“</a:t>
            </a:r>
            <a:r>
              <a:rPr lang="en-US" altLang="zh-CN" sz="1800" b="0" dirty="0">
                <a:solidFill>
                  <a:schemeClr val="bg2">
                    <a:lumMod val="25000"/>
                  </a:schemeClr>
                </a:solidFill>
              </a:rPr>
              <a:t>$”</a:t>
            </a:r>
            <a:r>
              <a:rPr lang="zh-CN" altLang="en-US" sz="1800" b="0" dirty="0">
                <a:solidFill>
                  <a:schemeClr val="bg2">
                    <a:lumMod val="25000"/>
                  </a:schemeClr>
                </a:solidFill>
              </a:rPr>
              <a:t>为</a:t>
            </a:r>
            <a:r>
              <a:rPr lang="en-US" altLang="zh-CN" sz="1800" b="0" dirty="0">
                <a:solidFill>
                  <a:schemeClr val="bg2">
                    <a:lumMod val="25000"/>
                  </a:schemeClr>
                </a:solidFill>
              </a:rPr>
              <a:t>1</a:t>
            </a:r>
            <a:r>
              <a:rPr lang="zh-CN" altLang="en-US" sz="1800" b="0" dirty="0">
                <a:solidFill>
                  <a:schemeClr val="bg2">
                    <a:lumMod val="25000"/>
                  </a:schemeClr>
                </a:solidFill>
              </a:rPr>
              <a:t>时表示该实体为</a:t>
            </a:r>
            <a:r>
              <a:rPr lang="zh-CN" altLang="en-US" sz="1800" b="0" dirty="0">
                <a:solidFill>
                  <a:srgbClr val="FF0000"/>
                </a:solidFill>
              </a:rPr>
              <a:t>头实体</a:t>
            </a:r>
            <a:r>
              <a:rPr lang="zh-CN" altLang="en-US" sz="1800" b="0" dirty="0">
                <a:solidFill>
                  <a:schemeClr val="bg2">
                    <a:lumMod val="25000"/>
                  </a:schemeClr>
                </a:solidFill>
              </a:rPr>
              <a:t>，“</a:t>
            </a:r>
            <a:r>
              <a:rPr lang="en-US" altLang="zh-CN" sz="1800" b="0" dirty="0">
                <a:solidFill>
                  <a:schemeClr val="bg2">
                    <a:lumMod val="25000"/>
                  </a:schemeClr>
                </a:solidFill>
              </a:rPr>
              <a:t>$”</a:t>
            </a:r>
            <a:r>
              <a:rPr lang="zh-CN" altLang="en-US" sz="1800" b="0" dirty="0">
                <a:solidFill>
                  <a:schemeClr val="bg2">
                    <a:lumMod val="25000"/>
                  </a:schemeClr>
                </a:solidFill>
              </a:rPr>
              <a:t>为</a:t>
            </a:r>
            <a:r>
              <a:rPr lang="en-US" altLang="zh-CN" sz="1800" b="0" dirty="0">
                <a:solidFill>
                  <a:schemeClr val="bg2">
                    <a:lumMod val="25000"/>
                  </a:schemeClr>
                </a:solidFill>
              </a:rPr>
              <a:t>2</a:t>
            </a:r>
            <a:r>
              <a:rPr lang="zh-CN" altLang="en-US" sz="1800" b="0" dirty="0">
                <a:solidFill>
                  <a:schemeClr val="bg2">
                    <a:lumMod val="25000"/>
                  </a:schemeClr>
                </a:solidFill>
              </a:rPr>
              <a:t>时表示该实体为</a:t>
            </a:r>
            <a:r>
              <a:rPr lang="zh-CN" altLang="en-US" sz="1800" b="0" dirty="0">
                <a:solidFill>
                  <a:srgbClr val="FF0000"/>
                </a:solidFill>
              </a:rPr>
              <a:t>尾实体</a:t>
            </a:r>
            <a:endParaRPr lang="en-US" altLang="zh-CN" sz="1800" b="0" dirty="0">
              <a:solidFill>
                <a:schemeClr val="bg2">
                  <a:lumMod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defRPr/>
            </a:pPr>
            <a:r>
              <a:rPr lang="zh-CN" altLang="en-US" dirty="0">
                <a:ea typeface="黑体" panose="02010609060101010101" pitchFamily="2" charset="-122"/>
              </a:rPr>
              <a:t>知识图谱构建 </a:t>
            </a:r>
            <a:r>
              <a:rPr lang="en-US" altLang="zh-CN" dirty="0">
                <a:ea typeface="黑体" panose="02010609060101010101" pitchFamily="2" charset="-122"/>
              </a:rPr>
              <a:t>(14)</a:t>
            </a:r>
            <a:endParaRPr lang="zh-CN" altLang="en-US" dirty="0">
              <a:effectLst>
                <a:outerShdw blurRad="38100" dist="38100" dir="2700000" algn="tl">
                  <a:srgbClr val="C0C0C0"/>
                </a:outerShdw>
              </a:effectLst>
              <a:ea typeface="黑体" panose="02010609060101010101" pitchFamily="2" charset="-122"/>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a:xfrm>
                <a:off x="755576" y="2132856"/>
                <a:ext cx="7816354" cy="4608512"/>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基本步骤（</a:t>
                </a:r>
                <a:r>
                  <a:rPr lang="en-US" altLang="zh-CN" sz="2200" kern="0" dirty="0">
                    <a:solidFill>
                      <a:srgbClr val="0000FF"/>
                    </a:solidFill>
                    <a:ea typeface="黑体" panose="02010609060101010101" pitchFamily="2" charset="-122"/>
                  </a:rPr>
                  <a:t>2</a:t>
                </a:r>
                <a:r>
                  <a:rPr lang="zh-CN" altLang="en-US" sz="2200" kern="0" dirty="0">
                    <a:solidFill>
                      <a:srgbClr val="0000FF"/>
                    </a:solidFill>
                    <a:ea typeface="黑体" panose="02010609060101010101" pitchFamily="2" charset="-122"/>
                  </a:rPr>
                  <a:t>）</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将句子中的字符向量输入到</a:t>
                </a:r>
                <a:r>
                  <a:rPr lang="en-US" altLang="zh-CN" sz="1800" b="0" dirty="0" err="1">
                    <a:latin typeface="+mj-lt"/>
                    <a:ea typeface="黑体" panose="02010609060101010101" pitchFamily="2" charset="-122"/>
                  </a:rPr>
                  <a:t>BiLSTM</a:t>
                </a:r>
                <a:r>
                  <a:rPr lang="zh-CN" altLang="en-US" sz="1800" b="0" dirty="0">
                    <a:latin typeface="+mj-lt"/>
                    <a:ea typeface="黑体" panose="02010609060101010101" pitchFamily="2" charset="-122"/>
                  </a:rPr>
                  <a:t>中以学习其上下文相互关系等更深层的特征，并得到更优的向量表示</a:t>
                </a:r>
                <a14:m>
                  <m:oMath xmlns:m="http://schemas.openxmlformats.org/officeDocument/2006/math">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1</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2</m:t>
                        </m:r>
                      </m:sub>
                    </m:sSub>
                    <m:r>
                      <a:rPr lang="en-US" altLang="zh-CN" sz="1800" b="0">
                        <a:latin typeface="Cambria Math" panose="02040503050406030204" pitchFamily="18" charset="0"/>
                        <a:ea typeface="黑体" panose="02010609060101010101" pitchFamily="2" charset="-122"/>
                      </a:rPr>
                      <m:t>,⋯,</m:t>
                    </m:r>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𝐛</m:t>
                        </m:r>
                      </m:e>
                      <m:sub>
                        <m:r>
                          <a:rPr lang="en-US" altLang="zh-CN" sz="1800" b="0">
                            <a:latin typeface="Cambria Math" panose="02040503050406030204" pitchFamily="18" charset="0"/>
                            <a:ea typeface="黑体" panose="02010609060101010101" pitchFamily="2" charset="-122"/>
                          </a:rPr>
                          <m:t>𝑛</m:t>
                        </m:r>
                        <m:r>
                          <a:rPr lang="en-US" altLang="zh-CN" sz="1800" b="0">
                            <a:latin typeface="Cambria Math" panose="02040503050406030204" pitchFamily="18" charset="0"/>
                            <a:ea typeface="黑体" panose="02010609060101010101" pitchFamily="2" charset="-122"/>
                          </a:rPr>
                          <m:t>′</m:t>
                        </m:r>
                      </m:sub>
                    </m:sSub>
                    <m:r>
                      <a:rPr lang="en-US" altLang="zh-CN" sz="1800" b="0">
                        <a:latin typeface="Cambria Math" panose="02040503050406030204" pitchFamily="18" charset="0"/>
                        <a:ea typeface="黑体" panose="02010609060101010101" pitchFamily="2" charset="-122"/>
                      </a:rPr>
                      <m:t>}</m:t>
                    </m:r>
                  </m:oMath>
                </a14:m>
                <a:r>
                  <a:rPr lang="zh-CN" altLang="en-US" sz="1800" b="0" dirty="0">
                    <a:latin typeface="+mj-lt"/>
                    <a:ea typeface="黑体" panose="02010609060101010101" pitchFamily="2" charset="-122"/>
                  </a:rPr>
                  <a:t>：</a:t>
                </a:r>
                <a:endParaRPr lang="en-US" altLang="zh-CN" sz="1800" b="0" dirty="0">
                  <a:latin typeface="+mj-lt"/>
                  <a:ea typeface="黑体" panose="02010609060101010101" pitchFamily="2" charset="-122"/>
                </a:endParaRPr>
              </a:p>
              <a:p>
                <a:pPr marL="0" indent="0">
                  <a:lnSpc>
                    <a:spcPts val="3200"/>
                  </a:lnSpc>
                  <a:buNone/>
                </a:pPr>
                <a14:m>
                  <m:oMathPara xmlns:m="http://schemas.openxmlformats.org/officeDocument/2006/math">
                    <m:oMathParaPr>
                      <m:jc m:val="centerGroup"/>
                    </m:oMathParaPr>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𝐛</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r>
                        <m:rPr>
                          <m:sty m:val="p"/>
                        </m:rPr>
                        <a:rPr lang="en-US" altLang="zh-CN" sz="1800">
                          <a:latin typeface="Cambria Math" panose="02040503050406030204" pitchFamily="18" charset="0"/>
                        </a:rPr>
                        <m:t>BiLSTM</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𝐞</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r>
                        <a:rPr lang="en-US" altLang="zh-CN" sz="1800">
                          <a:latin typeface="Cambria Math" panose="02040503050406030204" pitchFamily="18" charset="0"/>
                        </a:rPr>
                        <m:t>1</m:t>
                      </m:r>
                      <m:r>
                        <a:rPr lang="en-US" altLang="zh-CN" sz="1800">
                          <a:latin typeface="Cambria Math" panose="02040503050406030204" pitchFamily="18" charset="0"/>
                        </a:rPr>
                        <m:t>≤</m:t>
                      </m:r>
                      <m:r>
                        <a:rPr lang="en-US" altLang="zh-CN" sz="1800" i="1">
                          <a:latin typeface="Cambria Math" panose="02040503050406030204" pitchFamily="18" charset="0"/>
                        </a:rPr>
                        <m:t>𝑖</m:t>
                      </m:r>
                      <m:r>
                        <a:rPr lang="en-US" altLang="zh-CN" sz="1800">
                          <a:latin typeface="Cambria Math" panose="02040503050406030204" pitchFamily="18" charset="0"/>
                        </a:rPr>
                        <m:t>≤</m:t>
                      </m:r>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m:t>
                      </m:r>
                    </m:oMath>
                  </m:oMathPara>
                </a14:m>
                <a:endParaRPr lang="en-US" altLang="zh-CN" sz="1800" b="0" dirty="0">
                  <a:ea typeface="黑体" panose="02010609060101010101" pitchFamily="2" charset="-122"/>
                  <a:cs typeface="Times New Roman" panose="02020603050405020304" pitchFamily="18" charset="0"/>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使用</a:t>
                </a:r>
                <a:r>
                  <a:rPr lang="en-US" altLang="zh-CN" sz="1800" b="0" dirty="0">
                    <a:latin typeface="+mj-lt"/>
                    <a:ea typeface="黑体" panose="02010609060101010101" pitchFamily="2" charset="-122"/>
                  </a:rPr>
                  <a:t>LSTM</a:t>
                </a:r>
                <a:r>
                  <a:rPr lang="zh-CN" altLang="en-US" sz="1800" b="0" dirty="0">
                    <a:latin typeface="+mj-lt"/>
                    <a:ea typeface="黑体" panose="02010609060101010101" pitchFamily="2" charset="-122"/>
                  </a:rPr>
                  <a:t>层作为解码器来生成标签序列：</a:t>
                </a:r>
                <a:endParaRPr lang="en-US" altLang="zh-CN" sz="1800" b="0" dirty="0">
                  <a:latin typeface="+mj-lt"/>
                  <a:ea typeface="黑体" panose="02010609060101010101" pitchFamily="2" charset="-122"/>
                </a:endParaRPr>
              </a:p>
              <a:p>
                <a:pPr marL="0" indent="0">
                  <a:lnSpc>
                    <a:spcPts val="3200"/>
                  </a:lnSpc>
                  <a:buNone/>
                </a:pPr>
                <a14:m>
                  <m:oMathPara xmlns:m="http://schemas.openxmlformats.org/officeDocument/2006/math">
                    <m:oMathParaPr>
                      <m:jc m:val="centerGroup"/>
                    </m:oMathParaPr>
                    <m:oMath xmlns:m="http://schemas.openxmlformats.org/officeDocument/2006/math">
                      <m:sSub>
                        <m:sSubPr>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LSTM</m:t>
                      </m:r>
                      <m:d>
                        <m:d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𝐛</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𝐜</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e>
                      </m:d>
                    </m:oMath>
                  </m:oMathPara>
                </a14:m>
                <a:endParaRPr lang="en-US" altLang="zh-CN" sz="1800" b="0" dirty="0">
                  <a:ea typeface="黑体" panose="02010609060101010101" pitchFamily="2" charset="-122"/>
                  <a:cs typeface="Times New Roman" panose="02020603050405020304" pitchFamily="18" charset="0"/>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使用</a:t>
                </a:r>
                <a:r>
                  <a:rPr lang="en-US" altLang="zh-CN" sz="1800" b="0" dirty="0" err="1">
                    <a:latin typeface="+mj-lt"/>
                    <a:ea typeface="黑体" panose="02010609060101010101" pitchFamily="2" charset="-122"/>
                  </a:rPr>
                  <a:t>Softmax</a:t>
                </a:r>
                <a:r>
                  <a:rPr lang="zh-CN" altLang="en-US" sz="1800" b="0" dirty="0">
                    <a:latin typeface="+mj-lt"/>
                    <a:ea typeface="黑体" panose="02010609060101010101" pitchFamily="2" charset="-122"/>
                  </a:rPr>
                  <a:t>分类器计算向量</a:t>
                </a:r>
                <a14:m>
                  <m:oMath xmlns:m="http://schemas.openxmlformats.org/officeDocument/2006/math">
                    <m:sSub>
                      <m:sSubPr>
                        <m:ctrlPr>
                          <a:rPr lang="zh-CN" altLang="zh-CN" sz="1800" b="0" i="1">
                            <a:latin typeface="Cambria Math" panose="02040503050406030204" pitchFamily="18" charset="0"/>
                            <a:ea typeface="黑体" panose="02010609060101010101" pitchFamily="2" charset="-122"/>
                          </a:rPr>
                        </m:ctrlPr>
                      </m:sSubPr>
                      <m:e>
                        <m:r>
                          <a:rPr lang="en-US" altLang="zh-CN" sz="1800" b="0">
                            <a:latin typeface="Cambria Math" panose="02040503050406030204" pitchFamily="18" charset="0"/>
                            <a:ea typeface="黑体" panose="02010609060101010101" pitchFamily="2" charset="-122"/>
                          </a:rPr>
                          <m:t>𝐥</m:t>
                        </m:r>
                      </m:e>
                      <m:sub>
                        <m:r>
                          <a:rPr lang="en-US" altLang="zh-CN" sz="1800" b="0">
                            <a:latin typeface="Cambria Math" panose="02040503050406030204" pitchFamily="18" charset="0"/>
                            <a:ea typeface="黑体" panose="02010609060101010101" pitchFamily="2" charset="-122"/>
                          </a:rPr>
                          <m:t>𝑖</m:t>
                        </m:r>
                      </m:sub>
                    </m:sSub>
                  </m:oMath>
                </a14:m>
                <a:r>
                  <a:rPr lang="zh-CN" altLang="en-US" sz="1800" b="0" dirty="0">
                    <a:latin typeface="+mj-lt"/>
                    <a:ea typeface="黑体" panose="02010609060101010101" pitchFamily="2" charset="-122"/>
                  </a:rPr>
                  <a:t>对应标签的归一化概率：</a:t>
                </a:r>
                <a:endParaRPr lang="en-US" altLang="zh-CN" sz="1800" b="0" dirty="0">
                  <a:latin typeface="+mj-lt"/>
                  <a:ea typeface="黑体" panose="02010609060101010101" pitchFamily="2" charset="-122"/>
                </a:endParaRPr>
              </a:p>
              <a:p>
                <a:pPr marL="0" indent="0" algn="ctr">
                  <a:lnSpc>
                    <a:spcPts val="3200"/>
                  </a:lnSpc>
                  <a:buNone/>
                </a:pP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Softmax</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𝐛</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宋体" panose="02010600030101010101" pitchFamily="2" charset="-122"/>
                  </a:rPr>
                  <a:t> </a:t>
                </a:r>
                <a:endParaRPr lang="en-US" altLang="zh-CN" sz="1800" b="0" dirty="0">
                  <a:effectLst/>
                  <a:latin typeface="Times New Roman" panose="02020603050405020304" pitchFamily="18" charset="0"/>
                  <a:ea typeface="黑体" panose="02010609060101010101" pitchFamily="2" charset="-122"/>
                  <a:cs typeface="Times New Roman" panose="02020603050405020304" pitchFamily="18" charset="0"/>
                </a:endParaRPr>
              </a:p>
              <a:p>
                <a:pPr marL="0" indent="0" algn="ctr">
                  <a:lnSpc>
                    <a:spcPts val="3200"/>
                  </a:lnSpc>
                  <a:buNone/>
                </a:pPr>
                <a14:m>
                  <m:oMath xmlns:m="http://schemas.openxmlformats.org/officeDocument/2006/math">
                    <m:sSub>
                      <m:sSubPr>
                        <m:ctrlPr>
                          <a:rPr lang="zh-CN" altLang="zh-CN" sz="11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acc>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unc>
                      <m:func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arg</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 </m:t>
                        </m:r>
                        <m:limLow>
                          <m:limLow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max</m:t>
                            </m:r>
                          </m:e>
                          <m:lim>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lim>
                        </m:limLow>
                      </m:fName>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𝑙</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𝑆</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e>
                    </m:func>
                  </m:oMath>
                </a14:m>
                <a:r>
                  <a:rPr lang="en-US" altLang="zh-CN" sz="1800" dirty="0">
                    <a:effectLst/>
                    <a:latin typeface="Times New Roman" panose="02020603050405020304" pitchFamily="18" charset="0"/>
                    <a:ea typeface="宋体" panose="02010600030101010101" pitchFamily="2" charset="-122"/>
                  </a:rPr>
                  <a:t> </a:t>
                </a:r>
                <a:endParaRPr lang="en-US" altLang="zh-CN" sz="1800" b="0" dirty="0">
                  <a:latin typeface="Times New Roman" panose="02020603050405020304" pitchFamily="18" charset="0"/>
                  <a:ea typeface="黑体" panose="02010609060101010101" pitchFamily="2" charset="-122"/>
                  <a:cs typeface="Times New Roman" panose="02020603050405020304" pitchFamily="18" charset="0"/>
                </a:endParaRPr>
              </a:p>
            </p:txBody>
          </p:sp>
        </mc:Choice>
        <mc:Fallback xmlns="">
          <p:sp>
            <p:nvSpPr>
              <p:cNvPr id="5" name="Rectangle 3"/>
              <p:cNvSpPr txBox="1">
                <a:spLocks noRot="1" noChangeAspect="1" noMove="1" noResize="1" noEditPoints="1" noAdjustHandles="1" noChangeArrowheads="1" noChangeShapeType="1" noTextEdit="1"/>
              </p:cNvSpPr>
              <p:nvPr/>
            </p:nvSpPr>
            <p:spPr>
              <a:xfrm>
                <a:off x="755576" y="2132856"/>
                <a:ext cx="7816354" cy="4608512"/>
              </a:xfrm>
              <a:prstGeom prst="rect">
                <a:avLst/>
              </a:prstGeom>
              <a:blipFill>
                <a:blip r:embed="rId2"/>
                <a:stretch>
                  <a:fillRect l="-858" t="-14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话气泡: 矩形 4"/>
              <p:cNvSpPr/>
              <p:nvPr/>
            </p:nvSpPr>
            <p:spPr bwMode="auto">
              <a:xfrm>
                <a:off x="2755541" y="6309321"/>
                <a:ext cx="3816424" cy="432048"/>
              </a:xfrm>
              <a:prstGeom prst="wedgeRectCallout">
                <a:avLst>
                  <a:gd name="adj1" fmla="val -41677"/>
                  <a:gd name="adj2" fmla="val -109148"/>
                </a:avLst>
              </a:prstGeom>
              <a:solidFill>
                <a:schemeClr val="accent5">
                  <a:lumMod val="9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0" indent="0" algn="ctr">
                  <a:lnSpc>
                    <a:spcPts val="2800"/>
                  </a:lnSpc>
                  <a:spcBef>
                    <a:spcPts val="0"/>
                  </a:spcBef>
                  <a:buNone/>
                </a:pPr>
                <a:r>
                  <a:rPr lang="en-US" altLang="zh-CN" sz="1800" dirty="0">
                    <a:cs typeface="Times New Roman" panose="02020603050405020304" pitchFamily="18" charset="0"/>
                  </a:rPr>
                  <a:t>W</a:t>
                </a:r>
                <a:r>
                  <a:rPr lang="zh-CN" altLang="en-US" sz="1800" b="0" dirty="0">
                    <a:cs typeface="Times New Roman" panose="02020603050405020304" pitchFamily="18" charset="0"/>
                  </a:rPr>
                  <a:t>为</a:t>
                </a:r>
                <a:r>
                  <a:rPr lang="en-US" altLang="zh-CN" sz="1800" b="0" dirty="0" err="1">
                    <a:cs typeface="Times New Roman" panose="02020603050405020304" pitchFamily="18" charset="0"/>
                  </a:rPr>
                  <a:t>Softmax</a:t>
                </a:r>
                <a:r>
                  <a:rPr lang="zh-CN" altLang="en-US" sz="1800" b="0" dirty="0">
                    <a:cs typeface="Times New Roman" panose="02020603050405020304" pitchFamily="18" charset="0"/>
                  </a:rPr>
                  <a:t>矩阵，</a:t>
                </a:r>
                <a14:m>
                  <m:oMath xmlns:m="http://schemas.openxmlformats.org/officeDocument/2006/math">
                    <m:sSup>
                      <m:s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𝐛</m:t>
                        </m:r>
                      </m:e>
                      <m:sup>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𝑙</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sup>
                    </m:sSup>
                  </m:oMath>
                </a14:m>
                <a:r>
                  <a:rPr lang="zh-CN" altLang="en-US" sz="1800" b="0" dirty="0">
                    <a:cs typeface="Times New Roman" panose="02020603050405020304" pitchFamily="18" charset="0"/>
                  </a:rPr>
                  <a:t>为偏置</a:t>
                </a:r>
                <a:endParaRPr lang="en-US" altLang="zh-CN" sz="1800" b="0" dirty="0">
                  <a:cs typeface="Times New Roman" panose="02020603050405020304" pitchFamily="18" charset="0"/>
                </a:endParaRPr>
              </a:p>
            </p:txBody>
          </p:sp>
        </mc:Choice>
        <mc:Fallback xmlns="">
          <p:sp>
            <p:nvSpPr>
              <p:cNvPr id="4" name="对话气泡: 矩形 4"/>
              <p:cNvSpPr>
                <a:spLocks noRot="1" noChangeAspect="1" noMove="1" noResize="1" noEditPoints="1" noAdjustHandles="1" noChangeArrowheads="1" noChangeShapeType="1" noTextEdit="1"/>
              </p:cNvSpPr>
              <p:nvPr/>
            </p:nvSpPr>
            <p:spPr bwMode="auto">
              <a:xfrm>
                <a:off x="2755541" y="6309321"/>
                <a:ext cx="3816424" cy="432048"/>
              </a:xfrm>
              <a:prstGeom prst="wedgeRectCallout">
                <a:avLst>
                  <a:gd name="adj1" fmla="val -41677"/>
                  <a:gd name="adj2" fmla="val -109148"/>
                </a:avLst>
              </a:prstGeom>
              <a:blipFill>
                <a:blip r:embed="rId3"/>
                <a:stretch>
                  <a:fillRect b="-10526"/>
                </a:stretch>
              </a:blipFill>
              <a:ln w="6350"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引例</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知识图谱概述</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知识图谱构建</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知识图谱嵌入</a:t>
            </a:r>
            <a:endParaRPr lang="en-US" altLang="zh-CN" sz="2200" dirty="0">
              <a:solidFill>
                <a:srgbClr val="FF000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知识图谱推理</a:t>
            </a:r>
            <a:endParaRPr lang="en-US" altLang="zh-CN" sz="2200" dirty="0">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324091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知识图谱嵌入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57400"/>
            <a:ext cx="8134672" cy="366077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pPr>
            <a:r>
              <a:rPr lang="zh-CN" altLang="en-US" sz="2200" kern="0" dirty="0">
                <a:solidFill>
                  <a:srgbClr val="0000FF"/>
                </a:solidFill>
                <a:ea typeface="黑体" panose="02010609060101010101" pitchFamily="2" charset="-122"/>
              </a:rPr>
              <a:t>核心任务</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将实体和关系映射到低维向量空间，实现对实体和关系的语义信息表示，从而高效地计算实体、关系及其之间的复杂语义关联</a:t>
            </a:r>
            <a:endParaRPr lang="en-US" altLang="zh-CN" sz="1800" b="0" dirty="0">
              <a:latin typeface="+mj-lt"/>
              <a:ea typeface="黑体" panose="02010609060101010101" pitchFamily="2" charset="-122"/>
            </a:endParaRPr>
          </a:p>
          <a:p>
            <a:pPr eaLnBrk="1" hangingPunct="1">
              <a:lnSpc>
                <a:spcPts val="2800"/>
              </a:lnSpc>
            </a:pPr>
            <a:r>
              <a:rPr lang="zh-CN" altLang="en-US" sz="2200" kern="0" dirty="0">
                <a:solidFill>
                  <a:srgbClr val="0000FF"/>
                </a:solidFill>
                <a:ea typeface="黑体" panose="02010609060101010101" pitchFamily="2" charset="-122"/>
              </a:rPr>
              <a:t>模型分类</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距离（</a:t>
            </a:r>
            <a:r>
              <a:rPr lang="en-US" altLang="zh-CN" sz="1800" b="0" dirty="0">
                <a:latin typeface="+mj-lt"/>
                <a:ea typeface="黑体" panose="02010609060101010101" pitchFamily="2" charset="-122"/>
              </a:rPr>
              <a:t>Distance-based</a:t>
            </a:r>
            <a:r>
              <a:rPr lang="zh-CN" altLang="en-US" sz="1800" b="0" dirty="0">
                <a:latin typeface="+mj-lt"/>
                <a:ea typeface="黑体" panose="02010609060101010101" pitchFamily="2" charset="-122"/>
              </a:rPr>
              <a:t>）模型：</a:t>
            </a:r>
            <a:endParaRPr lang="en-US" altLang="zh-CN" sz="1800" b="0" dirty="0">
              <a:latin typeface="+mj-lt"/>
              <a:ea typeface="黑体" panose="02010609060101010101" pitchFamily="2" charset="-122"/>
            </a:endParaRPr>
          </a:p>
          <a:p>
            <a:pPr marL="17100" indent="0" algn="just">
              <a:lnSpc>
                <a:spcPts val="2800"/>
              </a:lnSpc>
              <a:spcBef>
                <a:spcPts val="600"/>
              </a:spcBef>
              <a:spcAft>
                <a:spcPts val="600"/>
              </a:spcAft>
              <a:buNone/>
            </a:pPr>
            <a:endParaRPr lang="en-US" altLang="zh-CN" sz="1800" b="0" dirty="0">
              <a:solidFill>
                <a:srgbClr val="002060"/>
              </a:solidFill>
              <a:latin typeface="Times New Roman" panose="02020603050405020304" pitchFamily="18" charset="0"/>
              <a:ea typeface="黑体" panose="02010609060101010101" pitchFamily="2" charset="-122"/>
            </a:endParaRPr>
          </a:p>
          <a:p>
            <a:pPr marL="17100" indent="0" algn="just">
              <a:lnSpc>
                <a:spcPts val="800"/>
              </a:lnSpc>
              <a:spcBef>
                <a:spcPts val="0"/>
              </a:spcBef>
              <a:spcAft>
                <a:spcPts val="0"/>
              </a:spcAft>
              <a:buNone/>
            </a:pPr>
            <a:endParaRPr lang="en-US" altLang="zh-CN" sz="200" b="0" dirty="0">
              <a:solidFill>
                <a:srgbClr val="002060"/>
              </a:solidFill>
              <a:latin typeface="Times New Roman" panose="02020603050405020304" pitchFamily="18" charset="0"/>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pPr>
            <a:r>
              <a:rPr lang="zh-CN" altLang="en-US" sz="1800" b="0" dirty="0">
                <a:latin typeface="+mj-lt"/>
                <a:ea typeface="黑体" panose="02010609060101010101" pitchFamily="2" charset="-122"/>
              </a:rPr>
              <a:t>双线性（</a:t>
            </a:r>
            <a:r>
              <a:rPr lang="en-US" altLang="zh-CN" sz="1800" b="0" dirty="0">
                <a:latin typeface="+mj-lt"/>
                <a:ea typeface="黑体" panose="02010609060101010101" pitchFamily="2" charset="-122"/>
              </a:rPr>
              <a:t>Bilinear</a:t>
            </a:r>
            <a:r>
              <a:rPr lang="zh-CN" altLang="en-US" sz="1800" b="0" dirty="0">
                <a:latin typeface="+mj-lt"/>
                <a:ea typeface="黑体" panose="02010609060101010101" pitchFamily="2" charset="-122"/>
              </a:rPr>
              <a:t>）模型：</a:t>
            </a:r>
            <a:endParaRPr lang="en-US" altLang="zh-CN" sz="1800" b="0" dirty="0">
              <a:latin typeface="+mj-lt"/>
              <a:ea typeface="黑体" panose="02010609060101010101" pitchFamily="2" charset="-122"/>
            </a:endParaRPr>
          </a:p>
        </p:txBody>
      </p:sp>
      <p:sp>
        <p:nvSpPr>
          <p:cNvPr id="2" name="矩形 1"/>
          <p:cNvSpPr/>
          <p:nvPr/>
        </p:nvSpPr>
        <p:spPr>
          <a:xfrm>
            <a:off x="1258914" y="4149080"/>
            <a:ext cx="7704806" cy="772006"/>
          </a:xfrm>
          <a:prstGeom prst="rect">
            <a:avLst/>
          </a:prstGeom>
        </p:spPr>
        <p:txBody>
          <a:bodyPr wrap="square">
            <a:spAutoFit/>
          </a:bodyPr>
          <a:lstStyle/>
          <a:p>
            <a:pPr marL="17100" lvl="1" algn="just">
              <a:lnSpc>
                <a:spcPts val="2800"/>
              </a:lnSpc>
              <a:spcBef>
                <a:spcPts val="600"/>
              </a:spcBef>
              <a:spcAft>
                <a:spcPts val="600"/>
              </a:spcAft>
            </a:pPr>
            <a:r>
              <a:rPr lang="zh-CN" altLang="en-US" sz="1800" b="0" dirty="0">
                <a:latin typeface="+mj-lt"/>
              </a:rPr>
              <a:t>距离模型将关系建模为从头实体到尾实体的翻译，并通过变换后的距离差来定义评分函数</a:t>
            </a:r>
            <a:endParaRPr lang="en-US" altLang="zh-CN" sz="1800" b="0" dirty="0">
              <a:latin typeface="+mj-lt"/>
            </a:endParaRPr>
          </a:p>
        </p:txBody>
      </p:sp>
      <p:sp>
        <p:nvSpPr>
          <p:cNvPr id="3" name="矩形 2"/>
          <p:cNvSpPr/>
          <p:nvPr/>
        </p:nvSpPr>
        <p:spPr>
          <a:xfrm>
            <a:off x="1260807" y="5374243"/>
            <a:ext cx="6768702" cy="369332"/>
          </a:xfrm>
          <a:prstGeom prst="rect">
            <a:avLst/>
          </a:prstGeom>
        </p:spPr>
        <p:txBody>
          <a:bodyPr wrap="square">
            <a:spAutoFit/>
          </a:bodyPr>
          <a:lstStyle/>
          <a:p>
            <a:r>
              <a:rPr lang="zh-CN" altLang="en-US" sz="1800" b="0" dirty="0">
                <a:latin typeface="+mj-lt"/>
              </a:rPr>
              <a:t>双线性模型通过</a:t>
            </a:r>
            <a:r>
              <a:rPr lang="zh-CN" altLang="en-US" sz="1800" b="0" dirty="0">
                <a:solidFill>
                  <a:srgbClr val="FF0000"/>
                </a:solidFill>
                <a:latin typeface="+mj-lt"/>
              </a:rPr>
              <a:t>矩阵分解</a:t>
            </a:r>
            <a:r>
              <a:rPr lang="zh-CN" altLang="en-US" sz="1800" b="0" dirty="0">
                <a:latin typeface="+mj-lt"/>
              </a:rPr>
              <a:t>完成实体和关系的嵌入学习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知识图谱嵌入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err="1">
                <a:solidFill>
                  <a:srgbClr val="0000FF"/>
                </a:solidFill>
                <a:ea typeface="黑体" panose="02010609060101010101" pitchFamily="2" charset="-122"/>
              </a:rPr>
              <a:t>TransE</a:t>
            </a:r>
            <a:r>
              <a:rPr lang="zh-CN" altLang="en-US" sz="2200" kern="0" dirty="0">
                <a:solidFill>
                  <a:srgbClr val="0000FF"/>
                </a:solidFill>
                <a:ea typeface="黑体" panose="02010609060101010101" pitchFamily="2" charset="-122"/>
              </a:rPr>
              <a:t>（距离模型）</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706114962"/>
              </p:ext>
            </p:extLst>
          </p:nvPr>
        </p:nvGraphicFramePr>
        <p:xfrm>
          <a:off x="5208334" y="3679471"/>
          <a:ext cx="3493857" cy="2845873"/>
        </p:xfrm>
        <a:graphic>
          <a:graphicData uri="http://schemas.openxmlformats.org/presentationml/2006/ole">
            <mc:AlternateContent xmlns:mc="http://schemas.openxmlformats.org/markup-compatibility/2006">
              <mc:Choice xmlns:v="urn:schemas-microsoft-com:vml" Requires="v">
                <p:oleObj r:id="rId2" imgW="2074545" imgH="1691005" progId="Visio.Drawing.15">
                  <p:embed/>
                </p:oleObj>
              </mc:Choice>
              <mc:Fallback>
                <p:oleObj r:id="rId2" imgW="2074545" imgH="169100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334" y="3679471"/>
                        <a:ext cx="3493857" cy="2845873"/>
                      </a:xfrm>
                      <a:prstGeom prst="rect">
                        <a:avLst/>
                      </a:prstGeom>
                      <a:noFill/>
                    </p:spPr>
                  </p:pic>
                </p:oleObj>
              </mc:Fallback>
            </mc:AlternateContent>
          </a:graphicData>
        </a:graphic>
      </p:graphicFrame>
      <p:sp>
        <p:nvSpPr>
          <p:cNvPr id="4" name="文本框 3"/>
          <p:cNvSpPr txBox="1"/>
          <p:nvPr/>
        </p:nvSpPr>
        <p:spPr>
          <a:xfrm>
            <a:off x="827584" y="2513547"/>
            <a:ext cx="7958138" cy="772006"/>
          </a:xfrm>
          <a:prstGeom prst="rect">
            <a:avLst/>
          </a:prstGeom>
          <a:noFill/>
        </p:spPr>
        <p:txBody>
          <a:bodyPr wrap="square" rtlCol="0">
            <a:spAutoFit/>
          </a:bodyPr>
          <a:lstStyle/>
          <a:p>
            <a:pPr marL="0" marR="0" lvl="0" indent="0" algn="l" defTabSz="914400" rtl="0" eaLnBrk="1" fontAlgn="base" latinLnBrk="0" hangingPunct="1">
              <a:lnSpc>
                <a:spcPts val="2800"/>
              </a:lnSpc>
              <a:spcBef>
                <a:spcPts val="600"/>
              </a:spcBef>
              <a:spcAft>
                <a:spcPts val="0"/>
              </a:spcAft>
              <a:buClr>
                <a:srgbClr val="003366"/>
              </a:buClr>
              <a:buSzTx/>
              <a:defRPr/>
            </a:pPr>
            <a:r>
              <a:rPr kumimoji="1" lang="en-US" altLang="zh-CN" sz="1800" b="0" i="0" u="none" strike="noStrike" kern="1200" cap="none" spc="0" normalizeH="0" baseline="0" noProof="0" dirty="0" err="1">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TransE</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模型是经典的距离模型，其核心思想是将关系看作头实体到尾实体的翻译。对于每个三元组，存在关系式：“头实体向量</a:t>
            </a:r>
            <a:r>
              <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关系向量</a:t>
            </a:r>
            <a:r>
              <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尾实体向量”</a:t>
            </a:r>
            <a:endPar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p:cNvSpPr txBox="1"/>
              <p:nvPr/>
            </p:nvSpPr>
            <p:spPr>
              <a:xfrm>
                <a:off x="755576" y="3318948"/>
                <a:ext cx="4672885" cy="2420406"/>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 评分函数：</a:t>
                </a:r>
                <a:endParaRPr lang="en-US" altLang="zh-CN" sz="1800" b="0" dirty="0">
                  <a:latin typeface="+mj-lt"/>
                </a:endParaRPr>
              </a:p>
              <a:p>
                <a:pPr>
                  <a:lnSpc>
                    <a:spcPct val="150000"/>
                  </a:lnSpc>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𝐫</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𝐭</m:t>
                          </m:r>
                        </m:e>
                      </m:d>
                    </m:oMath>
                  </m:oMathPara>
                </a14:m>
                <a:endParaRPr lang="en-US" altLang="zh-CN" sz="1800" dirty="0">
                  <a:effectLst/>
                  <a:latin typeface="Times New Roman" panose="02020603050405020304" pitchFamily="18" charset="0"/>
                  <a:ea typeface="宋体" panose="02010600030101010101" pitchFamily="2" charset="-122"/>
                </a:endParaRPr>
              </a:p>
              <a:p>
                <a:pPr marL="360000" indent="-342900" algn="just" eaLnBrk="0" hangingPunct="0">
                  <a:lnSpc>
                    <a:spcPts val="2800"/>
                  </a:lnSpc>
                  <a:spcBef>
                    <a:spcPts val="600"/>
                  </a:spcBef>
                  <a:spcAft>
                    <a:spcPts val="600"/>
                  </a:spcAft>
                  <a:buFont typeface="黑体" panose="02010609060101010101" pitchFamily="49" charset="-122"/>
                  <a:buChar char="-"/>
                </a:pPr>
                <a:r>
                  <a:rPr lang="zh-CN" altLang="en-US" sz="1800" b="0" dirty="0">
                    <a:latin typeface="+mj-lt"/>
                  </a:rPr>
                  <a:t> 损失函数：</a:t>
                </a:r>
                <a:endParaRPr lang="en-US" altLang="zh-CN" sz="1800" b="0" dirty="0">
                  <a:latin typeface="+mj-lt"/>
                </a:endParaRPr>
              </a:p>
              <a:p>
                <a:pPr>
                  <a:lnSpc>
                    <a:spcPct val="150000"/>
                  </a:lnSpc>
                </a:pPr>
                <a14:m>
                  <m:oMathPara xmlns:m="http://schemas.openxmlformats.org/officeDocument/2006/math">
                    <m:oMathParaPr>
                      <m:jc m:val="centerGroup"/>
                    </m:oMathParaPr>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𝑠</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𝛾</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sz="12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𝑡</m:t>
                          </m:r>
                        </m:e>
                      </m:d>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sz="12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e>
                      </m:d>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800" dirty="0">
                  <a:ea typeface="宋体" panose="02010600030101010101" pitchFamily="2" charset="-122"/>
                </a:endParaRPr>
              </a:p>
              <a:p>
                <a:pPr algn="ctr">
                  <a:lnSpc>
                    <a:spcPct val="150000"/>
                  </a:lnSpc>
                </a:pPr>
                <a:r>
                  <a:rPr lang="en-US" altLang="zh-CN" sz="1800" dirty="0">
                    <a:effectLst/>
                    <a:latin typeface="Times New Roman" panose="02020603050405020304" pitchFamily="18" charset="0"/>
                    <a:ea typeface="宋体" panose="02010600030101010101" pitchFamily="2" charset="-122"/>
                  </a:rPr>
                  <a:t> </a:t>
                </a: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𝑇</m:t>
                        </m:r>
                      </m:sub>
                      <m:sup/>
                      <m:e>
                        <m:nary>
                          <m:naryPr>
                            <m:chr m:val="∑"/>
                            <m:limLoc m:val="subSup"/>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𝑇</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b>
                          <m:sup/>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max</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smtClean="0">
                                <a:latin typeface="Cambria Math" panose="02040503050406030204" pitchFamily="18" charset="0"/>
                                <a:ea typeface="宋体" panose="02010600030101010101" pitchFamily="2" charset="-122"/>
                                <a:cs typeface="Times New Roman" panose="02020603050405020304" pitchFamily="18" charset="0"/>
                              </a:rPr>
                              <m:t>𝑠</m:t>
                            </m:r>
                            <m:r>
                              <a:rPr lang="en-US" altLang="zh-CN" sz="1800" b="1"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m:t>
                            </m:r>
                          </m:e>
                        </m:nary>
                      </m:e>
                    </m:nary>
                  </m:oMath>
                </a14:m>
                <a:endParaRPr lang="en-US" altLang="zh-CN" sz="1800" dirty="0">
                  <a:effectLst/>
                  <a:latin typeface="Times New Roman" panose="02020603050405020304" pitchFamily="18" charset="0"/>
                  <a:ea typeface="宋体" panose="02010600030101010101" pitchFamily="2" charset="-122"/>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755576" y="3318948"/>
                <a:ext cx="4672885" cy="2420406"/>
              </a:xfrm>
              <a:prstGeom prst="rect">
                <a:avLst/>
              </a:prstGeom>
              <a:blipFill>
                <a:blip r:embed="rId4"/>
                <a:stretch>
                  <a:fillRect l="-261" b="-12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话气泡: 矩形 4"/>
              <p:cNvSpPr/>
              <p:nvPr/>
            </p:nvSpPr>
            <p:spPr bwMode="auto">
              <a:xfrm>
                <a:off x="827584" y="5871416"/>
                <a:ext cx="4413111" cy="741338"/>
              </a:xfrm>
              <a:prstGeom prst="wedgeRectCallout">
                <a:avLst>
                  <a:gd name="adj1" fmla="val -43031"/>
                  <a:gd name="adj2" fmla="val -8040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0" indent="0" algn="ctr">
                  <a:lnSpc>
                    <a:spcPts val="2600"/>
                  </a:lnSpc>
                  <a:spcBef>
                    <a:spcPts val="0"/>
                  </a:spcBef>
                  <a:buNone/>
                </a:pPr>
                <a14:m>
                  <m:oMath xmlns:m="http://schemas.openxmlformats.org/officeDocument/2006/math">
                    <m:r>
                      <a:rPr lang="en-US" altLang="zh-CN" sz="1600" i="1">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sz="16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600" i="1">
                            <a:latin typeface="Cambria Math" panose="02040503050406030204" pitchFamily="18" charset="0"/>
                            <a:ea typeface="宋体" panose="02010600030101010101" pitchFamily="2" charset="-122"/>
                            <a:cs typeface="Times New Roman" panose="02020603050405020304" pitchFamily="18" charset="0"/>
                          </a:rPr>
                          <m:t>h</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𝑟</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𝑡</m:t>
                        </m:r>
                      </m:e>
                    </m:d>
                  </m:oMath>
                </a14:m>
                <a:r>
                  <a:rPr lang="zh-CN" altLang="en-US" sz="1600" b="0" dirty="0">
                    <a:latin typeface="黑体" panose="02010609060101010101" pitchFamily="2" charset="-122"/>
                  </a:rPr>
                  <a:t>和</a:t>
                </a:r>
                <a14:m>
                  <m:oMath xmlns:m="http://schemas.openxmlformats.org/officeDocument/2006/math">
                    <m:r>
                      <a:rPr lang="en-US" altLang="zh-CN" sz="1600" b="0" i="1">
                        <a:latin typeface="Cambria Math" panose="02040503050406030204" pitchFamily="18" charset="0"/>
                      </a:rPr>
                      <m:t>𝑓</m:t>
                    </m:r>
                    <m:d>
                      <m:dPr>
                        <m:ctrlPr>
                          <a:rPr lang="zh-CN" altLang="zh-CN" sz="1600" b="0" i="1">
                            <a:latin typeface="Cambria Math" panose="02040503050406030204" pitchFamily="18" charset="0"/>
                          </a:rPr>
                        </m:ctrlPr>
                      </m:dPr>
                      <m:e>
                        <m:r>
                          <a:rPr lang="en-US" altLang="zh-CN" sz="1600" b="0" i="1">
                            <a:latin typeface="Cambria Math" panose="02040503050406030204" pitchFamily="18" charset="0"/>
                          </a:rPr>
                          <m:t>h</m:t>
                        </m:r>
                        <m:r>
                          <a:rPr lang="en-US" altLang="zh-CN" sz="1600" b="0" i="1">
                            <a:latin typeface="Cambria Math" panose="02040503050406030204" pitchFamily="18" charset="0"/>
                          </a:rPr>
                          <m:t>′,</m:t>
                        </m:r>
                        <m:r>
                          <a:rPr lang="en-US" altLang="zh-CN" sz="1600" b="0" i="1">
                            <a:latin typeface="Cambria Math" panose="02040503050406030204" pitchFamily="18" charset="0"/>
                          </a:rPr>
                          <m:t>𝑟</m:t>
                        </m:r>
                        <m:r>
                          <a:rPr lang="en-US" altLang="zh-CN" sz="1600" b="0" i="1">
                            <a:latin typeface="Cambria Math" panose="02040503050406030204" pitchFamily="18" charset="0"/>
                          </a:rPr>
                          <m:t>,</m:t>
                        </m:r>
                        <m:r>
                          <a:rPr lang="en-US" altLang="zh-CN" sz="1600" b="0" i="1">
                            <a:latin typeface="Cambria Math" panose="02040503050406030204" pitchFamily="18" charset="0"/>
                          </a:rPr>
                          <m:t>𝑡</m:t>
                        </m:r>
                        <m:r>
                          <a:rPr lang="en-US" altLang="zh-CN" sz="1600" b="0" i="1">
                            <a:latin typeface="Cambria Math" panose="02040503050406030204" pitchFamily="18" charset="0"/>
                          </a:rPr>
                          <m:t>′</m:t>
                        </m:r>
                      </m:e>
                    </m:d>
                  </m:oMath>
                </a14:m>
                <a:r>
                  <a:rPr lang="zh-CN" altLang="en-US" sz="1600" b="0" dirty="0">
                    <a:latin typeface="黑体" panose="02010609060101010101" pitchFamily="2" charset="-122"/>
                  </a:rPr>
                  <a:t>分别为正样本和负样本得分</a:t>
                </a:r>
                <a:r>
                  <a:rPr lang="en-US" altLang="zh-CN" sz="1600" b="0" dirty="0">
                    <a:latin typeface="黑体" panose="02010609060101010101" pitchFamily="2" charset="-122"/>
                  </a:rPr>
                  <a:t>,</a:t>
                </a:r>
                <a:r>
                  <a:rPr lang="en-US" altLang="zh-CN" sz="1600" dirty="0"/>
                  <a:t> </a:t>
                </a:r>
                <a14:m>
                  <m:oMath xmlns:m="http://schemas.openxmlformats.org/officeDocument/2006/math">
                    <m:r>
                      <a:rPr lang="en-US" altLang="zh-CN" sz="1600" b="0" i="1">
                        <a:latin typeface="Cambria Math" panose="02040503050406030204" pitchFamily="18" charset="0"/>
                      </a:rPr>
                      <m:t>𝛾</m:t>
                    </m:r>
                    <m:d>
                      <m:dPr>
                        <m:ctrlPr>
                          <a:rPr lang="zh-CN" altLang="zh-CN" sz="1600" b="0" i="1">
                            <a:latin typeface="Cambria Math" panose="02040503050406030204" pitchFamily="18" charset="0"/>
                          </a:rPr>
                        </m:ctrlPr>
                      </m:dPr>
                      <m:e>
                        <m:r>
                          <a:rPr lang="en-US" altLang="zh-CN" sz="1600" b="0" i="1">
                            <a:latin typeface="Cambria Math" panose="02040503050406030204" pitchFamily="18" charset="0"/>
                          </a:rPr>
                          <m:t>𝛾</m:t>
                        </m:r>
                        <m:r>
                          <a:rPr lang="en-US" altLang="zh-CN" sz="1600" b="0" i="1">
                            <a:latin typeface="Cambria Math" panose="02040503050406030204" pitchFamily="18" charset="0"/>
                          </a:rPr>
                          <m:t>&gt;0</m:t>
                        </m:r>
                      </m:e>
                    </m:d>
                  </m:oMath>
                </a14:m>
                <a:r>
                  <a:rPr lang="zh-CN" altLang="zh-CN" sz="1600" b="0" dirty="0"/>
                  <a:t>为正、负样本的间隔距离</a:t>
                </a:r>
                <a:endParaRPr lang="en-US" altLang="zh-CN" sz="1600" b="0" dirty="0">
                  <a:cs typeface="Times New Roman" panose="02020603050405020304" pitchFamily="18" charset="0"/>
                </a:endParaRPr>
              </a:p>
            </p:txBody>
          </p:sp>
        </mc:Choice>
        <mc:Fallback xmlns="">
          <p:sp>
            <p:nvSpPr>
              <p:cNvPr id="9" name="对话气泡: 矩形 4"/>
              <p:cNvSpPr>
                <a:spLocks noRot="1" noChangeAspect="1" noMove="1" noResize="1" noEditPoints="1" noAdjustHandles="1" noChangeArrowheads="1" noChangeShapeType="1" noTextEdit="1"/>
              </p:cNvSpPr>
              <p:nvPr/>
            </p:nvSpPr>
            <p:spPr bwMode="auto">
              <a:xfrm>
                <a:off x="827584" y="5871416"/>
                <a:ext cx="4413111" cy="741338"/>
              </a:xfrm>
              <a:prstGeom prst="wedgeRectCallout">
                <a:avLst>
                  <a:gd name="adj1" fmla="val -43031"/>
                  <a:gd name="adj2" fmla="val -80406"/>
                </a:avLst>
              </a:prstGeom>
              <a:blipFill>
                <a:blip r:embed="rId5"/>
                <a:stretch>
                  <a:fillRect l="-1102" r="-1791" b="-3704"/>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知识图谱嵌入 </a:t>
            </a:r>
            <a:r>
              <a:rPr lang="en-US" altLang="zh-CN" dirty="0">
                <a:ea typeface="黑体" panose="02010609060101010101" pitchFamily="2" charset="-122"/>
              </a:rPr>
              <a:t>(3)</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err="1">
                <a:solidFill>
                  <a:srgbClr val="0000FF"/>
                </a:solidFill>
                <a:ea typeface="黑体" panose="02010609060101010101" pitchFamily="2" charset="-122"/>
              </a:rPr>
              <a:t>TransH</a:t>
            </a:r>
            <a:r>
              <a:rPr lang="zh-CN" altLang="en-US" sz="2200" kern="0" dirty="0">
                <a:solidFill>
                  <a:srgbClr val="0000FF"/>
                </a:solidFill>
                <a:ea typeface="黑体" panose="02010609060101010101" pitchFamily="2" charset="-122"/>
              </a:rPr>
              <a:t>（距离模型）</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845913" y="2564807"/>
            <a:ext cx="8105959" cy="772006"/>
          </a:xfrm>
          <a:prstGeom prst="rect">
            <a:avLst/>
          </a:prstGeom>
          <a:noFill/>
        </p:spPr>
        <p:txBody>
          <a:bodyPr wrap="square" rtlCol="0">
            <a:spAutoFit/>
          </a:bodyPr>
          <a:lstStyle/>
          <a:p>
            <a:pPr marL="0" marR="0" lvl="0" indent="0" algn="l" defTabSz="914400" rtl="0" eaLnBrk="1" fontAlgn="base" latinLnBrk="0" hangingPunct="1">
              <a:lnSpc>
                <a:spcPts val="2800"/>
              </a:lnSpc>
              <a:spcBef>
                <a:spcPts val="600"/>
              </a:spcBef>
              <a:spcAft>
                <a:spcPts val="0"/>
              </a:spcAft>
              <a:buClr>
                <a:srgbClr val="003366"/>
              </a:buClr>
              <a:buSzTx/>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为了解决</a:t>
            </a:r>
            <a:r>
              <a:rPr kumimoji="1" lang="en-US" altLang="zh-CN" sz="1800" b="0" i="0" u="none" strike="noStrike" kern="1200" cap="none" spc="0" normalizeH="0" baseline="0" noProof="0" dirty="0" err="1">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TransE</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模型在处理复杂关系时的局限性，</a:t>
            </a:r>
            <a:r>
              <a:rPr kumimoji="1" lang="en-US" altLang="zh-CN" sz="1800" b="0" i="0" u="none" strike="noStrike" kern="1200" cap="none" spc="0" normalizeH="0" baseline="0" noProof="0" dirty="0" err="1">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TransH</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模型通过将头实体向量和尾实体向量投影到关系所在的超平面：</a:t>
            </a:r>
            <a:endParaRPr lang="en-US" altLang="zh-CN" sz="1800" b="0" dirty="0">
              <a:solidFill>
                <a:srgbClr val="003366"/>
              </a:solidFill>
              <a:ea typeface="黑体" panose="0201060906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文本框 4"/>
              <p:cNvSpPr txBox="1"/>
              <p:nvPr/>
            </p:nvSpPr>
            <p:spPr>
              <a:xfrm>
                <a:off x="1222046" y="5220189"/>
                <a:ext cx="3492663" cy="5078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rPr>
                        <m:t>𝑓</m:t>
                      </m:r>
                      <m:d>
                        <m:dPr>
                          <m:ctrlPr>
                            <a:rPr lang="zh-CN" altLang="zh-CN" sz="1800" i="1">
                              <a:latin typeface="Cambria Math" panose="02040503050406030204" pitchFamily="18" charset="0"/>
                            </a:rPr>
                          </m:ctrlPr>
                        </m:dPr>
                        <m:e>
                          <m:r>
                            <a:rPr lang="en-US" altLang="zh-CN" sz="1800" i="1">
                              <a:latin typeface="Cambria Math" panose="02040503050406030204" pitchFamily="18" charset="0"/>
                            </a:rPr>
                            <m:t>h</m:t>
                          </m:r>
                          <m:r>
                            <a:rPr lang="en-US" altLang="zh-CN" sz="1800" i="1">
                              <a:latin typeface="Cambria Math" panose="02040503050406030204" pitchFamily="18" charset="0"/>
                            </a:rPr>
                            <m:t>,</m:t>
                          </m:r>
                          <m:r>
                            <a:rPr lang="en-US" altLang="zh-CN" sz="1800" i="1">
                              <a:latin typeface="Cambria Math" panose="02040503050406030204" pitchFamily="18" charset="0"/>
                            </a:rPr>
                            <m:t>𝑟</m:t>
                          </m:r>
                          <m:r>
                            <a:rPr lang="en-US" altLang="zh-CN" sz="1800" i="1">
                              <a:latin typeface="Cambria Math" panose="02040503050406030204" pitchFamily="18" charset="0"/>
                            </a:rPr>
                            <m:t>,</m:t>
                          </m:r>
                          <m:r>
                            <a:rPr lang="en-US" altLang="zh-CN" sz="1800" i="1">
                              <a:latin typeface="Cambria Math" panose="02040503050406030204" pitchFamily="18" charset="0"/>
                            </a:rPr>
                            <m:t>𝑡</m:t>
                          </m:r>
                        </m:e>
                      </m:d>
                      <m:r>
                        <a:rPr lang="en-US" altLang="zh-CN" sz="1800" i="1">
                          <a:latin typeface="Cambria Math" panose="02040503050406030204" pitchFamily="18" charset="0"/>
                        </a:rPr>
                        <m:t>=</m:t>
                      </m:r>
                      <m:d>
                        <m:dPr>
                          <m:begChr m:val="‖"/>
                          <m:endChr m:val="‖"/>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𝐡</m:t>
                              </m:r>
                            </m:e>
                            <m:sub>
                              <m:r>
                                <a:rPr lang="en-US" altLang="zh-CN" sz="1800" i="1">
                                  <a:latin typeface="Cambria Math" panose="02040503050406030204" pitchFamily="18" charset="0"/>
                                </a:rPr>
                                <m:t>⊥</m:t>
                              </m:r>
                            </m:sub>
                          </m:sSub>
                          <m:r>
                            <a:rPr lang="en-US" altLang="zh-CN" sz="1800">
                              <a:latin typeface="Cambria Math" panose="02040503050406030204" pitchFamily="18" charset="0"/>
                            </a:rPr>
                            <m:t>+</m:t>
                          </m:r>
                          <m:r>
                            <a:rPr lang="en-US" altLang="zh-CN" sz="1800" i="1">
                              <a:latin typeface="Cambria Math" panose="02040503050406030204" pitchFamily="18" charset="0"/>
                            </a:rPr>
                            <m:t>𝐫</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𝐭</m:t>
                              </m:r>
                            </m:e>
                            <m:sub>
                              <m:r>
                                <a:rPr lang="en-US" altLang="zh-CN" sz="1800" i="1">
                                  <a:latin typeface="Cambria Math" panose="02040503050406030204" pitchFamily="18" charset="0"/>
                                </a:rPr>
                                <m:t>⊥</m:t>
                              </m:r>
                            </m:sub>
                          </m:sSub>
                        </m:e>
                      </m:d>
                    </m:oMath>
                  </m:oMathPara>
                </a14:m>
                <a:endParaRPr lang="en-US" altLang="zh-CN" sz="1800" dirty="0">
                  <a:effectLst/>
                  <a:ea typeface="宋体" panose="02010600030101010101" pitchFamily="2" charset="-122"/>
                </a:endParaRPr>
              </a:p>
            </p:txBody>
          </p:sp>
        </mc:Choice>
        <mc:Fallback>
          <p:sp>
            <p:nvSpPr>
              <p:cNvPr id="5" name="文本框 4"/>
              <p:cNvSpPr txBox="1">
                <a:spLocks noRot="1" noChangeAspect="1" noMove="1" noResize="1" noEditPoints="1" noAdjustHandles="1" noChangeArrowheads="1" noChangeShapeType="1" noTextEdit="1"/>
              </p:cNvSpPr>
              <p:nvPr/>
            </p:nvSpPr>
            <p:spPr>
              <a:xfrm>
                <a:off x="1222046" y="5220189"/>
                <a:ext cx="3492663" cy="507831"/>
              </a:xfrm>
              <a:prstGeom prst="rect">
                <a:avLst/>
              </a:prstGeom>
              <a:blipFill>
                <a:blip r:embed="rId2"/>
                <a:stretch>
                  <a:fillRect/>
                </a:stretch>
              </a:blipFill>
            </p:spPr>
            <p:txBody>
              <a:bodyPr/>
              <a:lstStyle/>
              <a:p>
                <a:r>
                  <a:rPr lang="zh-CN" altLang="en-US">
                    <a:noFill/>
                  </a:rPr>
                  <a:t> </a:t>
                </a:r>
              </a:p>
            </p:txBody>
          </p:sp>
        </mc:Fallback>
      </mc:AlternateContent>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644844230"/>
              </p:ext>
            </p:extLst>
          </p:nvPr>
        </p:nvGraphicFramePr>
        <p:xfrm>
          <a:off x="4950612" y="3435885"/>
          <a:ext cx="3723488" cy="2812515"/>
        </p:xfrm>
        <a:graphic>
          <a:graphicData uri="http://schemas.openxmlformats.org/presentationml/2006/ole">
            <mc:AlternateContent xmlns:mc="http://schemas.openxmlformats.org/markup-compatibility/2006">
              <mc:Choice xmlns:v="urn:schemas-microsoft-com:vml" Requires="v">
                <p:oleObj r:id="rId3" imgW="2212340" imgH="1671320" progId="Visio.Drawing.15">
                  <p:embed/>
                </p:oleObj>
              </mc:Choice>
              <mc:Fallback>
                <p:oleObj r:id="rId3" imgW="2212340" imgH="1671320"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612" y="3435885"/>
                        <a:ext cx="3723488" cy="2812515"/>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8" name="矩形 7"/>
              <p:cNvSpPr/>
              <p:nvPr/>
            </p:nvSpPr>
            <p:spPr>
              <a:xfrm>
                <a:off x="845913" y="3486658"/>
                <a:ext cx="4572000" cy="1720984"/>
              </a:xfrm>
              <a:prstGeom prst="rect">
                <a:avLst/>
              </a:prstGeom>
            </p:spPr>
            <p:txBody>
              <a:bodyPr>
                <a:spAutoFit/>
              </a:bodyPr>
              <a:lstStyle/>
              <a:p>
                <a:pPr marL="360000" indent="-342900" algn="just" eaLnBrk="0" hangingPunct="0">
                  <a:lnSpc>
                    <a:spcPts val="2800"/>
                  </a:lnSpc>
                  <a:spcBef>
                    <a:spcPts val="600"/>
                  </a:spcBef>
                  <a:spcAft>
                    <a:spcPts val="0"/>
                  </a:spcAft>
                  <a:buFont typeface="黑体" panose="02010609060101010101" pitchFamily="49" charset="-122"/>
                  <a:buChar char="-"/>
                </a:pPr>
                <a:r>
                  <a:rPr lang="zh-CN" altLang="zh-CN" sz="1800" b="0" dirty="0">
                    <a:latin typeface="+mj-lt"/>
                  </a:rPr>
                  <a:t>头实体向量</a:t>
                </a:r>
                <a:r>
                  <a:rPr lang="en-US" altLang="zh-CN" sz="1800" dirty="0">
                    <a:latin typeface="+mj-lt"/>
                  </a:rPr>
                  <a:t>h</a:t>
                </a:r>
                <a:r>
                  <a:rPr lang="zh-CN" altLang="zh-CN" sz="1800" b="0" dirty="0">
                    <a:latin typeface="+mj-lt"/>
                  </a:rPr>
                  <a:t>经过</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𝐰</m:t>
                        </m:r>
                      </m:e>
                      <m:sub>
                        <m:r>
                          <a:rPr lang="en-US" altLang="zh-CN" sz="1800" b="0">
                            <a:latin typeface="Cambria Math" panose="02040503050406030204" pitchFamily="18" charset="0"/>
                          </a:rPr>
                          <m:t>𝒓</m:t>
                        </m:r>
                      </m:sub>
                    </m:sSub>
                  </m:oMath>
                </a14:m>
                <a:r>
                  <a:rPr lang="zh-CN" altLang="zh-CN" sz="1800" b="0" dirty="0">
                    <a:latin typeface="+mj-lt"/>
                  </a:rPr>
                  <a:t>投影为</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𝐡</m:t>
                        </m:r>
                      </m:e>
                      <m:sub>
                        <m:r>
                          <a:rPr lang="en-US" altLang="zh-CN" sz="1800" b="0">
                            <a:latin typeface="Cambria Math" panose="02040503050406030204" pitchFamily="18" charset="0"/>
                          </a:rPr>
                          <m:t>⊥</m:t>
                        </m:r>
                      </m:sub>
                    </m:sSub>
                  </m:oMath>
                </a14:m>
                <a:endParaRPr lang="en-US" altLang="zh-CN" sz="1800" b="0" dirty="0">
                  <a:latin typeface="+mj-lt"/>
                </a:endParaRPr>
              </a:p>
              <a:p>
                <a:pPr marL="360000" indent="-342900" algn="just" eaLnBrk="0" hangingPunct="0">
                  <a:lnSpc>
                    <a:spcPts val="2800"/>
                  </a:lnSpc>
                  <a:spcBef>
                    <a:spcPts val="600"/>
                  </a:spcBef>
                  <a:spcAft>
                    <a:spcPts val="0"/>
                  </a:spcAft>
                  <a:buFont typeface="黑体" panose="02010609060101010101" pitchFamily="49" charset="-122"/>
                  <a:buChar char="-"/>
                </a:pPr>
                <a:r>
                  <a:rPr lang="zh-CN" altLang="zh-CN" sz="1800" b="0" dirty="0">
                    <a:latin typeface="+mj-lt"/>
                  </a:rPr>
                  <a:t>尾实体向量</a:t>
                </a:r>
                <a14:m>
                  <m:oMath xmlns:m="http://schemas.openxmlformats.org/officeDocument/2006/math">
                    <m:r>
                      <a:rPr lang="en-US" altLang="zh-CN" sz="1800" b="0">
                        <a:latin typeface="Cambria Math" panose="02040503050406030204" pitchFamily="18" charset="0"/>
                      </a:rPr>
                      <m:t>𝐭</m:t>
                    </m:r>
                  </m:oMath>
                </a14:m>
                <a:r>
                  <a:rPr lang="zh-CN" altLang="zh-CN" sz="1800" b="0" dirty="0">
                    <a:latin typeface="+mj-lt"/>
                  </a:rPr>
                  <a:t>经过</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𝐰</m:t>
                        </m:r>
                      </m:e>
                      <m:sub>
                        <m:r>
                          <a:rPr lang="en-US" altLang="zh-CN" sz="1800" b="0">
                            <a:latin typeface="Cambria Math" panose="02040503050406030204" pitchFamily="18" charset="0"/>
                          </a:rPr>
                          <m:t>𝒓</m:t>
                        </m:r>
                      </m:sub>
                    </m:sSub>
                  </m:oMath>
                </a14:m>
                <a:r>
                  <a:rPr lang="zh-CN" altLang="zh-CN" sz="1800" b="0" dirty="0">
                    <a:latin typeface="+mj-lt"/>
                  </a:rPr>
                  <a:t>投影为</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𝐭</m:t>
                        </m:r>
                      </m:e>
                      <m:sub>
                        <m:r>
                          <a:rPr lang="en-US" altLang="zh-CN" sz="1800" b="0">
                            <a:latin typeface="Cambria Math" panose="02040503050406030204" pitchFamily="18" charset="0"/>
                          </a:rPr>
                          <m:t>⊥</m:t>
                        </m:r>
                      </m:sub>
                    </m:sSub>
                  </m:oMath>
                </a14:m>
                <a:endParaRPr lang="en-US" altLang="zh-CN" sz="1800" b="0" dirty="0">
                  <a:latin typeface="+mj-lt"/>
                </a:endParaRPr>
              </a:p>
              <a:p>
                <a:pPr marL="360000" indent="-342900" algn="just" eaLnBrk="0" hangingPunct="0">
                  <a:lnSpc>
                    <a:spcPts val="2800"/>
                  </a:lnSpc>
                  <a:spcBef>
                    <a:spcPts val="600"/>
                  </a:spcBef>
                  <a:spcAft>
                    <a:spcPts val="0"/>
                  </a:spcAft>
                  <a:buFont typeface="黑体" panose="02010609060101010101" pitchFamily="49" charset="-122"/>
                  <a:buChar char="-"/>
                </a:pPr>
                <a:r>
                  <a:rPr lang="zh-CN" altLang="zh-CN" sz="1800" b="0" dirty="0">
                    <a:latin typeface="+mj-lt"/>
                  </a:rPr>
                  <a:t>关系</a:t>
                </a:r>
                <a14:m>
                  <m:oMath xmlns:m="http://schemas.openxmlformats.org/officeDocument/2006/math">
                    <m:r>
                      <a:rPr lang="en-US" altLang="zh-CN" sz="1800" b="0">
                        <a:latin typeface="Cambria Math" panose="02040503050406030204" pitchFamily="18" charset="0"/>
                      </a:rPr>
                      <m:t>𝐫</m:t>
                    </m:r>
                  </m:oMath>
                </a14:m>
                <a:r>
                  <a:rPr lang="zh-CN" altLang="zh-CN" sz="1800" b="0" dirty="0">
                    <a:latin typeface="+mj-lt"/>
                  </a:rPr>
                  <a:t>的超平面上满足</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h</m:t>
                        </m:r>
                      </m:e>
                      <m:sub>
                        <m:r>
                          <a:rPr lang="en-US" altLang="zh-CN" sz="1800" b="0">
                            <a:latin typeface="Cambria Math" panose="02040503050406030204" pitchFamily="18" charset="0"/>
                          </a:rPr>
                          <m:t>⊥</m:t>
                        </m:r>
                      </m:sub>
                    </m:sSub>
                    <m:r>
                      <a:rPr lang="en-US" altLang="zh-CN" sz="1800" b="0">
                        <a:latin typeface="Cambria Math" panose="02040503050406030204" pitchFamily="18" charset="0"/>
                      </a:rPr>
                      <m:t>+</m:t>
                    </m:r>
                    <m:r>
                      <a:rPr lang="en-US" altLang="zh-CN" sz="1800" b="0">
                        <a:latin typeface="Cambria Math" panose="02040503050406030204" pitchFamily="18" charset="0"/>
                      </a:rPr>
                      <m:t>𝐫</m:t>
                    </m:r>
                    <m:r>
                      <a:rPr lang="en-US" altLang="zh-CN" sz="1800" b="0">
                        <a:latin typeface="Cambria Math" panose="02040503050406030204" pitchFamily="18" charset="0"/>
                      </a:rPr>
                      <m:t>=</m:t>
                    </m:r>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𝐭</m:t>
                        </m:r>
                      </m:e>
                      <m:sub>
                        <m:r>
                          <a:rPr lang="en-US" altLang="zh-CN" sz="1800" b="0">
                            <a:latin typeface="Cambria Math" panose="02040503050406030204" pitchFamily="18" charset="0"/>
                          </a:rPr>
                          <m:t>⊥</m:t>
                        </m:r>
                      </m:sub>
                    </m:sSub>
                  </m:oMath>
                </a14:m>
                <a:endParaRPr lang="en-US" altLang="zh-CN" sz="1800" b="0" dirty="0">
                  <a:latin typeface="+mj-lt"/>
                </a:endParaRPr>
              </a:p>
              <a:p>
                <a:pPr marL="360000" indent="-342900" algn="just" eaLnBrk="0" hangingPunct="0">
                  <a:lnSpc>
                    <a:spcPts val="2800"/>
                  </a:lnSpc>
                  <a:spcBef>
                    <a:spcPts val="600"/>
                  </a:spcBef>
                  <a:spcAft>
                    <a:spcPts val="0"/>
                  </a:spcAft>
                  <a:buFont typeface="黑体" panose="02010609060101010101" pitchFamily="49" charset="-122"/>
                  <a:buChar char="-"/>
                </a:pPr>
                <a:r>
                  <a:rPr lang="zh-CN" altLang="en-US" sz="1800" b="0" dirty="0">
                    <a:latin typeface="+mj-lt"/>
                  </a:rPr>
                  <a:t>评分函数：</a:t>
                </a:r>
                <a:endParaRPr lang="en-US" altLang="zh-CN" sz="1800" b="0" dirty="0">
                  <a:latin typeface="+mj-lt"/>
                </a:endParaRPr>
              </a:p>
            </p:txBody>
          </p:sp>
        </mc:Choice>
        <mc:Fallback>
          <p:sp>
            <p:nvSpPr>
              <p:cNvPr id="8" name="矩形 7"/>
              <p:cNvSpPr>
                <a:spLocks noRot="1" noChangeAspect="1" noMove="1" noResize="1" noEditPoints="1" noAdjustHandles="1" noChangeArrowheads="1" noChangeShapeType="1" noTextEdit="1"/>
              </p:cNvSpPr>
              <p:nvPr/>
            </p:nvSpPr>
            <p:spPr>
              <a:xfrm>
                <a:off x="845913" y="3486658"/>
                <a:ext cx="4572000" cy="1720984"/>
              </a:xfrm>
              <a:prstGeom prst="rect">
                <a:avLst/>
              </a:prstGeom>
              <a:blipFill>
                <a:blip r:embed="rId5"/>
                <a:stretch>
                  <a:fillRect l="-267" t="-355" b="-390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对话气泡: 矩形 4"/>
              <p:cNvSpPr/>
              <p:nvPr/>
            </p:nvSpPr>
            <p:spPr bwMode="auto">
              <a:xfrm>
                <a:off x="2051720" y="5955842"/>
                <a:ext cx="3366193" cy="410894"/>
              </a:xfrm>
              <a:prstGeom prst="wedgeRectCallout">
                <a:avLst>
                  <a:gd name="adj1" fmla="val -46495"/>
                  <a:gd name="adj2" fmla="val -110347"/>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0" indent="0" algn="ctr">
                  <a:lnSpc>
                    <a:spcPts val="2600"/>
                  </a:lnSpc>
                  <a:spcBef>
                    <a:spcPts val="0"/>
                  </a:spcBef>
                  <a:buNone/>
                </a:pPr>
                <a14:m>
                  <m:oMath xmlns:m="http://schemas.openxmlformats.org/officeDocument/2006/math">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sub>
                    </m:sSub>
                    <m:r>
                      <a:rPr lang="en-US" altLang="zh-CN" sz="1600">
                        <a:latin typeface="Cambria Math" panose="02040503050406030204" pitchFamily="18" charset="0"/>
                        <a:ea typeface="宋体" panose="02010600030101010101" pitchFamily="2" charset="-122"/>
                        <a:cs typeface="Times New Roman" panose="02020603050405020304" pitchFamily="18" charset="0"/>
                      </a:rPr>
                      <m:t>=</m:t>
                    </m:r>
                    <m:r>
                      <a:rPr lang="en-US" altLang="zh-CN" sz="1600" i="1">
                        <a:latin typeface="Cambria Math" panose="02040503050406030204" pitchFamily="18" charset="0"/>
                        <a:ea typeface="宋体" panose="02010600030101010101" pitchFamily="2" charset="-122"/>
                        <a:cs typeface="Times New Roman" panose="02020603050405020304" pitchFamily="18" charset="0"/>
                      </a:rPr>
                      <m:t>𝐡</m:t>
                    </m:r>
                    <m:r>
                      <a:rPr lang="en-US" altLang="zh-CN" sz="1600" i="1">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𝐰</m:t>
                        </m:r>
                      </m:e>
                      <m:sub>
                        <m:r>
                          <a:rPr lang="en-US" altLang="zh-CN" sz="1600" i="1">
                            <a:latin typeface="Cambria Math" panose="02040503050406030204" pitchFamily="18" charset="0"/>
                            <a:ea typeface="宋体" panose="02010600030101010101" pitchFamily="2" charset="-122"/>
                            <a:cs typeface="Times New Roman" panose="02020603050405020304" pitchFamily="18" charset="0"/>
                          </a:rPr>
                          <m:t>𝒓</m:t>
                        </m:r>
                      </m:sub>
                      <m:sup>
                        <m:r>
                          <a:rPr lang="en-US" altLang="zh-CN" sz="1600">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600" i="1">
                        <a:latin typeface="Cambria Math" panose="02040503050406030204" pitchFamily="18" charset="0"/>
                        <a:ea typeface="宋体" panose="02010600030101010101" pitchFamily="2" charset="-122"/>
                        <a:cs typeface="Times New Roman" panose="02020603050405020304" pitchFamily="18" charset="0"/>
                      </a:rPr>
                      <m:t>𝐡</m:t>
                    </m:r>
                    <m:sSub>
                      <m:sSubPr>
                        <m:ctrlPr>
                          <a:rPr lang="zh-CN" altLang="zh-CN" sz="11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ea typeface="宋体" panose="02010600030101010101" pitchFamily="2" charset="-122"/>
                            <a:cs typeface="Times New Roman" panose="02020603050405020304" pitchFamily="18" charset="0"/>
                          </a:rPr>
                          <m:t>𝐰</m:t>
                        </m:r>
                      </m:e>
                      <m:sub>
                        <m:r>
                          <a:rPr lang="en-US" altLang="zh-CN" sz="1600" i="1">
                            <a:latin typeface="Cambria Math" panose="02040503050406030204" pitchFamily="18" charset="0"/>
                            <a:ea typeface="宋体" panose="02010600030101010101" pitchFamily="2" charset="-122"/>
                            <a:cs typeface="Times New Roman" panose="02020603050405020304" pitchFamily="18" charset="0"/>
                          </a:rPr>
                          <m:t>𝒓</m:t>
                        </m:r>
                      </m:sub>
                    </m:sSub>
                  </m:oMath>
                </a14:m>
                <a:r>
                  <a:rPr lang="zh-CN" altLang="en-US" sz="1600" dirty="0">
                    <a:ea typeface="宋体" panose="02010600030101010101" pitchFamily="2" charset="-122"/>
                  </a:rPr>
                  <a:t>，</a:t>
                </a:r>
                <a14:m>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𝐭</m:t>
                        </m:r>
                      </m:e>
                      <m:sub>
                        <m:r>
                          <a:rPr lang="en-US" altLang="zh-CN" sz="1600" i="1">
                            <a:latin typeface="Cambria Math" panose="02040503050406030204" pitchFamily="18" charset="0"/>
                          </a:rPr>
                          <m:t>⊥</m:t>
                        </m:r>
                      </m:sub>
                    </m:sSub>
                    <m:r>
                      <a:rPr lang="en-US" altLang="zh-CN" sz="1600">
                        <a:latin typeface="Cambria Math" panose="02040503050406030204" pitchFamily="18" charset="0"/>
                      </a:rPr>
                      <m:t>=</m:t>
                    </m:r>
                    <m:r>
                      <a:rPr lang="en-US" altLang="zh-CN" sz="1600" i="1">
                        <a:latin typeface="Cambria Math" panose="02040503050406030204" pitchFamily="18" charset="0"/>
                      </a:rPr>
                      <m:t>𝐭</m:t>
                    </m:r>
                    <m:r>
                      <a:rPr lang="en-US" altLang="zh-CN" sz="1600" i="1">
                        <a:latin typeface="Cambria Math" panose="02040503050406030204" pitchFamily="18" charset="0"/>
                      </a:rPr>
                      <m:t>−</m:t>
                    </m:r>
                    <m:sSubSup>
                      <m:sSubSupPr>
                        <m:ctrlPr>
                          <a:rPr lang="zh-CN" altLang="zh-CN" sz="1600" i="1">
                            <a:latin typeface="Cambria Math" panose="02040503050406030204" pitchFamily="18" charset="0"/>
                          </a:rPr>
                        </m:ctrlPr>
                      </m:sSubSupPr>
                      <m:e>
                        <m:r>
                          <a:rPr lang="en-US" altLang="zh-CN" sz="1600" i="1">
                            <a:latin typeface="Cambria Math" panose="02040503050406030204" pitchFamily="18" charset="0"/>
                          </a:rPr>
                          <m:t>𝐰</m:t>
                        </m:r>
                      </m:e>
                      <m:sub>
                        <m:r>
                          <a:rPr lang="en-US" altLang="zh-CN" sz="1600" i="1">
                            <a:latin typeface="Cambria Math" panose="02040503050406030204" pitchFamily="18" charset="0"/>
                          </a:rPr>
                          <m:t>𝒓</m:t>
                        </m:r>
                      </m:sub>
                      <m:sup>
                        <m:r>
                          <a:rPr lang="en-US" altLang="zh-CN" sz="1600">
                            <a:latin typeface="Cambria Math" panose="02040503050406030204" pitchFamily="18" charset="0"/>
                          </a:rPr>
                          <m:t>⊤</m:t>
                        </m:r>
                      </m:sup>
                    </m:sSubSup>
                    <m:r>
                      <a:rPr lang="en-US" altLang="zh-CN" sz="1600" i="1">
                        <a:latin typeface="Cambria Math" panose="02040503050406030204" pitchFamily="18" charset="0"/>
                      </a:rPr>
                      <m:t>𝐭</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𝐰</m:t>
                        </m:r>
                      </m:e>
                      <m:sub>
                        <m:r>
                          <a:rPr lang="en-US" altLang="zh-CN" sz="1600" i="1">
                            <a:latin typeface="Cambria Math" panose="02040503050406030204" pitchFamily="18" charset="0"/>
                          </a:rPr>
                          <m:t>𝒓</m:t>
                        </m:r>
                      </m:sub>
                    </m:sSub>
                  </m:oMath>
                </a14:m>
                <a:endParaRPr lang="en-US" altLang="zh-CN" sz="1600" b="0" dirty="0">
                  <a:cs typeface="Times New Roman" panose="02020603050405020304" pitchFamily="18" charset="0"/>
                </a:endParaRPr>
              </a:p>
            </p:txBody>
          </p:sp>
        </mc:Choice>
        <mc:Fallback>
          <p:sp>
            <p:nvSpPr>
              <p:cNvPr id="12" name="对话气泡: 矩形 4"/>
              <p:cNvSpPr>
                <a:spLocks noRot="1" noChangeAspect="1" noMove="1" noResize="1" noEditPoints="1" noAdjustHandles="1" noChangeArrowheads="1" noChangeShapeType="1" noTextEdit="1"/>
              </p:cNvSpPr>
              <p:nvPr/>
            </p:nvSpPr>
            <p:spPr bwMode="auto">
              <a:xfrm>
                <a:off x="2051720" y="5955842"/>
                <a:ext cx="3366193" cy="410894"/>
              </a:xfrm>
              <a:prstGeom prst="wedgeRectCallout">
                <a:avLst>
                  <a:gd name="adj1" fmla="val -46495"/>
                  <a:gd name="adj2" fmla="val -110347"/>
                </a:avLst>
              </a:prstGeom>
              <a:blipFill>
                <a:blip r:embed="rId6"/>
                <a:stretch>
                  <a:fillRect b="-6364"/>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知识图谱嵌入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err="1">
                <a:solidFill>
                  <a:srgbClr val="0000FF"/>
                </a:solidFill>
                <a:ea typeface="黑体" panose="02010609060101010101" pitchFamily="2" charset="-122"/>
              </a:rPr>
              <a:t>TransR</a:t>
            </a:r>
            <a:r>
              <a:rPr lang="zh-CN" altLang="en-US" sz="2200" kern="0" dirty="0">
                <a:solidFill>
                  <a:srgbClr val="0000FF"/>
                </a:solidFill>
                <a:ea typeface="黑体" panose="02010609060101010101" pitchFamily="2" charset="-122"/>
              </a:rPr>
              <a:t>（距离模型）</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4" name="文本框 3"/>
              <p:cNvSpPr txBox="1"/>
              <p:nvPr/>
            </p:nvSpPr>
            <p:spPr>
              <a:xfrm>
                <a:off x="845913" y="2564807"/>
                <a:ext cx="8105959" cy="3298339"/>
              </a:xfrm>
              <a:prstGeom prst="rect">
                <a:avLst/>
              </a:prstGeom>
              <a:noFill/>
            </p:spPr>
            <p:txBody>
              <a:bodyPr wrap="square" rtlCol="0">
                <a:spAutoFit/>
              </a:bodyPr>
              <a:lstStyle/>
              <a:p>
                <a:pPr marL="0" marR="0" lvl="0" indent="0" algn="l" defTabSz="914400" rtl="0" eaLnBrk="1" fontAlgn="base" latinLnBrk="0" hangingPunct="1">
                  <a:lnSpc>
                    <a:spcPts val="2800"/>
                  </a:lnSpc>
                  <a:spcBef>
                    <a:spcPts val="600"/>
                  </a:spcBef>
                  <a:spcAft>
                    <a:spcPts val="0"/>
                  </a:spcAft>
                  <a:buClr>
                    <a:srgbClr val="003366"/>
                  </a:buClr>
                  <a:buSzTx/>
                  <a:defRPr/>
                </a:pPr>
                <a:r>
                  <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TransR</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模型进一步认为不同关系拥有不同语义空间，将实体向量利用矩阵投影到对应的关系空间中，再建立从头实体到尾实体的平移关系</a:t>
                </a:r>
                <a:endParaRPr lang="en-US" altLang="zh-CN" sz="1800" b="0" dirty="0">
                  <a:solidFill>
                    <a:srgbClr val="003366"/>
                  </a:solidFill>
                  <a:ea typeface="黑体" panose="02010609060101010101" pitchFamily="2" charset="-122"/>
                  <a:cs typeface="Times New Roman" panose="02020603050405020304" pitchFamily="18" charset="0"/>
                </a:endParaRPr>
              </a:p>
              <a:p>
                <a:pPr marL="360000" lvl="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latin typeface="+mj-lt"/>
                  </a:rPr>
                  <a:t>头实体向量</a:t>
                </a:r>
                <a:r>
                  <a:rPr lang="en-US" altLang="zh-CN" sz="1800" dirty="0">
                    <a:latin typeface="+mj-lt"/>
                  </a:rPr>
                  <a:t>h</a:t>
                </a:r>
                <a:r>
                  <a:rPr lang="zh-CN" altLang="zh-CN" sz="1800" b="0" dirty="0">
                    <a:latin typeface="+mj-lt"/>
                  </a:rPr>
                  <a:t>通过转移矩阵</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𝐌</m:t>
                        </m:r>
                      </m:e>
                      <m:sub>
                        <m:r>
                          <a:rPr lang="en-US" altLang="zh-CN" sz="1800" b="0">
                            <a:latin typeface="Cambria Math" panose="02040503050406030204" pitchFamily="18" charset="0"/>
                          </a:rPr>
                          <m:t>𝑟</m:t>
                        </m:r>
                      </m:sub>
                    </m:sSub>
                  </m:oMath>
                </a14:m>
                <a:r>
                  <a:rPr lang="zh-CN" altLang="zh-CN" sz="1800" b="0" dirty="0">
                    <a:latin typeface="+mj-lt"/>
                  </a:rPr>
                  <a:t>变换为</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𝐡</m:t>
                        </m:r>
                      </m:e>
                      <m:sub>
                        <m:r>
                          <a:rPr lang="en-US" altLang="zh-CN" sz="1800" b="0">
                            <a:latin typeface="Cambria Math" panose="02040503050406030204" pitchFamily="18" charset="0"/>
                          </a:rPr>
                          <m:t>𝑟</m:t>
                        </m:r>
                      </m:sub>
                    </m:sSub>
                    <m:r>
                      <a:rPr lang="en-US" altLang="zh-CN" sz="1800" b="0">
                        <a:latin typeface="Cambria Math" panose="02040503050406030204" pitchFamily="18" charset="0"/>
                      </a:rPr>
                      <m:t> </m:t>
                    </m:r>
                  </m:oMath>
                </a14:m>
                <a:endParaRPr lang="en-US" altLang="zh-CN" sz="1800" b="0" dirty="0">
                  <a:latin typeface="+mj-lt"/>
                </a:endParaRPr>
              </a:p>
              <a:p>
                <a:pPr marL="360000" lvl="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latin typeface="+mj-lt"/>
                  </a:rPr>
                  <a:t>尾实体向量</a:t>
                </a:r>
                <a14:m>
                  <m:oMath xmlns:m="http://schemas.openxmlformats.org/officeDocument/2006/math">
                    <m:r>
                      <a:rPr lang="en-US" altLang="zh-CN" sz="1800" b="0">
                        <a:latin typeface="Cambria Math" panose="02040503050406030204" pitchFamily="18" charset="0"/>
                      </a:rPr>
                      <m:t>𝐭</m:t>
                    </m:r>
                  </m:oMath>
                </a14:m>
                <a:r>
                  <a:rPr lang="zh-CN" altLang="zh-CN" sz="1800" b="0" dirty="0">
                    <a:latin typeface="+mj-lt"/>
                  </a:rPr>
                  <a:t>通过</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𝐌</m:t>
                        </m:r>
                      </m:e>
                      <m:sub>
                        <m:r>
                          <a:rPr lang="en-US" altLang="zh-CN" sz="1800" b="0">
                            <a:latin typeface="Cambria Math" panose="02040503050406030204" pitchFamily="18" charset="0"/>
                          </a:rPr>
                          <m:t>𝑟</m:t>
                        </m:r>
                      </m:sub>
                    </m:sSub>
                  </m:oMath>
                </a14:m>
                <a:r>
                  <a:rPr lang="zh-CN" altLang="zh-CN" sz="1800" b="0" dirty="0">
                    <a:latin typeface="+mj-lt"/>
                  </a:rPr>
                  <a:t>变换为</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𝐭</m:t>
                        </m:r>
                      </m:e>
                      <m:sub>
                        <m:r>
                          <a:rPr lang="en-US" altLang="zh-CN" sz="1800" b="0">
                            <a:latin typeface="Cambria Math" panose="02040503050406030204" pitchFamily="18" charset="0"/>
                          </a:rPr>
                          <m:t>𝑟</m:t>
                        </m:r>
                      </m:sub>
                    </m:sSub>
                  </m:oMath>
                </a14:m>
                <a:endParaRPr lang="en-US" altLang="zh-CN" sz="1800" b="0" dirty="0">
                  <a:latin typeface="+mj-lt"/>
                </a:endParaRPr>
              </a:p>
              <a:p>
                <a:pPr marL="360000" lvl="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latin typeface="+mj-lt"/>
                  </a:rPr>
                  <a:t>关系空间中满足</a:t>
                </a:r>
                <a14:m>
                  <m:oMath xmlns:m="http://schemas.openxmlformats.org/officeDocument/2006/math">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𝐡</m:t>
                        </m:r>
                      </m:e>
                      <m:sub>
                        <m:r>
                          <a:rPr lang="en-US" altLang="zh-CN" sz="1800" b="0">
                            <a:latin typeface="Cambria Math" panose="02040503050406030204" pitchFamily="18" charset="0"/>
                          </a:rPr>
                          <m:t>𝑟</m:t>
                        </m:r>
                      </m:sub>
                    </m:sSub>
                    <m:r>
                      <a:rPr lang="en-US" altLang="zh-CN" sz="1800" b="0">
                        <a:latin typeface="Cambria Math" panose="02040503050406030204" pitchFamily="18" charset="0"/>
                      </a:rPr>
                      <m:t>+</m:t>
                    </m:r>
                    <m:r>
                      <a:rPr lang="en-US" altLang="zh-CN" sz="1800" b="0">
                        <a:latin typeface="Cambria Math" panose="02040503050406030204" pitchFamily="18" charset="0"/>
                      </a:rPr>
                      <m:t>𝐫</m:t>
                    </m:r>
                    <m:r>
                      <a:rPr lang="en-US" altLang="zh-CN" sz="1800" b="0">
                        <a:latin typeface="Cambria Math" panose="02040503050406030204" pitchFamily="18" charset="0"/>
                      </a:rPr>
                      <m:t>=</m:t>
                    </m:r>
                    <m:sSub>
                      <m:sSubPr>
                        <m:ctrlPr>
                          <a:rPr lang="zh-CN" altLang="zh-CN" sz="1800" b="0" i="1">
                            <a:latin typeface="Cambria Math" panose="02040503050406030204" pitchFamily="18" charset="0"/>
                          </a:rPr>
                        </m:ctrlPr>
                      </m:sSubPr>
                      <m:e>
                        <m:r>
                          <a:rPr lang="en-US" altLang="zh-CN" sz="1800" b="0">
                            <a:latin typeface="Cambria Math" panose="02040503050406030204" pitchFamily="18" charset="0"/>
                          </a:rPr>
                          <m:t>𝐭</m:t>
                        </m:r>
                      </m:e>
                      <m:sub>
                        <m:r>
                          <a:rPr lang="en-US" altLang="zh-CN" sz="1800" b="0">
                            <a:latin typeface="Cambria Math" panose="02040503050406030204" pitchFamily="18" charset="0"/>
                          </a:rPr>
                          <m:t>𝑟</m:t>
                        </m:r>
                      </m:sub>
                    </m:sSub>
                  </m:oMath>
                </a14:m>
                <a:endParaRPr lang="en-US" altLang="zh-CN" sz="1800" b="0" dirty="0">
                  <a:latin typeface="+mj-lt"/>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latin typeface="+mj-lt"/>
                  </a:rPr>
                  <a:t>评分函数：</a:t>
                </a:r>
                <a:endParaRPr lang="en-US" altLang="zh-CN" sz="1800" b="0" dirty="0">
                  <a:latin typeface="+mj-lt"/>
                </a:endParaRPr>
              </a:p>
              <a:p>
                <a:pPr marL="360000" lvl="0" indent="-342900" algn="just" eaLnBrk="0" hangingPunct="0">
                  <a:lnSpc>
                    <a:spcPts val="2800"/>
                  </a:lnSpc>
                  <a:spcBef>
                    <a:spcPts val="600"/>
                  </a:spcBef>
                  <a:spcAft>
                    <a:spcPts val="600"/>
                  </a:spcAft>
                  <a:buFontTx/>
                  <a:buChar char="‒"/>
                  <a:defRPr/>
                </a:pPr>
                <a:endParaRPr lang="en-US" altLang="zh-CN" sz="1800" b="0" dirty="0">
                  <a:solidFill>
                    <a:srgbClr val="002060"/>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845913" y="2564807"/>
                <a:ext cx="8105959" cy="3298339"/>
              </a:xfrm>
              <a:prstGeom prst="rect">
                <a:avLst/>
              </a:prstGeom>
              <a:blipFill>
                <a:blip r:embed="rId2"/>
                <a:stretch>
                  <a:fillRect l="-677" t="-1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755576" y="5262870"/>
                <a:ext cx="3528391" cy="5078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rPr>
                        <m:t>𝑓</m:t>
                      </m:r>
                      <m:d>
                        <m:dPr>
                          <m:ctrlPr>
                            <a:rPr lang="zh-CN" altLang="zh-CN" sz="1800" i="1">
                              <a:latin typeface="Cambria Math" panose="02040503050406030204" pitchFamily="18" charset="0"/>
                            </a:rPr>
                          </m:ctrlPr>
                        </m:dPr>
                        <m:e>
                          <m:r>
                            <a:rPr lang="en-US" altLang="zh-CN" sz="1800" i="1">
                              <a:latin typeface="Cambria Math" panose="02040503050406030204" pitchFamily="18" charset="0"/>
                            </a:rPr>
                            <m:t>h</m:t>
                          </m:r>
                          <m:r>
                            <a:rPr lang="en-US" altLang="zh-CN" sz="1800" i="1">
                              <a:latin typeface="Cambria Math" panose="02040503050406030204" pitchFamily="18" charset="0"/>
                            </a:rPr>
                            <m:t>,</m:t>
                          </m:r>
                          <m:r>
                            <a:rPr lang="en-US" altLang="zh-CN" sz="1800" i="1">
                              <a:latin typeface="Cambria Math" panose="02040503050406030204" pitchFamily="18" charset="0"/>
                            </a:rPr>
                            <m:t>𝑟</m:t>
                          </m:r>
                          <m:r>
                            <a:rPr lang="en-US" altLang="zh-CN" sz="1800" i="1">
                              <a:latin typeface="Cambria Math" panose="02040503050406030204" pitchFamily="18" charset="0"/>
                            </a:rPr>
                            <m:t>,</m:t>
                          </m:r>
                          <m:r>
                            <a:rPr lang="en-US" altLang="zh-CN" sz="1800" i="1">
                              <a:latin typeface="Cambria Math" panose="02040503050406030204" pitchFamily="18" charset="0"/>
                            </a:rPr>
                            <m:t>𝑡</m:t>
                          </m:r>
                        </m:e>
                      </m:d>
                      <m:r>
                        <a:rPr lang="en-US" altLang="zh-CN" sz="1800" i="1">
                          <a:latin typeface="Cambria Math" panose="02040503050406030204" pitchFamily="18" charset="0"/>
                        </a:rPr>
                        <m:t>=</m:t>
                      </m:r>
                      <m:d>
                        <m:dPr>
                          <m:begChr m:val="‖"/>
                          <m:endChr m:val="‖"/>
                          <m:ctrlPr>
                            <a:rPr lang="zh-CN"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𝐡</m:t>
                              </m:r>
                            </m:e>
                            <m:sub>
                              <m:r>
                                <a:rPr lang="en-US" altLang="zh-CN" sz="1800" i="1">
                                  <a:latin typeface="Cambria Math" panose="02040503050406030204" pitchFamily="18" charset="0"/>
                                </a:rPr>
                                <m:t>𝑟</m:t>
                              </m:r>
                            </m:sub>
                          </m:sSub>
                          <m:r>
                            <a:rPr lang="en-US" altLang="zh-CN" sz="1800">
                              <a:latin typeface="Cambria Math" panose="02040503050406030204" pitchFamily="18" charset="0"/>
                            </a:rPr>
                            <m:t>+</m:t>
                          </m:r>
                          <m:r>
                            <a:rPr lang="en-US" altLang="zh-CN" sz="1800" i="1">
                              <a:latin typeface="Cambria Math" panose="02040503050406030204" pitchFamily="18" charset="0"/>
                            </a:rPr>
                            <m:t>𝐫</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𝐭</m:t>
                              </m:r>
                            </m:e>
                            <m:sub>
                              <m:r>
                                <a:rPr lang="en-US" altLang="zh-CN" sz="1800" i="1">
                                  <a:latin typeface="Cambria Math" panose="02040503050406030204" pitchFamily="18" charset="0"/>
                                </a:rPr>
                                <m:t>𝑟</m:t>
                              </m:r>
                            </m:sub>
                          </m:sSub>
                        </m:e>
                      </m:d>
                    </m:oMath>
                  </m:oMathPara>
                </a14:m>
                <a:endParaRPr lang="en-US" altLang="zh-CN" sz="1800" dirty="0">
                  <a:effectLst/>
                  <a:ea typeface="宋体" panose="02010600030101010101" pitchFamily="2" charset="-122"/>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755576" y="5262870"/>
                <a:ext cx="3528391" cy="507831"/>
              </a:xfrm>
              <a:prstGeom prst="rect">
                <a:avLst/>
              </a:prstGeom>
              <a:blipFill>
                <a:blip r:embed="rId4"/>
                <a:stretch>
                  <a:fillRect/>
                </a:stretch>
              </a:blipFill>
            </p:spPr>
            <p:txBody>
              <a:bodyPr/>
              <a:lstStyle/>
              <a:p>
                <a:r>
                  <a:rPr lang="zh-CN" altLang="en-US">
                    <a:noFill/>
                  </a:rPr>
                  <a:t> </a:t>
                </a:r>
              </a:p>
            </p:txBody>
          </p:sp>
        </mc:Fallback>
      </mc:AlternateContent>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980338426"/>
              </p:ext>
            </p:extLst>
          </p:nvPr>
        </p:nvGraphicFramePr>
        <p:xfrm>
          <a:off x="3862908" y="4194121"/>
          <a:ext cx="5232251" cy="2368483"/>
        </p:xfrm>
        <a:graphic>
          <a:graphicData uri="http://schemas.openxmlformats.org/presentationml/2006/ole">
            <mc:AlternateContent xmlns:mc="http://schemas.openxmlformats.org/markup-compatibility/2006">
              <mc:Choice xmlns:v="urn:schemas-microsoft-com:vml" Requires="v">
                <p:oleObj r:id="rId5" imgW="4188460" imgH="1877695" progId="Visio.Drawing.15">
                  <p:embed/>
                </p:oleObj>
              </mc:Choice>
              <mc:Fallback>
                <p:oleObj r:id="rId5" imgW="4188460" imgH="1877695"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908" y="4194121"/>
                        <a:ext cx="5232251" cy="236848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1" name="对话气泡: 矩形 4"/>
              <p:cNvSpPr/>
              <p:nvPr/>
            </p:nvSpPr>
            <p:spPr bwMode="auto">
              <a:xfrm>
                <a:off x="1110438" y="6020790"/>
                <a:ext cx="2775109" cy="374628"/>
              </a:xfrm>
              <a:prstGeom prst="wedgeRectCallout">
                <a:avLst>
                  <a:gd name="adj1" fmla="val -41040"/>
                  <a:gd name="adj2" fmla="val -105004"/>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600"/>
                  </a:lnSpc>
                  <a:spcBef>
                    <a:spcPts val="0"/>
                  </a:spcBef>
                </a:pPr>
                <a14:m>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𝐡</m:t>
                        </m:r>
                      </m:e>
                      <m:sub>
                        <m:r>
                          <a:rPr lang="en-US" altLang="zh-CN" sz="1800" i="1">
                            <a:latin typeface="Cambria Math" panose="02040503050406030204" pitchFamily="18" charset="0"/>
                          </a:rPr>
                          <m:t>𝑟</m:t>
                        </m:r>
                      </m:sub>
                    </m:sSub>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𝐌</m:t>
                        </m:r>
                      </m:e>
                      <m:sub>
                        <m:r>
                          <a:rPr lang="en-US" altLang="zh-CN" sz="1800" i="1">
                            <a:latin typeface="Cambria Math" panose="02040503050406030204" pitchFamily="18" charset="0"/>
                          </a:rPr>
                          <m:t>𝑟</m:t>
                        </m:r>
                      </m:sub>
                    </m:sSub>
                    <m:r>
                      <a:rPr lang="en-US" altLang="zh-CN" sz="1800" i="1">
                        <a:latin typeface="Cambria Math" panose="02040503050406030204" pitchFamily="18" charset="0"/>
                      </a:rPr>
                      <m:t>𝐡</m:t>
                    </m:r>
                  </m:oMath>
                </a14:m>
                <a:r>
                  <a:rPr lang="zh-CN" altLang="en-US" sz="1800" dirty="0">
                    <a:ea typeface="宋体" panose="02010600030101010101" pitchFamily="2" charset="-122"/>
                  </a:rPr>
                  <a:t>，</a:t>
                </a:r>
                <a14:m>
                  <m:oMath xmlns:m="http://schemas.openxmlformats.org/officeDocument/2006/math">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𝐭</m:t>
                        </m:r>
                      </m:e>
                      <m:sub>
                        <m:r>
                          <a:rPr lang="en-US" altLang="zh-CN" sz="1800" i="1">
                            <a:latin typeface="Cambria Math" panose="02040503050406030204" pitchFamily="18" charset="0"/>
                          </a:rPr>
                          <m:t>𝑟</m:t>
                        </m:r>
                      </m:sub>
                    </m:sSub>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𝐌</m:t>
                        </m:r>
                      </m:e>
                      <m:sub>
                        <m:r>
                          <a:rPr lang="en-US" altLang="zh-CN" sz="1800" i="1">
                            <a:latin typeface="Cambria Math" panose="02040503050406030204" pitchFamily="18" charset="0"/>
                          </a:rPr>
                          <m:t>𝑟</m:t>
                        </m:r>
                      </m:sub>
                    </m:sSub>
                    <m:r>
                      <a:rPr lang="en-US" altLang="zh-CN" sz="1800" i="1">
                        <a:latin typeface="Cambria Math" panose="02040503050406030204" pitchFamily="18" charset="0"/>
                      </a:rPr>
                      <m:t>𝐭</m:t>
                    </m:r>
                  </m:oMath>
                </a14:m>
                <a:endParaRPr lang="en-US" altLang="zh-CN" sz="1800" dirty="0">
                  <a:ea typeface="宋体" panose="02010600030101010101" pitchFamily="2" charset="-122"/>
                </a:endParaRPr>
              </a:p>
            </p:txBody>
          </p:sp>
        </mc:Choice>
        <mc:Fallback xmlns="">
          <p:sp>
            <p:nvSpPr>
              <p:cNvPr id="11" name="对话气泡: 矩形 4"/>
              <p:cNvSpPr>
                <a:spLocks noRot="1" noChangeAspect="1" noMove="1" noResize="1" noEditPoints="1" noAdjustHandles="1" noChangeArrowheads="1" noChangeShapeType="1" noTextEdit="1"/>
              </p:cNvSpPr>
              <p:nvPr/>
            </p:nvSpPr>
            <p:spPr bwMode="auto">
              <a:xfrm>
                <a:off x="1110438" y="6020790"/>
                <a:ext cx="2775109" cy="374628"/>
              </a:xfrm>
              <a:prstGeom prst="wedgeRectCallout">
                <a:avLst>
                  <a:gd name="adj1" fmla="val -41040"/>
                  <a:gd name="adj2" fmla="val -105004"/>
                </a:avLst>
              </a:prstGeom>
              <a:blipFill>
                <a:blip r:embed="rId7"/>
                <a:stretch>
                  <a:fillRect b="-16495"/>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知识图谱嵌入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RESCAL</a:t>
            </a:r>
            <a:r>
              <a:rPr lang="zh-CN" altLang="en-US" sz="2200" kern="0" dirty="0">
                <a:solidFill>
                  <a:srgbClr val="0000FF"/>
                </a:solidFill>
                <a:ea typeface="黑体" panose="02010609060101010101" pitchFamily="2" charset="-122"/>
              </a:rPr>
              <a:t>（双线性模型）</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文本框 3"/>
          <p:cNvSpPr txBox="1"/>
          <p:nvPr/>
        </p:nvSpPr>
        <p:spPr>
          <a:xfrm>
            <a:off x="845913" y="2564807"/>
            <a:ext cx="8190583" cy="772006"/>
          </a:xfrm>
          <a:prstGeom prst="rect">
            <a:avLst/>
          </a:prstGeom>
          <a:noFill/>
        </p:spPr>
        <p:txBody>
          <a:bodyPr wrap="square" rtlCol="0">
            <a:spAutoFit/>
          </a:bodyPr>
          <a:lstStyle/>
          <a:p>
            <a:pPr marL="0" marR="0" lvl="0" indent="0" algn="l" defTabSz="914400" rtl="0" eaLnBrk="1" fontAlgn="base" latinLnBrk="0" hangingPunct="1">
              <a:lnSpc>
                <a:spcPts val="2800"/>
              </a:lnSpc>
              <a:spcBef>
                <a:spcPts val="600"/>
              </a:spcBef>
              <a:spcAft>
                <a:spcPts val="0"/>
              </a:spcAft>
              <a:buClr>
                <a:srgbClr val="003366"/>
              </a:buClr>
              <a:buSzTx/>
              <a:defRPr/>
            </a:pP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将整个</a:t>
            </a:r>
            <a:r>
              <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KG</a:t>
            </a:r>
            <a:r>
              <a:rPr kumimoji="1" lang="zh-CN" altLang="en-US"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rPr>
              <a:t>编码为一个三维张量，由这个张量分解出核心张量和因子矩阵，核心张量中的每个二维矩阵切片代表一种关系，因子矩阵中的每一行代表一个实体</a:t>
            </a:r>
            <a:endParaRPr kumimoji="1" lang="en-US" altLang="zh-CN" sz="18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p:cNvSpPr txBox="1"/>
              <p:nvPr/>
            </p:nvSpPr>
            <p:spPr>
              <a:xfrm>
                <a:off x="845913" y="3350906"/>
                <a:ext cx="7958138" cy="2854436"/>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latin typeface="+mj-lt"/>
                  </a:rPr>
                  <a:t>评分函数：</a:t>
                </a:r>
                <a:endParaRPr lang="en-US" altLang="zh-CN" sz="1800" b="0" dirty="0">
                  <a:latin typeface="+mj-lt"/>
                </a:endParaRPr>
              </a:p>
              <a:p>
                <a:pPr>
                  <a:lnSpc>
                    <a:spcPct val="150000"/>
                  </a:lnSpc>
                </a:pPr>
                <a14:m>
                  <m:oMathPara xmlns:m="http://schemas.openxmlformats.org/officeDocument/2006/math">
                    <m:oMathParaPr>
                      <m:jc m:val="left"/>
                    </m:oMathParaPr>
                    <m:oMath xmlns:m="http://schemas.openxmlformats.org/officeDocument/2006/math">
                      <m:r>
                        <a:rPr lang="en-US" altLang="zh-CN" sz="1800" i="1">
                          <a:latin typeface="Cambria Math" panose="02040503050406030204" pitchFamily="18" charset="0"/>
                        </a:rPr>
                        <m:t>𝑓</m:t>
                      </m:r>
                      <m:d>
                        <m:dPr>
                          <m:ctrlPr>
                            <a:rPr lang="zh-CN" altLang="zh-CN" sz="1800" i="1">
                              <a:latin typeface="Cambria Math" panose="02040503050406030204" pitchFamily="18" charset="0"/>
                            </a:rPr>
                          </m:ctrlPr>
                        </m:dPr>
                        <m:e>
                          <m:r>
                            <a:rPr lang="en-US" altLang="zh-CN" sz="1800" i="1">
                              <a:latin typeface="Cambria Math" panose="02040503050406030204" pitchFamily="18" charset="0"/>
                            </a:rPr>
                            <m:t>h</m:t>
                          </m:r>
                          <m:r>
                            <a:rPr lang="en-US" altLang="zh-CN" sz="1800" i="1">
                              <a:latin typeface="Cambria Math" panose="02040503050406030204" pitchFamily="18" charset="0"/>
                            </a:rPr>
                            <m:t>,</m:t>
                          </m:r>
                          <m:r>
                            <a:rPr lang="en-US" altLang="zh-CN" sz="1800" i="1">
                              <a:latin typeface="Cambria Math" panose="02040503050406030204" pitchFamily="18" charset="0"/>
                            </a:rPr>
                            <m:t>𝑟</m:t>
                          </m:r>
                          <m:r>
                            <a:rPr lang="en-US" altLang="zh-CN" sz="1800" i="1">
                              <a:latin typeface="Cambria Math" panose="02040503050406030204" pitchFamily="18" charset="0"/>
                            </a:rPr>
                            <m:t>,</m:t>
                          </m:r>
                          <m:r>
                            <a:rPr lang="en-US" altLang="zh-CN" sz="1800" i="1">
                              <a:latin typeface="Cambria Math" panose="02040503050406030204" pitchFamily="18" charset="0"/>
                            </a:rPr>
                            <m:t>𝑡</m:t>
                          </m:r>
                        </m:e>
                      </m:d>
                      <m:r>
                        <a:rPr lang="en-US" altLang="zh-CN" sz="1800" i="1">
                          <a:latin typeface="Cambria Math" panose="02040503050406030204" pitchFamily="18" charset="0"/>
                        </a:rPr>
                        <m:t>=</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𝐡</m:t>
                          </m:r>
                        </m:e>
                        <m:sup>
                          <m:r>
                            <a:rPr lang="en-US" altLang="zh-CN" sz="1800">
                              <a:latin typeface="Cambria Math" panose="02040503050406030204" pitchFamily="18" charset="0"/>
                            </a:rPr>
                            <m:t>⊤</m:t>
                          </m:r>
                        </m:sup>
                      </m:sSup>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𝐑</m:t>
                          </m:r>
                        </m:e>
                        <m:sub>
                          <m:r>
                            <a:rPr lang="en-US" altLang="zh-CN" sz="1800" i="1">
                              <a:latin typeface="Cambria Math" panose="02040503050406030204" pitchFamily="18" charset="0"/>
                            </a:rPr>
                            <m:t>𝑟</m:t>
                          </m:r>
                        </m:sub>
                      </m:sSub>
                      <m:r>
                        <a:rPr lang="en-US" altLang="zh-CN" sz="1800" i="1">
                          <a:latin typeface="Cambria Math" panose="02040503050406030204" pitchFamily="18" charset="0"/>
                        </a:rPr>
                        <m:t>𝐭</m:t>
                      </m:r>
                    </m:oMath>
                  </m:oMathPara>
                </a14:m>
                <a:endParaRPr lang="en-US" altLang="zh-CN" sz="1800" dirty="0">
                  <a:effectLst/>
                  <a:ea typeface="宋体" panose="02010600030101010101" pitchFamily="2" charset="-122"/>
                </a:endParaRPr>
              </a:p>
              <a:p>
                <a:pPr>
                  <a:lnSpc>
                    <a:spcPct val="150000"/>
                  </a:lnSpc>
                </a:pPr>
                <a:endParaRPr lang="en-US" altLang="zh-CN" sz="1800" b="0" dirty="0">
                  <a:effectLst/>
                  <a:ea typeface="宋体" panose="02010600030101010101" pitchFamily="2" charset="-122"/>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latin typeface="+mj-lt"/>
                  </a:rPr>
                  <a:t>损失函数：</a:t>
                </a:r>
                <a:endParaRPr lang="en-US" altLang="zh-CN" sz="1800" b="0" dirty="0">
                  <a:latin typeface="+mj-lt"/>
                </a:endParaRPr>
              </a:p>
              <a:p>
                <a:pPr>
                  <a:lnSpc>
                    <a:spcPct val="150000"/>
                  </a:lnSpc>
                  <a:spcBef>
                    <a:spcPts val="0"/>
                  </a:spcBef>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den>
                      </m:f>
                      <m:nary>
                        <m:naryPr>
                          <m:chr m:val="∑"/>
                          <m:limLoc m:val="undOvr"/>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𝑖𝑗𝑘</m:t>
                          </m:r>
                        </m:sub>
                        <m:sup/>
                        <m:e>
                          <m:d>
                            <m:d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𝒳</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𝑖𝑗𝑘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up>
                                      </m:sSubSup>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𝐑</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𝐭</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sub>
                                      </m:sSub>
                                    </m:e>
                                  </m:d>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p>
                              </m:sSup>
                            </m:e>
                          </m:d>
                        </m:e>
                      </m:nary>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𝜆</m:t>
                      </m:r>
                      <m:d>
                        <m:d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𝐄</m:t>
                                  </m:r>
                                </m:e>
                              </m:d>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up/>
                            <m:e>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𝐑</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e>
                                  </m:d>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p>
                              </m:sSup>
                            </m:e>
                          </m:nary>
                        </m:e>
                      </m:d>
                    </m:oMath>
                  </m:oMathPara>
                </a14:m>
                <a:endParaRPr lang="en-US" altLang="zh-CN" sz="1800" b="0" dirty="0">
                  <a:effectLst/>
                  <a:latin typeface="黑体" panose="02010609060101010101" pitchFamily="2" charset="-122"/>
                  <a:ea typeface="黑体" panose="02010609060101010101" pitchFamily="2" charset="-122"/>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845913" y="3350906"/>
                <a:ext cx="7958138" cy="2854436"/>
              </a:xfrm>
              <a:prstGeom prst="rect">
                <a:avLst/>
              </a:prstGeom>
              <a:blipFill>
                <a:blip r:embed="rId2"/>
                <a:stretch>
                  <a:fillRect l="-153" t="-214"/>
                </a:stretch>
              </a:blipFill>
            </p:spPr>
            <p:txBody>
              <a:bodyPr/>
              <a:lstStyle/>
              <a:p>
                <a:r>
                  <a:rPr lang="zh-CN" altLang="en-US">
                    <a:noFill/>
                  </a:rPr>
                  <a:t> </a:t>
                </a:r>
              </a:p>
            </p:txBody>
          </p:sp>
        </mc:Fallback>
      </mc:AlternateContent>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10" name="对话气泡: 矩形 4"/>
              <p:cNvSpPr/>
              <p:nvPr/>
            </p:nvSpPr>
            <p:spPr bwMode="auto">
              <a:xfrm>
                <a:off x="3419872" y="3840772"/>
                <a:ext cx="4464496" cy="740356"/>
              </a:xfrm>
              <a:prstGeom prst="wedgeRectCallout">
                <a:avLst>
                  <a:gd name="adj1" fmla="val -61687"/>
                  <a:gd name="adj2" fmla="val -18086"/>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600"/>
                  </a:lnSpc>
                  <a:spcBef>
                    <a:spcPts val="0"/>
                  </a:spcBef>
                </a:pPr>
                <a14:m>
                  <m:oMathPara xmlns:m="http://schemas.openxmlformats.org/officeDocument/2006/math">
                    <m:oMathParaPr>
                      <m:jc m:val="centerGroup"/>
                    </m:oMathParaPr>
                    <m:oMath xmlns:m="http://schemas.openxmlformats.org/officeDocument/2006/math">
                      <m:r>
                        <a:rPr lang="en-US" altLang="zh-CN" sz="1800">
                          <a:latin typeface="Cambria Math" panose="02040503050406030204" pitchFamily="18" charset="0"/>
                        </a:rPr>
                        <m:t>𝐡</m:t>
                      </m:r>
                      <m:r>
                        <a:rPr lang="zh-CN" altLang="en-US" sz="1800" b="0" i="1">
                          <a:latin typeface="Cambria Math" panose="02040503050406030204" pitchFamily="18" charset="0"/>
                        </a:rPr>
                        <m:t>和</m:t>
                      </m:r>
                      <m:r>
                        <a:rPr lang="en-US" altLang="zh-CN" sz="1800">
                          <a:latin typeface="Cambria Math" panose="02040503050406030204" pitchFamily="18" charset="0"/>
                        </a:rPr>
                        <m:t>𝐭</m:t>
                      </m:r>
                      <m:r>
                        <a:rPr lang="zh-CN" altLang="en-US" sz="1800" b="0" i="1">
                          <a:latin typeface="Cambria Math" panose="02040503050406030204" pitchFamily="18" charset="0"/>
                        </a:rPr>
                        <m:t>分别为头实体</m:t>
                      </m:r>
                      <m:r>
                        <a:rPr lang="en-US" altLang="zh-CN" sz="1800" b="0" i="1">
                          <a:latin typeface="Cambria Math" panose="02040503050406030204" pitchFamily="18" charset="0"/>
                        </a:rPr>
                        <m:t>h</m:t>
                      </m:r>
                      <m:r>
                        <a:rPr lang="zh-CN" altLang="en-US" sz="1800" b="0" i="1">
                          <a:latin typeface="Cambria Math" panose="02040503050406030204" pitchFamily="18" charset="0"/>
                        </a:rPr>
                        <m:t>和尾实体</m:t>
                      </m:r>
                      <m:r>
                        <a:rPr lang="en-US" altLang="zh-CN" sz="1800" b="0" i="1">
                          <a:latin typeface="Cambria Math" panose="02040503050406030204" pitchFamily="18" charset="0"/>
                        </a:rPr>
                        <m:t>𝑡</m:t>
                      </m:r>
                      <m:r>
                        <a:rPr lang="zh-CN" altLang="en-US" sz="1800" b="0" i="1">
                          <a:latin typeface="Cambria Math" panose="02040503050406030204" pitchFamily="18" charset="0"/>
                        </a:rPr>
                        <m:t>的向量表示，</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𝐑</m:t>
                          </m:r>
                        </m:e>
                        <m:sub>
                          <m:r>
                            <a:rPr lang="en-US" altLang="zh-CN" sz="1800" i="1">
                              <a:latin typeface="Cambria Math" panose="02040503050406030204" pitchFamily="18" charset="0"/>
                            </a:rPr>
                            <m:t>𝑟</m:t>
                          </m:r>
                        </m:sub>
                      </m:sSub>
                      <m:r>
                        <a:rPr lang="zh-CN" altLang="en-US" sz="1800" b="0" i="1">
                          <a:latin typeface="Cambria Math" panose="02040503050406030204" pitchFamily="18" charset="0"/>
                        </a:rPr>
                        <m:t>为关系</m:t>
                      </m:r>
                      <m:r>
                        <a:rPr lang="en-US" altLang="zh-CN" sz="1800" b="0" i="1">
                          <a:latin typeface="Cambria Math" panose="02040503050406030204" pitchFamily="18" charset="0"/>
                        </a:rPr>
                        <m:t>𝑟</m:t>
                      </m:r>
                      <m:r>
                        <a:rPr lang="zh-CN" altLang="en-US" sz="1800" b="0" i="1">
                          <a:latin typeface="Cambria Math" panose="02040503050406030204" pitchFamily="18" charset="0"/>
                        </a:rPr>
                        <m:t>的矩阵表示</m:t>
                      </m:r>
                    </m:oMath>
                  </m:oMathPara>
                </a14:m>
                <a:endParaRPr lang="en-US" altLang="zh-CN" sz="1800" dirty="0">
                  <a:ea typeface="宋体" panose="02010600030101010101" pitchFamily="2" charset="-122"/>
                </a:endParaRPr>
              </a:p>
            </p:txBody>
          </p:sp>
        </mc:Choice>
        <mc:Fallback xmlns="">
          <p:sp>
            <p:nvSpPr>
              <p:cNvPr id="10" name="对话气泡: 矩形 4"/>
              <p:cNvSpPr>
                <a:spLocks noRot="1" noChangeAspect="1" noMove="1" noResize="1" noEditPoints="1" noAdjustHandles="1" noChangeArrowheads="1" noChangeShapeType="1" noTextEdit="1"/>
              </p:cNvSpPr>
              <p:nvPr/>
            </p:nvSpPr>
            <p:spPr bwMode="auto">
              <a:xfrm>
                <a:off x="3419872" y="3840772"/>
                <a:ext cx="4464496" cy="740356"/>
              </a:xfrm>
              <a:prstGeom prst="wedgeRectCallout">
                <a:avLst>
                  <a:gd name="adj1" fmla="val -61687"/>
                  <a:gd name="adj2" fmla="val -18086"/>
                </a:avLst>
              </a:prstGeom>
              <a:blipFill>
                <a:blip r:embed="rId3"/>
                <a:stretch>
                  <a:fillRect r="-854" b="-2439"/>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话气泡: 矩形 4"/>
              <p:cNvSpPr/>
              <p:nvPr/>
            </p:nvSpPr>
            <p:spPr bwMode="auto">
              <a:xfrm>
                <a:off x="1105316" y="6291337"/>
                <a:ext cx="7067084" cy="453479"/>
              </a:xfrm>
              <a:prstGeom prst="wedgeRectCallout">
                <a:avLst>
                  <a:gd name="adj1" fmla="val 1155"/>
                  <a:gd name="adj2" fmla="val -113643"/>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nSpc>
                    <a:spcPts val="2600"/>
                  </a:lnSpc>
                  <a:spcBef>
                    <a:spcPts val="0"/>
                  </a:spcBef>
                </a:pPr>
                <a14:m>
                  <m:oMathPara xmlns:m="http://schemas.openxmlformats.org/officeDocument/2006/math">
                    <m:oMathParaPr>
                      <m:jc m:val="centerGroup"/>
                    </m:oMathParaPr>
                    <m:oMath xmlns:m="http://schemas.openxmlformats.org/officeDocument/2006/math">
                      <m:sSub>
                        <m:sSubPr>
                          <m:ctrlPr>
                            <a:rPr lang="zh-CN" altLang="zh-CN" sz="12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latin typeface="Cambria Math" panose="02040503050406030204" pitchFamily="18" charset="0"/>
                              <a:ea typeface="宋体" panose="02010600030101010101" pitchFamily="2" charset="-122"/>
                              <a:cs typeface="Times New Roman" panose="02020603050405020304" pitchFamily="18" charset="0"/>
                            </a:rPr>
                            <m:t>𝒳</m:t>
                          </m:r>
                        </m:e>
                        <m:sub>
                          <m:r>
                            <a:rPr lang="en-US" altLang="zh-CN" sz="1800" i="1">
                              <a:latin typeface="Cambria Math" panose="02040503050406030204" pitchFamily="18" charset="0"/>
                              <a:ea typeface="宋体" panose="02010600030101010101" pitchFamily="2" charset="-122"/>
                              <a:cs typeface="Times New Roman" panose="02020603050405020304" pitchFamily="18" charset="0"/>
                            </a:rPr>
                            <m:t>𝑖𝑗𝑘</m:t>
                          </m:r>
                        </m:sub>
                      </m:sSub>
                      <m:r>
                        <a:rPr lang="en-US" altLang="zh-CN" sz="1800" i="1">
                          <a:latin typeface="Cambria Math" panose="02040503050406030204" pitchFamily="18" charset="0"/>
                          <a:ea typeface="宋体" panose="02010600030101010101" pitchFamily="2" charset="-122"/>
                          <a:cs typeface="Times New Roman" panose="02020603050405020304" pitchFamily="18" charset="0"/>
                        </a:rPr>
                        <m:t>=1</m:t>
                      </m:r>
                      <m:r>
                        <m:rPr>
                          <m:nor/>
                        </m:rPr>
                        <a:rPr lang="zh-CN" altLang="en-US" sz="1800" b="0" dirty="0">
                          <a:latin typeface="黑体" panose="02010609060101010101" pitchFamily="2" charset="-122"/>
                        </a:rPr>
                        <m:t>或</m:t>
                      </m:r>
                      <m:r>
                        <m:rPr>
                          <m:nor/>
                        </m:rPr>
                        <a:rPr lang="en-US" altLang="zh-CN" sz="1800" b="0" dirty="0">
                          <a:latin typeface="黑体" panose="02010609060101010101" pitchFamily="2" charset="-122"/>
                        </a:rPr>
                        <m:t>0</m:t>
                      </m:r>
                      <m:r>
                        <m:rPr>
                          <m:nor/>
                        </m:rPr>
                        <a:rPr lang="zh-CN" altLang="zh-CN" sz="1800" b="0" dirty="0"/>
                        <m:t>对应</m:t>
                      </m:r>
                      <m:r>
                        <m:rPr>
                          <m:nor/>
                        </m:rPr>
                        <a:rPr lang="zh-CN" altLang="en-US" sz="1800" b="0" dirty="0"/>
                        <m:t>三元组</m:t>
                      </m:r>
                      <m:r>
                        <m:rPr>
                          <m:nor/>
                        </m:rPr>
                        <a:rPr lang="zh-CN" altLang="zh-CN" sz="1800" b="0" dirty="0"/>
                        <m:t>正确</m:t>
                      </m:r>
                      <m:r>
                        <m:rPr>
                          <m:nor/>
                        </m:rPr>
                        <a:rPr lang="zh-CN" altLang="en-US" sz="1800" b="0" dirty="0"/>
                        <m:t>或不正确</m:t>
                      </m:r>
                      <m:r>
                        <m:rPr>
                          <m:nor/>
                        </m:rPr>
                        <a:rPr lang="zh-CN" altLang="en-US" sz="1800" b="0" dirty="0">
                          <a:latin typeface="黑体" panose="02010609060101010101" pitchFamily="2" charset="-122"/>
                        </a:rPr>
                        <m:t>，</m:t>
                      </m:r>
                      <m:r>
                        <m:rPr>
                          <m:nor/>
                        </m:rPr>
                        <a:rPr lang="en-US" altLang="zh-CN" sz="1800" dirty="0"/>
                        <m:t> </m:t>
                      </m:r>
                      <m:r>
                        <a:rPr lang="en-US" altLang="zh-CN" sz="1800" i="1">
                          <a:latin typeface="Cambria Math" panose="02040503050406030204" pitchFamily="18" charset="0"/>
                        </a:rPr>
                        <m:t>𝐄</m:t>
                      </m:r>
                      <m:r>
                        <m:rPr>
                          <m:nor/>
                        </m:rPr>
                        <a:rPr lang="zh-CN" altLang="en-US" sz="1800" b="0" dirty="0">
                          <a:latin typeface="黑体" panose="02010609060101010101" pitchFamily="2" charset="-122"/>
                        </a:rPr>
                        <m:t>为所有实体向量表示的集合</m:t>
                      </m:r>
                    </m:oMath>
                  </m:oMathPara>
                </a14:m>
                <a:endParaRPr lang="en-US" altLang="zh-CN" sz="1800" b="0" dirty="0">
                  <a:latin typeface="黑体" panose="02010609060101010101" pitchFamily="2" charset="-122"/>
                </a:endParaRPr>
              </a:p>
            </p:txBody>
          </p:sp>
        </mc:Choice>
        <mc:Fallback xmlns="">
          <p:sp>
            <p:nvSpPr>
              <p:cNvPr id="11" name="对话气泡: 矩形 4"/>
              <p:cNvSpPr>
                <a:spLocks noRot="1" noChangeAspect="1" noMove="1" noResize="1" noEditPoints="1" noAdjustHandles="1" noChangeArrowheads="1" noChangeShapeType="1" noTextEdit="1"/>
              </p:cNvSpPr>
              <p:nvPr/>
            </p:nvSpPr>
            <p:spPr bwMode="auto">
              <a:xfrm>
                <a:off x="1105316" y="6291337"/>
                <a:ext cx="7067084" cy="453479"/>
              </a:xfrm>
              <a:prstGeom prst="wedgeRectCallout">
                <a:avLst>
                  <a:gd name="adj1" fmla="val 1155"/>
                  <a:gd name="adj2" fmla="val -113643"/>
                </a:avLst>
              </a:prstGeom>
              <a:blipFill>
                <a:blip r:embed="rId4"/>
                <a:stretch>
                  <a:fillRect b="-806"/>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引例</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知识图谱概述</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知识图谱构建</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知识图谱嵌入</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知识图谱推理</a:t>
            </a:r>
            <a:endParaRPr lang="en-US" altLang="zh-CN" sz="2200" dirty="0">
              <a:solidFill>
                <a:srgbClr val="FF000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3044028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6" name="Rectangle 3"/>
          <p:cNvSpPr txBox="1">
            <a:spLocks noChangeArrowheads="1"/>
          </p:cNvSpPr>
          <p:nvPr/>
        </p:nvSpPr>
        <p:spPr bwMode="auto">
          <a:xfrm>
            <a:off x="899592" y="2032000"/>
            <a:ext cx="8134672" cy="3459832"/>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ts val="2800"/>
              </a:lnSpc>
              <a:spcBef>
                <a:spcPts val="600"/>
              </a:spcBef>
              <a:spcAft>
                <a:spcPts val="600"/>
              </a:spcAft>
            </a:pPr>
            <a:r>
              <a:rPr lang="zh-CN" altLang="en-US" sz="2200" kern="0" dirty="0">
                <a:solidFill>
                  <a:srgbClr val="0000FF"/>
                </a:solidFill>
                <a:ea typeface="黑体" panose="02010609060101010101" pitchFamily="2" charset="-122"/>
              </a:rPr>
              <a:t>核心任务</a:t>
            </a:r>
            <a:endParaRPr lang="en-US" altLang="zh-CN" sz="2200" kern="0" dirty="0">
              <a:solidFill>
                <a:srgbClr val="0000FF"/>
              </a:solidFill>
              <a:ea typeface="黑体" panose="02010609060101010101" pitchFamily="2" charset="-122"/>
            </a:endParaRPr>
          </a:p>
          <a:p>
            <a:pPr marL="0" indent="0" eaLnBrk="1" hangingPunct="1">
              <a:lnSpc>
                <a:spcPts val="2800"/>
              </a:lnSpc>
              <a:spcBef>
                <a:spcPts val="0"/>
              </a:spcBef>
              <a:spcAft>
                <a:spcPts val="0"/>
              </a:spcAft>
              <a:buNone/>
            </a:pPr>
            <a:r>
              <a:rPr lang="zh-CN" altLang="en-US" sz="1800" b="0" kern="0" dirty="0">
                <a:solidFill>
                  <a:srgbClr val="002060"/>
                </a:solidFill>
                <a:latin typeface="Times New Roman" panose="02020603050405020304" pitchFamily="18" charset="0"/>
                <a:ea typeface="黑体" panose="02010609060101010101" pitchFamily="2" charset="-122"/>
              </a:rPr>
              <a:t>      旨在基于</a:t>
            </a:r>
            <a:r>
              <a:rPr lang="en-US" altLang="zh-CN" sz="1800" b="0" kern="0" dirty="0">
                <a:solidFill>
                  <a:srgbClr val="002060"/>
                </a:solidFill>
                <a:latin typeface="Times New Roman" panose="02020603050405020304" pitchFamily="18" charset="0"/>
                <a:ea typeface="黑体" panose="02010609060101010101" pitchFamily="2" charset="-122"/>
              </a:rPr>
              <a:t>KG</a:t>
            </a:r>
            <a:r>
              <a:rPr lang="zh-CN" altLang="en-US" sz="1800" b="0" kern="0" dirty="0">
                <a:solidFill>
                  <a:srgbClr val="002060"/>
                </a:solidFill>
                <a:latin typeface="Times New Roman" panose="02020603050405020304" pitchFamily="18" charset="0"/>
                <a:ea typeface="黑体" panose="02010609060101010101" pitchFamily="2" charset="-122"/>
              </a:rPr>
              <a:t>中已有的事实或关系推断未知的事实或关系。</a:t>
            </a:r>
            <a:endParaRPr lang="en-US" altLang="zh-CN" sz="1800" b="0" kern="0" dirty="0">
              <a:solidFill>
                <a:srgbClr val="002060"/>
              </a:solidFill>
              <a:latin typeface="Times New Roman" panose="02020603050405020304" pitchFamily="18" charset="0"/>
              <a:ea typeface="黑体" panose="02010609060101010101" pitchFamily="2" charset="-122"/>
            </a:endParaRPr>
          </a:p>
          <a:p>
            <a:pPr eaLnBrk="1" hangingPunct="1">
              <a:lnSpc>
                <a:spcPts val="2800"/>
              </a:lnSpc>
              <a:spcBef>
                <a:spcPts val="1200"/>
              </a:spcBef>
              <a:spcAft>
                <a:spcPts val="600"/>
              </a:spcAft>
            </a:pPr>
            <a:r>
              <a:rPr lang="zh-CN" altLang="en-US" sz="2200" kern="0" dirty="0">
                <a:solidFill>
                  <a:srgbClr val="0000FF"/>
                </a:solidFill>
                <a:ea typeface="黑体" panose="02010609060101010101" pitchFamily="2" charset="-122"/>
              </a:rPr>
              <a:t>主流方法</a:t>
            </a:r>
            <a:endParaRPr lang="en-US" altLang="zh-CN" sz="2200" kern="0" dirty="0">
              <a:solidFill>
                <a:srgbClr val="0000FF"/>
              </a:solidFill>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基于演绎的推理</a:t>
            </a:r>
            <a:endParaRPr lang="en-US" altLang="zh-CN" sz="1800" b="0" dirty="0">
              <a:solidFill>
                <a:srgbClr val="002060"/>
              </a:solidFill>
              <a:latin typeface="Times New Roman" panose="02020603050405020304" pitchFamily="18" charset="0"/>
              <a:ea typeface="黑体" panose="02010609060101010101" pitchFamily="2" charset="-122"/>
            </a:endParaRPr>
          </a:p>
          <a:p>
            <a:pPr marL="17100" indent="0" algn="just">
              <a:lnSpc>
                <a:spcPts val="2800"/>
              </a:lnSpc>
              <a:spcBef>
                <a:spcPts val="600"/>
              </a:spcBef>
              <a:spcAft>
                <a:spcPts val="600"/>
              </a:spcAft>
              <a:buNone/>
              <a:defRPr/>
            </a:pPr>
            <a:endParaRPr lang="en-US" altLang="zh-CN" sz="1800" b="0" dirty="0">
              <a:solidFill>
                <a:srgbClr val="002060"/>
              </a:solidFill>
              <a:latin typeface="Times New Roman" panose="02020603050405020304" pitchFamily="18" charset="0"/>
              <a:ea typeface="黑体" panose="02010609060101010101" pitchFamily="2" charset="-122"/>
            </a:endParaRPr>
          </a:p>
          <a:p>
            <a:pPr marL="17100" indent="0" algn="just">
              <a:lnSpc>
                <a:spcPts val="600"/>
              </a:lnSpc>
              <a:spcBef>
                <a:spcPts val="600"/>
              </a:spcBef>
              <a:spcAft>
                <a:spcPts val="600"/>
              </a:spcAft>
              <a:buNone/>
              <a:defRPr/>
            </a:pPr>
            <a:endParaRPr lang="en-US" altLang="zh-CN" sz="1800" b="0" kern="0" dirty="0">
              <a:solidFill>
                <a:srgbClr val="002060"/>
              </a:solidFill>
              <a:latin typeface="Times New Roman" panose="02020603050405020304" pitchFamily="18" charset="0"/>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latin typeface="+mj-lt"/>
                <a:ea typeface="黑体" panose="02010609060101010101" pitchFamily="2" charset="-122"/>
              </a:rPr>
              <a:t>基于归纳的推理</a:t>
            </a:r>
            <a:endParaRPr lang="en-US" altLang="zh-CN" sz="1800" b="0" dirty="0">
              <a:solidFill>
                <a:srgbClr val="002060"/>
              </a:solidFill>
              <a:latin typeface="+mj-lt"/>
              <a:ea typeface="黑体" panose="02010609060101010101" pitchFamily="2" charset="-122"/>
            </a:endParaRPr>
          </a:p>
          <a:p>
            <a:pPr marL="0" indent="0" eaLnBrk="1" hangingPunct="1">
              <a:lnSpc>
                <a:spcPts val="3000"/>
              </a:lnSpc>
              <a:spcBef>
                <a:spcPts val="0"/>
              </a:spcBef>
              <a:spcAft>
                <a:spcPts val="0"/>
              </a:spcAft>
              <a:buNone/>
            </a:pPr>
            <a:r>
              <a:rPr lang="en-US" altLang="zh-CN" sz="1800" b="0" kern="0" dirty="0">
                <a:solidFill>
                  <a:srgbClr val="002060"/>
                </a:solidFill>
                <a:latin typeface="Times New Roman" panose="02020603050405020304" pitchFamily="18" charset="0"/>
                <a:ea typeface="黑体" panose="02010609060101010101" pitchFamily="2" charset="-122"/>
              </a:rPr>
              <a:t>      </a:t>
            </a:r>
            <a:r>
              <a:rPr lang="zh-CN" altLang="en-US" sz="1800" b="0" kern="0" dirty="0">
                <a:solidFill>
                  <a:srgbClr val="002060"/>
                </a:solidFill>
                <a:latin typeface="Times New Roman" panose="02020603050405020304" pitchFamily="18" charset="0"/>
                <a:ea typeface="黑体" panose="02010609060101010101" pitchFamily="2" charset="-122"/>
              </a:rPr>
              <a:t>通过已观察到的部分得出一般结论</a:t>
            </a:r>
            <a:endParaRPr lang="en-US" altLang="zh-CN" sz="1800" b="0" kern="0" dirty="0">
              <a:solidFill>
                <a:srgbClr val="002060"/>
              </a:solidFill>
              <a:latin typeface="Times New Roman" panose="02020603050405020304" pitchFamily="18" charset="0"/>
              <a:ea typeface="黑体" panose="02010609060101010101" pitchFamily="2" charset="-122"/>
            </a:endParaRPr>
          </a:p>
        </p:txBody>
      </p:sp>
      <p:sp>
        <p:nvSpPr>
          <p:cNvPr id="2" name="矩形 1"/>
          <p:cNvSpPr/>
          <p:nvPr/>
        </p:nvSpPr>
        <p:spPr>
          <a:xfrm>
            <a:off x="1244178" y="3871325"/>
            <a:ext cx="5920110" cy="701731"/>
          </a:xfrm>
          <a:prstGeom prst="rect">
            <a:avLst/>
          </a:prstGeom>
        </p:spPr>
        <p:txBody>
          <a:bodyPr wrap="square">
            <a:spAutoFit/>
          </a:bodyPr>
          <a:lstStyle/>
          <a:p>
            <a:r>
              <a:rPr lang="zh-CN" altLang="en-US" sz="1800" b="0" kern="0" dirty="0">
                <a:solidFill>
                  <a:schemeClr val="tx1">
                    <a:lumMod val="75000"/>
                  </a:schemeClr>
                </a:solidFill>
              </a:rPr>
              <a:t>通过给定一个或多个前提得到一个必然成立的结论</a:t>
            </a:r>
            <a:endParaRPr lang="en-US" altLang="zh-CN" sz="1800" b="0" kern="0" dirty="0">
              <a:solidFill>
                <a:schemeClr val="tx1">
                  <a:lumMod val="75000"/>
                </a:schemeClr>
              </a:solidFill>
            </a:endParaRPr>
          </a:p>
          <a:p>
            <a:r>
              <a:rPr lang="zh-CN" altLang="en-US" sz="1800" b="0" kern="0" dirty="0">
                <a:solidFill>
                  <a:schemeClr val="tx1">
                    <a:lumMod val="75000"/>
                  </a:schemeClr>
                </a:solidFill>
              </a:rPr>
              <a:t>主要有</a:t>
            </a:r>
            <a:r>
              <a:rPr lang="en-US" altLang="zh-CN" sz="1800" b="0" kern="0" dirty="0" err="1">
                <a:solidFill>
                  <a:schemeClr val="tx1">
                    <a:lumMod val="75000"/>
                  </a:schemeClr>
                </a:solidFill>
              </a:rPr>
              <a:t>Datalog</a:t>
            </a:r>
            <a:r>
              <a:rPr lang="zh-CN" altLang="en-US" sz="1800" b="0" kern="0" dirty="0">
                <a:solidFill>
                  <a:schemeClr val="tx1">
                    <a:lumMod val="75000"/>
                  </a:schemeClr>
                </a:solidFill>
              </a:rPr>
              <a:t>和产生式规则等方法</a:t>
            </a:r>
            <a:endParaRPr lang="zh-CN" altLang="en-US" sz="1800" dirty="0">
              <a:solidFill>
                <a:schemeClr val="tx1">
                  <a:lumMod val="75000"/>
                </a:schemeClr>
              </a:solidFill>
            </a:endParaRPr>
          </a:p>
        </p:txBody>
      </p:sp>
      <p:sp>
        <p:nvSpPr>
          <p:cNvPr id="4" name="矩形 3"/>
          <p:cNvSpPr/>
          <p:nvPr/>
        </p:nvSpPr>
        <p:spPr>
          <a:xfrm>
            <a:off x="1327575" y="5638163"/>
            <a:ext cx="5832648" cy="432170"/>
          </a:xfrm>
          <a:prstGeom prst="rect">
            <a:avLst/>
          </a:prstGeom>
        </p:spPr>
        <p:txBody>
          <a:bodyPr wrap="square">
            <a:spAutoFit/>
          </a:bodyPr>
          <a:lstStyle/>
          <a:p>
            <a:pPr marL="0" lvl="2" eaLnBrk="1" hangingPunct="1">
              <a:lnSpc>
                <a:spcPts val="3000"/>
              </a:lnSpc>
              <a:spcBef>
                <a:spcPts val="0"/>
              </a:spcBef>
              <a:spcAft>
                <a:spcPts val="0"/>
              </a:spcAft>
            </a:pPr>
            <a:r>
              <a:rPr lang="zh-CN" altLang="en-US" sz="1800" b="0" kern="0" dirty="0">
                <a:solidFill>
                  <a:srgbClr val="FF0000"/>
                </a:solidFill>
              </a:rPr>
              <a:t>基于表示学习、基于规则学习、基于神经网络</a:t>
            </a:r>
            <a:endParaRPr lang="en-US" altLang="zh-CN" sz="1800" b="0" kern="0" dirty="0">
              <a:solidFill>
                <a:srgbClr val="FF0000"/>
              </a:solidFill>
            </a:endParaRPr>
          </a:p>
        </p:txBody>
      </p:sp>
      <p:sp>
        <p:nvSpPr>
          <p:cNvPr id="9" name="AutoShape 4"/>
          <p:cNvSpPr>
            <a:spLocks noChangeArrowheads="1"/>
          </p:cNvSpPr>
          <p:nvPr/>
        </p:nvSpPr>
        <p:spPr bwMode="auto">
          <a:xfrm>
            <a:off x="6264208" y="4509119"/>
            <a:ext cx="2628967" cy="1394629"/>
          </a:xfrm>
          <a:prstGeom prst="cloudCallout">
            <a:avLst>
              <a:gd name="adj1" fmla="val -105145"/>
              <a:gd name="adj2" fmla="val -39732"/>
            </a:avLst>
          </a:prstGeom>
          <a:solidFill>
            <a:schemeClr val="accent1"/>
          </a:solidFill>
          <a:ln w="9525">
            <a:solidFill>
              <a:schemeClr val="tx1"/>
            </a:solidFill>
            <a:round/>
          </a:ln>
        </p:spPr>
        <p:txBody>
          <a:bodyPr anchor="ctr"/>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0" indent="0" algn="ctr" eaLnBrk="1" hangingPunct="1">
              <a:lnSpc>
                <a:spcPts val="2800"/>
              </a:lnSpc>
              <a:spcBef>
                <a:spcPts val="0"/>
              </a:spcBef>
              <a:spcAft>
                <a:spcPts val="600"/>
              </a:spcAft>
              <a:buNone/>
            </a:pPr>
            <a:r>
              <a:rPr lang="zh-CN" altLang="en-US" sz="2000" b="0" kern="0" dirty="0">
                <a:solidFill>
                  <a:srgbClr val="002060"/>
                </a:solidFill>
              </a:rPr>
              <a:t>传统演绎推理难以适用于大规模</a:t>
            </a:r>
            <a:r>
              <a:rPr lang="en-US" altLang="zh-CN" sz="2000" b="0" kern="0" dirty="0">
                <a:solidFill>
                  <a:srgbClr val="002060"/>
                </a:solidFill>
              </a:rPr>
              <a:t>KG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引例 </a:t>
            </a:r>
          </a:p>
        </p:txBody>
      </p:sp>
      <p:sp>
        <p:nvSpPr>
          <p:cNvPr id="10" name="Rectangle 3"/>
          <p:cNvSpPr txBox="1">
            <a:spLocks noChangeArrowheads="1"/>
          </p:cNvSpPr>
          <p:nvPr/>
        </p:nvSpPr>
        <p:spPr bwMode="auto">
          <a:xfrm>
            <a:off x="685800" y="2057400"/>
            <a:ext cx="8134672" cy="1975357"/>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en-US" sz="2200" dirty="0">
                <a:solidFill>
                  <a:srgbClr val="0000FF"/>
                </a:solidFill>
                <a:latin typeface="黑体" panose="02010609060101010101" pitchFamily="2" charset="-122"/>
                <a:ea typeface="黑体" panose="02010609060101010101" pitchFamily="2" charset="-122"/>
              </a:rPr>
              <a:t>知识存储困难</a:t>
            </a:r>
          </a:p>
          <a:p>
            <a:pPr marL="799200"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ea typeface="黑体" panose="02010609060101010101" pitchFamily="2" charset="-122"/>
              </a:rPr>
              <a:t>信息技术高速发展和</a:t>
            </a:r>
            <a:r>
              <a:rPr lang="en-US" altLang="zh-CN" sz="1800" b="0" dirty="0">
                <a:solidFill>
                  <a:srgbClr val="002060"/>
                </a:solidFill>
                <a:ea typeface="黑体" panose="02010609060101010101" pitchFamily="2" charset="-122"/>
              </a:rPr>
              <a:t>web 2.0</a:t>
            </a:r>
            <a:r>
              <a:rPr lang="zh-CN" altLang="en-US" sz="1800" b="0" dirty="0">
                <a:solidFill>
                  <a:srgbClr val="002060"/>
                </a:solidFill>
                <a:ea typeface="黑体" panose="02010609060101010101" pitchFamily="2" charset="-122"/>
              </a:rPr>
              <a:t>的迅速普及，真实世界数据</a:t>
            </a:r>
            <a:r>
              <a:rPr lang="zh-CN" altLang="en-US" sz="1800" b="0" dirty="0">
                <a:solidFill>
                  <a:srgbClr val="FF0000"/>
                </a:solidFill>
                <a:ea typeface="黑体" panose="02010609060101010101" pitchFamily="2" charset="-122"/>
              </a:rPr>
              <a:t>呈指数级增长</a:t>
            </a:r>
            <a:endParaRPr lang="zh-CN" altLang="en-US" sz="1800" b="0" dirty="0">
              <a:solidFill>
                <a:srgbClr val="002060"/>
              </a:solidFill>
              <a:ea typeface="黑体" panose="02010609060101010101" pitchFamily="2" charset="-122"/>
            </a:endParaRPr>
          </a:p>
          <a:p>
            <a:pPr marL="799200"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ea typeface="黑体" panose="02010609060101010101" pitchFamily="2" charset="-122"/>
              </a:rPr>
              <a:t>采集的数据规模已达到</a:t>
            </a:r>
            <a:r>
              <a:rPr lang="en-US" altLang="zh-CN" sz="1800" b="0" dirty="0">
                <a:solidFill>
                  <a:srgbClr val="002060"/>
                </a:solidFill>
                <a:ea typeface="黑体" panose="02010609060101010101" pitchFamily="2" charset="-122"/>
              </a:rPr>
              <a:t>ZB</a:t>
            </a:r>
            <a:r>
              <a:rPr lang="zh-CN" altLang="en-US" sz="1800" b="0" dirty="0">
                <a:solidFill>
                  <a:srgbClr val="002060"/>
                </a:solidFill>
                <a:ea typeface="黑体" panose="02010609060101010101" pitchFamily="2" charset="-122"/>
              </a:rPr>
              <a:t>级别，数据来源多样（文本、图片和视频）</a:t>
            </a:r>
            <a:endParaRPr lang="en-US" altLang="zh-CN" sz="1800" b="0" dirty="0">
              <a:solidFill>
                <a:srgbClr val="002060"/>
              </a:solidFill>
              <a:ea typeface="黑体" panose="02010609060101010101" pitchFamily="2" charset="-122"/>
            </a:endParaRPr>
          </a:p>
        </p:txBody>
      </p:sp>
      <p:grpSp>
        <p:nvGrpSpPr>
          <p:cNvPr id="2" name="组合 1"/>
          <p:cNvGrpSpPr/>
          <p:nvPr/>
        </p:nvGrpSpPr>
        <p:grpSpPr>
          <a:xfrm>
            <a:off x="4994807" y="3861048"/>
            <a:ext cx="3765603" cy="2807182"/>
            <a:chOff x="4849441" y="1171936"/>
            <a:chExt cx="3765603" cy="2807182"/>
          </a:xfrm>
        </p:grpSpPr>
        <p:sp>
          <p:nvSpPr>
            <p:cNvPr id="18" name="椭圆 17"/>
            <p:cNvSpPr/>
            <p:nvPr/>
          </p:nvSpPr>
          <p:spPr>
            <a:xfrm>
              <a:off x="6412957" y="2168767"/>
              <a:ext cx="511720" cy="540978"/>
            </a:xfrm>
            <a:prstGeom prst="ellipse">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a:latin typeface="黑体" panose="02010609060101010101" pitchFamily="49" charset="-122"/>
                <a:ea typeface="黑体" panose="02010609060101010101" pitchFamily="49" charset="-122"/>
                <a:cs typeface="Times New Roman" panose="02020603050405020304" pitchFamily="18" charset="0"/>
              </a:endParaRPr>
            </a:p>
          </p:txBody>
        </p:sp>
        <p:pic>
          <p:nvPicPr>
            <p:cNvPr id="19" name="图片 18"/>
            <p:cNvPicPr>
              <a:picLocks noChangeAspect="1"/>
            </p:cNvPicPr>
            <p:nvPr/>
          </p:nvPicPr>
          <p:blipFill>
            <a:blip r:embed="rId3"/>
            <a:stretch>
              <a:fillRect/>
            </a:stretch>
          </p:blipFill>
          <p:spPr>
            <a:xfrm>
              <a:off x="5106299" y="3075217"/>
              <a:ext cx="432633" cy="432633"/>
            </a:xfrm>
            <a:prstGeom prst="rect">
              <a:avLst/>
            </a:prstGeom>
          </p:spPr>
        </p:pic>
        <p:cxnSp>
          <p:nvCxnSpPr>
            <p:cNvPr id="22" name="直接箭头连接符 21"/>
            <p:cNvCxnSpPr>
              <a:stCxn id="18" idx="2"/>
              <a:endCxn id="43" idx="3"/>
            </p:cNvCxnSpPr>
            <p:nvPr/>
          </p:nvCxnSpPr>
          <p:spPr>
            <a:xfrm flipH="1" flipV="1">
              <a:off x="5633589" y="2439023"/>
              <a:ext cx="779368" cy="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8" idx="5"/>
            </p:cNvCxnSpPr>
            <p:nvPr/>
          </p:nvCxnSpPr>
          <p:spPr>
            <a:xfrm>
              <a:off x="6849737" y="2630521"/>
              <a:ext cx="1043590" cy="732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8" idx="3"/>
              <a:endCxn id="19" idx="3"/>
            </p:cNvCxnSpPr>
            <p:nvPr/>
          </p:nvCxnSpPr>
          <p:spPr>
            <a:xfrm flipH="1">
              <a:off x="5538932" y="2630521"/>
              <a:ext cx="948965" cy="661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6468839" y="3169543"/>
              <a:ext cx="495060" cy="496899"/>
            </a:xfrm>
            <a:prstGeom prst="ellipse">
              <a:avLst/>
            </a:pr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a:latin typeface="黑体" panose="02010609060101010101" pitchFamily="49" charset="-122"/>
                <a:ea typeface="黑体" panose="02010609060101010101" pitchFamily="49" charset="-122"/>
                <a:cs typeface="Times New Roman" panose="02020603050405020304" pitchFamily="18" charset="0"/>
              </a:endParaRPr>
            </a:p>
          </p:txBody>
        </p:sp>
        <p:cxnSp>
          <p:nvCxnSpPr>
            <p:cNvPr id="28" name="直接箭头连接符 27"/>
            <p:cNvCxnSpPr>
              <a:stCxn id="27" idx="2"/>
            </p:cNvCxnSpPr>
            <p:nvPr/>
          </p:nvCxnSpPr>
          <p:spPr>
            <a:xfrm flipH="1" flipV="1">
              <a:off x="5523175" y="3411317"/>
              <a:ext cx="945664" cy="6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5"/>
            <a:stretch>
              <a:fillRect/>
            </a:stretch>
          </p:blipFill>
          <p:spPr>
            <a:xfrm>
              <a:off x="7893327" y="3185611"/>
              <a:ext cx="451412" cy="451412"/>
            </a:xfrm>
            <a:prstGeom prst="rect">
              <a:avLst/>
            </a:prstGeom>
          </p:spPr>
        </p:pic>
        <p:cxnSp>
          <p:nvCxnSpPr>
            <p:cNvPr id="31" name="直接箭头连接符 30"/>
            <p:cNvCxnSpPr>
              <a:stCxn id="27" idx="6"/>
              <a:endCxn id="30" idx="1"/>
            </p:cNvCxnSpPr>
            <p:nvPr/>
          </p:nvCxnSpPr>
          <p:spPr>
            <a:xfrm flipV="1">
              <a:off x="6963899" y="3411317"/>
              <a:ext cx="929428" cy="6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832048" y="1194967"/>
              <a:ext cx="524929" cy="553517"/>
            </a:xfrm>
            <a:prstGeom prst="ellipse">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a:latin typeface="黑体" panose="02010609060101010101" pitchFamily="49" charset="-122"/>
                <a:ea typeface="黑体" panose="02010609060101010101" pitchFamily="49" charset="-122"/>
                <a:cs typeface="Times New Roman" panose="02020603050405020304" pitchFamily="18" charset="0"/>
              </a:endParaRPr>
            </a:p>
          </p:txBody>
        </p:sp>
        <p:sp>
          <p:nvSpPr>
            <p:cNvPr id="33" name="椭圆 32"/>
            <p:cNvSpPr/>
            <p:nvPr/>
          </p:nvSpPr>
          <p:spPr>
            <a:xfrm>
              <a:off x="7861968" y="2176806"/>
              <a:ext cx="511720" cy="499262"/>
            </a:xfrm>
            <a:prstGeom prst="ellipse">
              <a:avLst/>
            </a:prstGeom>
            <a:blipFill>
              <a:blip r:embed="rId7"/>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a:latin typeface="黑体" panose="02010609060101010101" pitchFamily="49" charset="-122"/>
                <a:ea typeface="黑体" panose="02010609060101010101" pitchFamily="49" charset="-122"/>
                <a:cs typeface="Times New Roman" panose="02020603050405020304" pitchFamily="18" charset="0"/>
              </a:endParaRPr>
            </a:p>
          </p:txBody>
        </p:sp>
        <p:cxnSp>
          <p:nvCxnSpPr>
            <p:cNvPr id="38" name="直接箭头连接符 37"/>
            <p:cNvCxnSpPr>
              <a:stCxn id="18" idx="6"/>
              <a:endCxn id="33" idx="2"/>
            </p:cNvCxnSpPr>
            <p:nvPr/>
          </p:nvCxnSpPr>
          <p:spPr>
            <a:xfrm flipV="1">
              <a:off x="6924677" y="2426437"/>
              <a:ext cx="937291" cy="12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8" idx="7"/>
            </p:cNvCxnSpPr>
            <p:nvPr/>
          </p:nvCxnSpPr>
          <p:spPr>
            <a:xfrm flipV="1">
              <a:off x="6849737" y="1688358"/>
              <a:ext cx="986819" cy="55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6404245" y="1200250"/>
              <a:ext cx="524929" cy="539704"/>
            </a:xfrm>
            <a:prstGeom prst="ellipse">
              <a:avLst/>
            </a:prstGeom>
            <a:blipFill>
              <a:blip r:embed="rId8"/>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a:latin typeface="黑体" panose="02010609060101010101" pitchFamily="49" charset="-122"/>
                <a:ea typeface="黑体" panose="02010609060101010101" pitchFamily="49" charset="-122"/>
                <a:cs typeface="Times New Roman" panose="02020603050405020304" pitchFamily="18" charset="0"/>
              </a:endParaRPr>
            </a:p>
          </p:txBody>
        </p:sp>
        <p:cxnSp>
          <p:nvCxnSpPr>
            <p:cNvPr id="42" name="直接箭头连接符 41"/>
            <p:cNvCxnSpPr>
              <a:stCxn id="41" idx="6"/>
              <a:endCxn id="32" idx="2"/>
            </p:cNvCxnSpPr>
            <p:nvPr/>
          </p:nvCxnSpPr>
          <p:spPr>
            <a:xfrm>
              <a:off x="6929174" y="1470102"/>
              <a:ext cx="902874" cy="1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9"/>
            <a:stretch>
              <a:fillRect/>
            </a:stretch>
          </p:blipFill>
          <p:spPr>
            <a:xfrm>
              <a:off x="5017894" y="2167511"/>
              <a:ext cx="615695" cy="543024"/>
            </a:xfrm>
            <a:prstGeom prst="rect">
              <a:avLst/>
            </a:prstGeom>
          </p:spPr>
        </p:pic>
        <p:sp>
          <p:nvSpPr>
            <p:cNvPr id="44" name="文本框 43"/>
            <p:cNvSpPr txBox="1"/>
            <p:nvPr/>
          </p:nvSpPr>
          <p:spPr>
            <a:xfrm>
              <a:off x="5062930" y="2658163"/>
              <a:ext cx="660856"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编剧</a:t>
              </a:r>
            </a:p>
          </p:txBody>
        </p:sp>
        <p:sp>
          <p:nvSpPr>
            <p:cNvPr id="45" name="文本框 44"/>
            <p:cNvSpPr txBox="1"/>
            <p:nvPr/>
          </p:nvSpPr>
          <p:spPr>
            <a:xfrm>
              <a:off x="4966147" y="3517006"/>
              <a:ext cx="848747"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加拿大</a:t>
              </a:r>
            </a:p>
          </p:txBody>
        </p:sp>
        <p:sp>
          <p:nvSpPr>
            <p:cNvPr id="46" name="文本框 45"/>
            <p:cNvSpPr txBox="1"/>
            <p:nvPr/>
          </p:nvSpPr>
          <p:spPr>
            <a:xfrm>
              <a:off x="6317819" y="3640564"/>
              <a:ext cx="848747"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雷特曼</a:t>
              </a:r>
            </a:p>
          </p:txBody>
        </p:sp>
        <p:sp>
          <p:nvSpPr>
            <p:cNvPr id="47" name="文本框 46"/>
            <p:cNvSpPr txBox="1"/>
            <p:nvPr/>
          </p:nvSpPr>
          <p:spPr>
            <a:xfrm>
              <a:off x="7803977" y="3636094"/>
              <a:ext cx="660856"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导演</a:t>
              </a:r>
            </a:p>
          </p:txBody>
        </p:sp>
        <p:sp>
          <p:nvSpPr>
            <p:cNvPr id="48" name="文本框 47"/>
            <p:cNvSpPr txBox="1"/>
            <p:nvPr/>
          </p:nvSpPr>
          <p:spPr>
            <a:xfrm>
              <a:off x="6264834" y="2713365"/>
              <a:ext cx="848747"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卡梅隆</a:t>
              </a:r>
            </a:p>
          </p:txBody>
        </p:sp>
        <p:sp>
          <p:nvSpPr>
            <p:cNvPr id="49" name="文本框 48"/>
            <p:cNvSpPr txBox="1"/>
            <p:nvPr/>
          </p:nvSpPr>
          <p:spPr>
            <a:xfrm rot="19516599">
              <a:off x="5646525" y="2691704"/>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国籍</a:t>
              </a:r>
            </a:p>
          </p:txBody>
        </p:sp>
        <p:sp>
          <p:nvSpPr>
            <p:cNvPr id="50" name="文本框 49"/>
            <p:cNvSpPr txBox="1"/>
            <p:nvPr/>
          </p:nvSpPr>
          <p:spPr>
            <a:xfrm>
              <a:off x="5809398" y="3126766"/>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国籍</a:t>
              </a:r>
            </a:p>
          </p:txBody>
        </p:sp>
        <p:sp>
          <p:nvSpPr>
            <p:cNvPr id="51" name="文本框 50"/>
            <p:cNvSpPr txBox="1"/>
            <p:nvPr/>
          </p:nvSpPr>
          <p:spPr>
            <a:xfrm>
              <a:off x="7113581" y="2143483"/>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执导</a:t>
              </a:r>
            </a:p>
          </p:txBody>
        </p:sp>
        <p:sp>
          <p:nvSpPr>
            <p:cNvPr id="52" name="文本框 51"/>
            <p:cNvSpPr txBox="1"/>
            <p:nvPr/>
          </p:nvSpPr>
          <p:spPr>
            <a:xfrm rot="19746328">
              <a:off x="6945219" y="1700302"/>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执导</a:t>
              </a:r>
            </a:p>
          </p:txBody>
        </p:sp>
        <p:sp>
          <p:nvSpPr>
            <p:cNvPr id="53" name="文本框 52"/>
            <p:cNvSpPr txBox="1"/>
            <p:nvPr/>
          </p:nvSpPr>
          <p:spPr>
            <a:xfrm rot="2194813">
              <a:off x="7166388" y="2732744"/>
              <a:ext cx="646331"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职业</a:t>
              </a:r>
            </a:p>
          </p:txBody>
        </p:sp>
        <p:sp>
          <p:nvSpPr>
            <p:cNvPr id="54" name="文本框 53"/>
            <p:cNvSpPr txBox="1"/>
            <p:nvPr/>
          </p:nvSpPr>
          <p:spPr>
            <a:xfrm>
              <a:off x="5740139" y="2120685"/>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职业</a:t>
              </a:r>
            </a:p>
          </p:txBody>
        </p:sp>
        <p:sp>
          <p:nvSpPr>
            <p:cNvPr id="55" name="文本框 54"/>
            <p:cNvSpPr txBox="1"/>
            <p:nvPr/>
          </p:nvSpPr>
          <p:spPr>
            <a:xfrm>
              <a:off x="7072411" y="3120080"/>
              <a:ext cx="598241" cy="338554"/>
            </a:xfrm>
            <a:prstGeom prst="rect">
              <a:avLst/>
            </a:prstGeom>
            <a:noFill/>
          </p:spPr>
          <p:txBody>
            <a:bodyPr wrap="non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职业</a:t>
              </a:r>
            </a:p>
          </p:txBody>
        </p:sp>
        <p:sp>
          <p:nvSpPr>
            <p:cNvPr id="56" name="文本框 55"/>
            <p:cNvSpPr txBox="1"/>
            <p:nvPr/>
          </p:nvSpPr>
          <p:spPr>
            <a:xfrm>
              <a:off x="7114963" y="1171936"/>
              <a:ext cx="631131"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主演</a:t>
              </a:r>
            </a:p>
          </p:txBody>
        </p:sp>
        <p:sp>
          <p:nvSpPr>
            <p:cNvPr id="57" name="文本框 56"/>
            <p:cNvSpPr txBox="1"/>
            <p:nvPr/>
          </p:nvSpPr>
          <p:spPr>
            <a:xfrm>
              <a:off x="6358780" y="1709763"/>
              <a:ext cx="660856"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阿诺</a:t>
              </a:r>
            </a:p>
          </p:txBody>
        </p:sp>
        <p:sp>
          <p:nvSpPr>
            <p:cNvPr id="58" name="文本框 57"/>
            <p:cNvSpPr txBox="1"/>
            <p:nvPr/>
          </p:nvSpPr>
          <p:spPr>
            <a:xfrm>
              <a:off x="4849441" y="1740353"/>
              <a:ext cx="1008528" cy="338554"/>
            </a:xfrm>
            <a:prstGeom prst="rect">
              <a:avLst/>
            </a:prstGeom>
            <a:noFill/>
          </p:spPr>
          <p:txBody>
            <a:bodyPr wrap="square" rtlCol="0">
              <a:spAutoFit/>
            </a:bodyPr>
            <a:lstStyle>
              <a:defPPr>
                <a:defRPr lang="zh-CN"/>
              </a:defPPr>
              <a:lvl1pPr>
                <a:defRPr sz="1600" b="1">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b="0" dirty="0">
                  <a:latin typeface="黑体" panose="02010609060101010101" pitchFamily="49" charset="-122"/>
                  <a:ea typeface="黑体" panose="02010609060101010101" pitchFamily="49" charset="-122"/>
                </a:rPr>
                <a:t>蒸发密令</a:t>
              </a:r>
            </a:p>
          </p:txBody>
        </p:sp>
        <p:sp>
          <p:nvSpPr>
            <p:cNvPr id="59" name="椭圆 58"/>
            <p:cNvSpPr/>
            <p:nvPr/>
          </p:nvSpPr>
          <p:spPr>
            <a:xfrm>
              <a:off x="5062396" y="1188312"/>
              <a:ext cx="524929" cy="582076"/>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0" dirty="0">
                <a:latin typeface="黑体" panose="02010609060101010101" pitchFamily="49" charset="-122"/>
                <a:ea typeface="黑体" panose="02010609060101010101" pitchFamily="49" charset="-122"/>
                <a:cs typeface="Times New Roman" panose="02020603050405020304" pitchFamily="18" charset="0"/>
              </a:endParaRPr>
            </a:p>
          </p:txBody>
        </p:sp>
        <p:cxnSp>
          <p:nvCxnSpPr>
            <p:cNvPr id="60" name="直接箭头连接符 59"/>
            <p:cNvCxnSpPr>
              <a:stCxn id="41" idx="2"/>
              <a:endCxn id="59" idx="6"/>
            </p:cNvCxnSpPr>
            <p:nvPr/>
          </p:nvCxnSpPr>
          <p:spPr>
            <a:xfrm flipH="1">
              <a:off x="5587325" y="1470102"/>
              <a:ext cx="816920" cy="9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731680" y="1179228"/>
              <a:ext cx="631131" cy="338554"/>
            </a:xfrm>
            <a:prstGeom prst="rect">
              <a:avLst/>
            </a:prstGeom>
            <a:noFill/>
          </p:spPr>
          <p:txBody>
            <a:bodyPr wrap="square" rtlCol="0">
              <a:spAutoFit/>
            </a:bodyPr>
            <a:lstStyle>
              <a:defPPr>
                <a:defRPr lang="zh-CN"/>
              </a:defPPr>
              <a:lvl1pPr>
                <a:defRPr sz="1600" b="1">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b="0" dirty="0">
                  <a:latin typeface="黑体" panose="02010609060101010101" pitchFamily="49" charset="-122"/>
                  <a:ea typeface="黑体" panose="02010609060101010101" pitchFamily="49" charset="-122"/>
                </a:rPr>
                <a:t>主演</a:t>
              </a:r>
            </a:p>
          </p:txBody>
        </p:sp>
        <p:sp>
          <p:nvSpPr>
            <p:cNvPr id="62" name="文本框 61"/>
            <p:cNvSpPr txBox="1"/>
            <p:nvPr/>
          </p:nvSpPr>
          <p:spPr>
            <a:xfrm>
              <a:off x="7729907" y="2701727"/>
              <a:ext cx="848747" cy="338554"/>
            </a:xfrm>
            <a:prstGeom prst="rect">
              <a:avLst/>
            </a:prstGeom>
            <a:noFill/>
          </p:spPr>
          <p:txBody>
            <a:bodyPr wrap="square" rtlCol="0">
              <a:spAutoFit/>
            </a:bodyPr>
            <a:lstStyle/>
            <a:p>
              <a:r>
                <a:rPr lang="zh-CN" altLang="en-US" sz="1600" b="0" dirty="0">
                  <a:latin typeface="黑体" panose="02010609060101010101" pitchFamily="49" charset="-122"/>
                  <a:ea typeface="黑体" panose="02010609060101010101" pitchFamily="49" charset="-122"/>
                  <a:cs typeface="Times New Roman" panose="02020603050405020304" pitchFamily="18" charset="0"/>
                </a:rPr>
                <a:t>阿凡达</a:t>
              </a:r>
            </a:p>
          </p:txBody>
        </p:sp>
        <p:sp>
          <p:nvSpPr>
            <p:cNvPr id="63" name="文本框 62"/>
            <p:cNvSpPr txBox="1"/>
            <p:nvPr/>
          </p:nvSpPr>
          <p:spPr>
            <a:xfrm>
              <a:off x="7693519" y="1748964"/>
              <a:ext cx="921525" cy="338554"/>
            </a:xfrm>
            <a:prstGeom prst="rect">
              <a:avLst/>
            </a:prstGeom>
            <a:noFill/>
          </p:spPr>
          <p:txBody>
            <a:bodyPr wrap="square" rtlCol="0">
              <a:spAutoFit/>
            </a:bodyPr>
            <a:lstStyle>
              <a:defPPr>
                <a:defRPr lang="zh-CN"/>
              </a:defPPr>
              <a:lvl1pPr>
                <a:defRPr sz="1600" b="1">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b="0" dirty="0">
                  <a:latin typeface="黑体" panose="02010609060101010101" pitchFamily="49" charset="-122"/>
                  <a:ea typeface="黑体" panose="02010609060101010101" pitchFamily="49" charset="-122"/>
                </a:rPr>
                <a:t>终结者</a:t>
              </a:r>
            </a:p>
          </p:txBody>
        </p:sp>
      </p:grpSp>
      <p:sp>
        <p:nvSpPr>
          <p:cNvPr id="4" name="箭头: 右 3"/>
          <p:cNvSpPr/>
          <p:nvPr/>
        </p:nvSpPr>
        <p:spPr bwMode="auto">
          <a:xfrm>
            <a:off x="4471038" y="4677619"/>
            <a:ext cx="439259" cy="8431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
        <p:nvSpPr>
          <p:cNvPr id="64" name="AutoShape 4"/>
          <p:cNvSpPr>
            <a:spLocks noChangeArrowheads="1"/>
          </p:cNvSpPr>
          <p:nvPr/>
        </p:nvSpPr>
        <p:spPr bwMode="auto">
          <a:xfrm>
            <a:off x="1517884" y="5403003"/>
            <a:ext cx="2652782" cy="1164304"/>
          </a:xfrm>
          <a:prstGeom prst="cloudCallout">
            <a:avLst>
              <a:gd name="adj1" fmla="val -49634"/>
              <a:gd name="adj2" fmla="val -70628"/>
            </a:avLst>
          </a:prstGeom>
          <a:solidFill>
            <a:schemeClr val="accent1"/>
          </a:solidFill>
          <a:ln w="9525">
            <a:solidFill>
              <a:schemeClr val="tx1"/>
            </a:solidFill>
            <a:round/>
          </a:ln>
        </p:spPr>
        <p:txBody>
          <a:bodyPr anchor="ctr"/>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nSpc>
                <a:spcPts val="2800"/>
              </a:lnSpc>
            </a:pPr>
            <a:r>
              <a:rPr lang="zh-CN" altLang="en-US" sz="1600" b="0" dirty="0">
                <a:solidFill>
                  <a:srgbClr val="002060"/>
                </a:solidFill>
                <a:latin typeface="黑体" panose="02010609060101010101" pitchFamily="2" charset="-122"/>
              </a:rPr>
              <a:t>如何全面有效地</a:t>
            </a:r>
            <a:r>
              <a:rPr lang="zh-CN" altLang="en-US" sz="1600" b="0" dirty="0">
                <a:solidFill>
                  <a:srgbClr val="FF0000"/>
                </a:solidFill>
                <a:latin typeface="黑体" panose="02010609060101010101" pitchFamily="2" charset="-122"/>
              </a:rPr>
              <a:t>存储和表示</a:t>
            </a:r>
            <a:r>
              <a:rPr lang="zh-CN" altLang="en-US" sz="1600" b="0" dirty="0">
                <a:solidFill>
                  <a:srgbClr val="002060"/>
                </a:solidFill>
                <a:latin typeface="黑体" panose="02010609060101010101" pitchFamily="2" charset="-122"/>
              </a:rPr>
              <a:t>知识？</a:t>
            </a:r>
            <a:endParaRPr lang="zh-CN" altLang="en-US" sz="1600" dirty="0">
              <a:solidFill>
                <a:srgbClr val="002060"/>
              </a:solidFill>
            </a:endParaRPr>
          </a:p>
        </p:txBody>
      </p:sp>
      <p:sp>
        <p:nvSpPr>
          <p:cNvPr id="66" name="Rectangle 3"/>
          <p:cNvSpPr txBox="1">
            <a:spLocks noChangeArrowheads="1"/>
          </p:cNvSpPr>
          <p:nvPr/>
        </p:nvSpPr>
        <p:spPr bwMode="auto">
          <a:xfrm>
            <a:off x="755576" y="3657057"/>
            <a:ext cx="8134672" cy="1417852"/>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spcBef>
                <a:spcPts val="600"/>
              </a:spcBef>
              <a:spcAft>
                <a:spcPts val="600"/>
              </a:spcAft>
            </a:pPr>
            <a:r>
              <a:rPr lang="zh-CN" altLang="en-US" sz="2200" dirty="0">
                <a:solidFill>
                  <a:srgbClr val="0000FF"/>
                </a:solidFill>
                <a:latin typeface="黑体" panose="02010609060101010101" pitchFamily="2" charset="-122"/>
                <a:ea typeface="黑体" panose="02010609060101010101" pitchFamily="2" charset="-122"/>
              </a:rPr>
              <a:t>知识表示困难</a:t>
            </a:r>
          </a:p>
          <a:p>
            <a:pPr marL="799200"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ea typeface="黑体" panose="02010609060101010101" pitchFamily="2" charset="-122"/>
              </a:rPr>
              <a:t>事物</a:t>
            </a:r>
            <a:r>
              <a:rPr lang="zh-CN" altLang="en-US" sz="1800" b="0" dirty="0">
                <a:solidFill>
                  <a:srgbClr val="FF0000"/>
                </a:solidFill>
                <a:ea typeface="黑体" panose="02010609060101010101" pitchFamily="2" charset="-122"/>
              </a:rPr>
              <a:t>关联错综复杂</a:t>
            </a:r>
            <a:endParaRPr lang="en-US" altLang="zh-CN" sz="1800" b="0" dirty="0">
              <a:solidFill>
                <a:srgbClr val="002060"/>
              </a:solidFill>
              <a:ea typeface="黑体" panose="02010609060101010101" pitchFamily="2" charset="-122"/>
            </a:endParaRPr>
          </a:p>
          <a:p>
            <a:pPr marL="799200" algn="just" eaLnBrk="1" hangingPunct="1">
              <a:lnSpc>
                <a:spcPts val="2800"/>
              </a:lnSpc>
              <a:spcBef>
                <a:spcPts val="600"/>
              </a:spcBef>
              <a:spcAft>
                <a:spcPts val="600"/>
              </a:spcAft>
              <a:buFont typeface="黑体" panose="02010609060101010101" pitchFamily="49" charset="-122"/>
              <a:buChar char="-"/>
            </a:pPr>
            <a:r>
              <a:rPr lang="zh-CN" altLang="en-US" sz="1800" b="0" dirty="0">
                <a:solidFill>
                  <a:srgbClr val="002060"/>
                </a:solidFill>
                <a:ea typeface="黑体" panose="02010609060101010101" pitchFamily="2" charset="-122"/>
              </a:rPr>
              <a:t>知识载体</a:t>
            </a:r>
            <a:r>
              <a:rPr lang="zh-CN" altLang="en-US" sz="1800" b="0" dirty="0">
                <a:solidFill>
                  <a:srgbClr val="FF0000"/>
                </a:solidFill>
                <a:ea typeface="黑体" panose="02010609060101010101" pitchFamily="2" charset="-122"/>
              </a:rPr>
              <a:t>多源异构</a:t>
            </a:r>
            <a:endParaRPr lang="en-US" altLang="zh-CN" sz="1800" b="0" dirty="0">
              <a:solidFill>
                <a:srgbClr val="002060"/>
              </a:solidFill>
              <a:ea typeface="黑体" panose="02010609060101010101" pitchFamily="2" charset="-122"/>
            </a:endParaRPr>
          </a:p>
        </p:txBody>
      </p:sp>
    </p:spTree>
    <p:extLst>
      <p:ext uri="{BB962C8B-B14F-4D97-AF65-F5344CB8AC3E}">
        <p14:creationId xmlns:p14="http://schemas.microsoft.com/office/powerpoint/2010/main" val="56539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52" name="Rectangle 3"/>
              <p:cNvSpPr txBox="1">
                <a:spLocks noChangeArrowheads="1"/>
              </p:cNvSpPr>
              <p:nvPr/>
            </p:nvSpPr>
            <p:spPr>
              <a:xfrm>
                <a:off x="715962" y="2060848"/>
                <a:ext cx="8248526"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基于规则的推理</a:t>
                </a:r>
                <a:endParaRPr lang="en-US" altLang="zh-CN" sz="2000" kern="0" dirty="0">
                  <a:solidFill>
                    <a:srgbClr val="0000FF"/>
                  </a:solidFill>
                  <a:ea typeface="黑体" panose="02010609060101010101" pitchFamily="2" charset="-122"/>
                </a:endParaRPr>
              </a:p>
              <a:p>
                <a:pPr marL="0" indent="0" eaLnBrk="1" hangingPunct="1">
                  <a:lnSpc>
                    <a:spcPts val="2800"/>
                  </a:lnSpc>
                  <a:spcBef>
                    <a:spcPts val="600"/>
                  </a:spcBef>
                  <a:spcAft>
                    <a:spcPts val="0"/>
                  </a:spcAft>
                  <a:buNone/>
                </a:pPr>
                <a:r>
                  <a:rPr lang="zh-CN" altLang="en-US" sz="1800" b="0" dirty="0">
                    <a:solidFill>
                      <a:srgbClr val="002060"/>
                    </a:solidFill>
                    <a:latin typeface="Times New Roman" panose="02020603050405020304" pitchFamily="18" charset="0"/>
                    <a:ea typeface="黑体" panose="02010609060101010101" pitchFamily="2" charset="-122"/>
                  </a:rPr>
                  <a:t>基于规则的推理通过定义或学习</a:t>
                </a:r>
                <a:r>
                  <a:rPr lang="en-US" altLang="zh-CN" sz="1800" b="0" dirty="0">
                    <a:solidFill>
                      <a:srgbClr val="002060"/>
                    </a:solidFill>
                    <a:latin typeface="Times New Roman" panose="02020603050405020304" pitchFamily="18" charset="0"/>
                    <a:ea typeface="黑体" panose="02010609060101010101" pitchFamily="2" charset="-122"/>
                  </a:rPr>
                  <a:t>KG</a:t>
                </a:r>
                <a:r>
                  <a:rPr lang="zh-CN" altLang="en-US" sz="1800" b="0" dirty="0">
                    <a:solidFill>
                      <a:srgbClr val="002060"/>
                    </a:solidFill>
                    <a:latin typeface="Times New Roman" panose="02020603050405020304" pitchFamily="18" charset="0"/>
                    <a:ea typeface="黑体" panose="02010609060101010101" pitchFamily="2" charset="-122"/>
                  </a:rPr>
                  <a:t>中存在的规则来实现知识挖掘与推理，具有准确性高、可解释性好的特性</a:t>
                </a:r>
                <a:endParaRPr lang="en-US" altLang="zh-CN" sz="1800" b="0" dirty="0">
                  <a:solidFill>
                    <a:srgbClr val="002060"/>
                  </a:solidFill>
                  <a:latin typeface="Times New Roman" panose="02020603050405020304" pitchFamily="18" charset="0"/>
                  <a:ea typeface="黑体" panose="02010609060101010101" pitchFamily="2" charset="-122"/>
                </a:endParaRPr>
              </a:p>
              <a:p>
                <a:pPr marL="360000" marR="0" lvl="0" algn="just" defTabSz="914400" latinLnBrk="0">
                  <a:lnSpc>
                    <a:spcPts val="2800"/>
                  </a:lnSpc>
                  <a:spcBef>
                    <a:spcPts val="600"/>
                  </a:spcBef>
                  <a:spcAft>
                    <a:spcPts val="600"/>
                  </a:spcAft>
                  <a:buSzTx/>
                  <a:buFont typeface="黑体" panose="02010609060101010101" pitchFamily="49" charset="-122"/>
                  <a:buChar char="-"/>
                  <a:defRPr/>
                </a:pPr>
                <a:r>
                  <a:rPr kumimoji="1" lang="zh-CN" alt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2" charset="-122"/>
                    <a:cs typeface="+mn-cs"/>
                  </a:rPr>
                  <a:t>规则通常包含规则头和规则体两个部分：</a:t>
                </a:r>
                <a14:m>
                  <m:oMath xmlns:m="http://schemas.openxmlformats.org/officeDocument/2006/math">
                    <m:r>
                      <m:rPr>
                        <m:sty m:val="p"/>
                      </m:rPr>
                      <a:rPr lang="en-US" altLang="zh-CN" sz="18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head</m:t>
                    </m:r>
                    <m:r>
                      <a:rPr lang="en-US" altLang="zh-CN" sz="18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body</m:t>
                    </m:r>
                  </m:oMath>
                </a14:m>
                <a:endParaRPr lang="en-US" altLang="zh-CN" sz="1800" b="0" dirty="0">
                  <a:solidFill>
                    <a:srgbClr val="002060"/>
                  </a:solidFill>
                  <a:latin typeface="Times New Roman" panose="02020603050405020304" pitchFamily="18" charset="0"/>
                  <a:ea typeface="黑体" panose="02010609060101010101" pitchFamily="2" charset="-122"/>
                </a:endParaRPr>
              </a:p>
              <a:p>
                <a:pPr marL="360000" marR="0" lvl="0" algn="just" defTabSz="914400" latinLnBrk="0">
                  <a:lnSpc>
                    <a:spcPts val="2800"/>
                  </a:lnSpc>
                  <a:spcBef>
                    <a:spcPts val="600"/>
                  </a:spcBef>
                  <a:spcAft>
                    <a:spcPts val="600"/>
                  </a:spcAft>
                  <a:buSzTx/>
                  <a:buFont typeface="黑体" panose="02010609060101010101" pitchFamily="49" charset="-122"/>
                  <a:buChar char="-"/>
                  <a:defRPr/>
                </a:pPr>
                <a:r>
                  <a:rPr lang="zh-CN" altLang="en-US" sz="1800" b="0" kern="0" dirty="0">
                    <a:solidFill>
                      <a:srgbClr val="002060"/>
                    </a:solidFill>
                    <a:latin typeface="Times New Roman" panose="02020603050405020304" pitchFamily="18" charset="0"/>
                    <a:ea typeface="黑体" panose="02010609060101010101" pitchFamily="2" charset="-122"/>
                  </a:rPr>
                  <a:t>包含肯定与否定原子的规则：</a:t>
                </a:r>
                <a14:m>
                  <m:oMath xmlns:m="http://schemas.openxmlformats.org/officeDocument/2006/math">
                    <m:r>
                      <m:rPr>
                        <m:sty m:val="p"/>
                      </m:rP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head</m:t>
                    </m:r>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body</m:t>
                        </m:r>
                      </m:e>
                      <m:sup>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body</m:t>
                        </m:r>
                      </m:e>
                      <m:sup>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up>
                    </m:sSup>
                  </m:oMath>
                </a14:m>
                <a:endParaRPr lang="en-US" altLang="zh-CN" sz="1800" b="0" dirty="0">
                  <a:solidFill>
                    <a:srgbClr val="002060"/>
                  </a:solidFill>
                  <a:latin typeface="Times New Roman" panose="02020603050405020304" pitchFamily="18" charset="0"/>
                  <a:ea typeface="黑体" panose="02010609060101010101" pitchFamily="2" charset="-122"/>
                </a:endParaRPr>
              </a:p>
              <a:p>
                <a:pPr marL="360000" algn="just">
                  <a:lnSpc>
                    <a:spcPts val="2800"/>
                  </a:lnSpc>
                  <a:spcBef>
                    <a:spcPts val="600"/>
                  </a:spcBef>
                  <a:spcAft>
                    <a:spcPts val="600"/>
                  </a:spcAft>
                  <a:buFont typeface="黑体" panose="02010609060101010101" pitchFamily="49" charset="-122"/>
                  <a:buChar char="-"/>
                  <a:defRPr/>
                </a:pPr>
                <a:r>
                  <a:rPr lang="zh-CN" altLang="en-US" sz="1800" b="0" kern="0" dirty="0">
                    <a:solidFill>
                      <a:srgbClr val="002060"/>
                    </a:solidFill>
                    <a:latin typeface="Times New Roman" panose="02020603050405020304" pitchFamily="18" charset="0"/>
                    <a:ea typeface="黑体" panose="02010609060101010101" pitchFamily="2" charset="-122"/>
                  </a:rPr>
                  <a:t>霍恩规则（</a:t>
                </a:r>
                <a:r>
                  <a:rPr lang="en-US" altLang="zh-CN" sz="1800" b="0" kern="0" dirty="0">
                    <a:solidFill>
                      <a:srgbClr val="002060"/>
                    </a:solidFill>
                    <a:latin typeface="Times New Roman" panose="02020603050405020304" pitchFamily="18" charset="0"/>
                    <a:ea typeface="黑体" panose="02010609060101010101" pitchFamily="2" charset="-122"/>
                  </a:rPr>
                  <a:t>Horn Rule</a:t>
                </a:r>
                <a:r>
                  <a:rPr lang="zh-CN" altLang="en-US" sz="1800" b="0" kern="0" dirty="0">
                    <a:solidFill>
                      <a:srgbClr val="002060"/>
                    </a:solidFill>
                    <a:latin typeface="Times New Roman" panose="02020603050405020304" pitchFamily="18" charset="0"/>
                    <a:ea typeface="黑体" panose="02010609060101010101" pitchFamily="2" charset="-122"/>
                  </a:rPr>
                  <a:t>）：</a:t>
                </a:r>
                <a14:m>
                  <m:oMath xmlns:m="http://schemas.openxmlformats.org/officeDocument/2006/math">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𝑎</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𝐾</m:t>
                        </m:r>
                      </m:sub>
                    </m:sSub>
                  </m:oMath>
                </a14:m>
                <a:r>
                  <a:rPr lang="en-US" altLang="zh-CN" sz="1800" dirty="0">
                    <a:solidFill>
                      <a:srgbClr val="000000"/>
                    </a:solidFill>
                    <a:latin typeface="Times New Roman" panose="02020603050405020304" pitchFamily="18" charset="0"/>
                    <a:ea typeface="宋体" panose="02010600030101010101" pitchFamily="2" charset="-122"/>
                  </a:rPr>
                  <a:t> </a:t>
                </a:r>
              </a:p>
              <a:p>
                <a:pPr marL="360000" algn="just">
                  <a:lnSpc>
                    <a:spcPts val="2800"/>
                  </a:lnSpc>
                  <a:spcBef>
                    <a:spcPts val="600"/>
                  </a:spcBef>
                  <a:spcAft>
                    <a:spcPts val="600"/>
                  </a:spcAft>
                  <a:buFont typeface="黑体" panose="02010609060101010101" pitchFamily="49" charset="-122"/>
                  <a:buChar char="-"/>
                  <a:defRPr/>
                </a:pPr>
                <a:r>
                  <a:rPr lang="en-US" altLang="zh-CN" sz="1800" b="0" kern="0" dirty="0">
                    <a:solidFill>
                      <a:srgbClr val="002060"/>
                    </a:solidFill>
                    <a:latin typeface="Times New Roman" panose="02020603050405020304" pitchFamily="18" charset="0"/>
                    <a:ea typeface="黑体" panose="02010609060101010101" pitchFamily="2" charset="-122"/>
                  </a:rPr>
                  <a:t>KG</a:t>
                </a:r>
                <a:r>
                  <a:rPr lang="zh-CN" altLang="en-US" sz="1800" b="0" kern="0" dirty="0">
                    <a:solidFill>
                      <a:srgbClr val="002060"/>
                    </a:solidFill>
                    <a:latin typeface="Times New Roman" panose="02020603050405020304" pitchFamily="18" charset="0"/>
                    <a:ea typeface="黑体" panose="02010609060101010101" pitchFamily="2" charset="-122"/>
                  </a:rPr>
                  <a:t>中的</a:t>
                </a:r>
                <a:r>
                  <a:rPr lang="en-US" altLang="zh-CN" sz="1800" b="0" kern="0" dirty="0">
                    <a:solidFill>
                      <a:srgbClr val="002060"/>
                    </a:solidFill>
                    <a:latin typeface="Times New Roman" panose="02020603050405020304" pitchFamily="18" charset="0"/>
                    <a:ea typeface="黑体" panose="02010609060101010101" pitchFamily="2" charset="-122"/>
                  </a:rPr>
                  <a:t>Horn</a:t>
                </a:r>
                <a:r>
                  <a:rPr lang="zh-CN" altLang="en-US" sz="1800" b="0" kern="0" dirty="0">
                    <a:solidFill>
                      <a:srgbClr val="002060"/>
                    </a:solidFill>
                    <a:latin typeface="Times New Roman" panose="02020603050405020304" pitchFamily="18" charset="0"/>
                    <a:ea typeface="黑体" panose="02010609060101010101" pitchFamily="2" charset="-122"/>
                  </a:rPr>
                  <a:t>规则：</a:t>
                </a:r>
                <a14:m>
                  <m:oMath xmlns:m="http://schemas.openxmlformats.org/officeDocument/2006/math">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𝑛</m:t>
                        </m:r>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3</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 ∧</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𝐾</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1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sz="18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𝑛</m:t>
                        </m:r>
                      </m:sub>
                    </m:sSub>
                    <m:r>
                      <a:rPr lang="en-US" altLang="zh-CN" sz="18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oMath>
                </a14:m>
                <a:endParaRPr lang="en-US" altLang="zh-CN" sz="1800" b="0" kern="0" dirty="0">
                  <a:solidFill>
                    <a:srgbClr val="002060"/>
                  </a:solidFill>
                  <a:latin typeface="Times New Roman" panose="02020603050405020304" pitchFamily="18" charset="0"/>
                  <a:ea typeface="黑体" panose="02010609060101010101" pitchFamily="2" charset="-122"/>
                </a:endParaRPr>
              </a:p>
            </p:txBody>
          </p:sp>
        </mc:Choice>
        <mc:Fallback xmlns="">
          <p:sp>
            <p:nvSpPr>
              <p:cNvPr id="52" name="Rectangle 3"/>
              <p:cNvSpPr txBox="1">
                <a:spLocks noRot="1" noChangeAspect="1" noMove="1" noResize="1" noEditPoints="1" noAdjustHandles="1" noChangeArrowheads="1" noChangeShapeType="1" noTextEdit="1"/>
              </p:cNvSpPr>
              <p:nvPr/>
            </p:nvSpPr>
            <p:spPr>
              <a:xfrm>
                <a:off x="715962" y="2060848"/>
                <a:ext cx="8248526" cy="4683968"/>
              </a:xfrm>
              <a:prstGeom prst="rect">
                <a:avLst/>
              </a:prstGeom>
              <a:blipFill>
                <a:blip r:embed="rId2"/>
                <a:stretch>
                  <a:fillRect l="-812" t="-1302"/>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BCA250BD-0C6D-B2BF-3F94-12B9D9D89606}"/>
              </a:ext>
            </a:extLst>
          </p:cNvPr>
          <p:cNvSpPr txBox="1"/>
          <p:nvPr/>
        </p:nvSpPr>
        <p:spPr>
          <a:xfrm>
            <a:off x="1475656" y="5470687"/>
            <a:ext cx="6493478" cy="777713"/>
          </a:xfrm>
          <a:prstGeom prst="rect">
            <a:avLst/>
          </a:prstGeom>
          <a:solidFill>
            <a:schemeClr val="accent5">
              <a:lumMod val="90000"/>
            </a:schemeClr>
          </a:solidFill>
          <a:ln w="6350">
            <a:solidFill>
              <a:schemeClr val="tx1"/>
            </a:solidFill>
          </a:ln>
        </p:spPr>
        <p:txBody>
          <a:bodyPr wrap="square">
            <a:spAutoFit/>
          </a:bodyPr>
          <a:lstStyle/>
          <a:p>
            <a:pPr marL="0" indent="0" algn="ctr" eaLnBrk="1" hangingPunct="1">
              <a:lnSpc>
                <a:spcPts val="2800"/>
              </a:lnSpc>
              <a:spcBef>
                <a:spcPts val="1800"/>
              </a:spcBef>
              <a:spcAft>
                <a:spcPts val="600"/>
              </a:spcAft>
              <a:buClr>
                <a:srgbClr val="003366"/>
              </a:buClr>
              <a:buNone/>
              <a:defRPr/>
            </a:pPr>
            <a:r>
              <a:rPr lang="zh-CN" altLang="en-US" sz="2000" b="0" kern="0" dirty="0">
                <a:solidFill>
                  <a:srgbClr val="002060"/>
                </a:solidFill>
                <a:latin typeface="Times New Roman" panose="02020603050405020304" pitchFamily="18" charset="0"/>
                <a:ea typeface="黑体" panose="02010609060101010101" pitchFamily="2" charset="-122"/>
              </a:rPr>
              <a:t>通常一般规则包含各种不同的规则类型、表达能力最强，</a:t>
            </a:r>
            <a:r>
              <a:rPr lang="en-US" altLang="zh-CN" sz="2000" b="0" kern="0" dirty="0">
                <a:solidFill>
                  <a:srgbClr val="002060"/>
                </a:solidFill>
                <a:latin typeface="Times New Roman" panose="02020603050405020304" pitchFamily="18" charset="0"/>
                <a:ea typeface="黑体" panose="02010609060101010101" pitchFamily="2" charset="-122"/>
              </a:rPr>
              <a:t>Horn</a:t>
            </a:r>
            <a:r>
              <a:rPr lang="zh-CN" altLang="en-US" sz="2000" b="0" kern="0" dirty="0">
                <a:solidFill>
                  <a:srgbClr val="002060"/>
                </a:solidFill>
                <a:latin typeface="Times New Roman" panose="02020603050405020304" pitchFamily="18" charset="0"/>
                <a:ea typeface="黑体" panose="02010609060101010101" pitchFamily="2" charset="-122"/>
              </a:rPr>
              <a:t>规则次之，路径规则的表达能力最弱</a:t>
            </a:r>
            <a:endParaRPr lang="en-US" altLang="zh-CN" sz="2000" b="0" kern="0" dirty="0">
              <a:solidFill>
                <a:srgbClr val="002060"/>
              </a:solidFill>
              <a:latin typeface="Times New Roman" panose="02020603050405020304" pitchFamily="18" charset="0"/>
              <a:ea typeface="黑体" panose="0201060906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a:t>
            </a:r>
            <a:r>
              <a:rPr lang="en-US" altLang="zh-CN" dirty="0">
                <a:ea typeface="黑体" panose="02010609060101010101" pitchFamily="2" charset="-122"/>
              </a:rPr>
              <a:t> (3)</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AMIE</a:t>
            </a:r>
            <a:r>
              <a:rPr lang="zh-CN" altLang="en-US" sz="2200" kern="0" dirty="0">
                <a:solidFill>
                  <a:srgbClr val="0000FF"/>
                </a:solidFill>
                <a:ea typeface="黑体" panose="02010609060101010101" pitchFamily="2" charset="-122"/>
              </a:rPr>
              <a:t>算法</a:t>
            </a:r>
            <a:endParaRPr lang="en-US" altLang="zh-CN" sz="22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949437" y="2434225"/>
                <a:ext cx="7724663" cy="3861955"/>
              </a:xfrm>
              <a:prstGeom prst="rect">
                <a:avLst/>
              </a:prstGeom>
              <a:noFill/>
            </p:spPr>
            <p:txBody>
              <a:bodyPr wrap="square" rtlCol="0">
                <a:spAutoFit/>
              </a:bodyPr>
              <a:lstStyle/>
              <a:p>
                <a:pPr marL="360000" indent="-342900" algn="just" eaLnBrk="0" hangingPunct="0">
                  <a:lnSpc>
                    <a:spcPts val="2600"/>
                  </a:lnSpc>
                  <a:spcBef>
                    <a:spcPts val="0"/>
                  </a:spcBef>
                  <a:spcAft>
                    <a:spcPts val="600"/>
                  </a:spcAft>
                  <a:buFont typeface="黑体" panose="02010609060101010101" pitchFamily="49" charset="-122"/>
                  <a:buChar char="-"/>
                  <a:defRPr/>
                </a:pPr>
                <a:r>
                  <a:rPr lang="zh-CN" altLang="en-US" sz="1800" b="0" dirty="0">
                    <a:solidFill>
                      <a:srgbClr val="002060"/>
                    </a:solidFill>
                  </a:rPr>
                  <a:t>支持度（</a:t>
                </a:r>
                <a:r>
                  <a:rPr lang="en-US" altLang="zh-CN" sz="1800" b="0" dirty="0">
                    <a:solidFill>
                      <a:srgbClr val="002060"/>
                    </a:solidFill>
                  </a:rPr>
                  <a:t>Support</a:t>
                </a:r>
                <a:r>
                  <a:rPr lang="zh-CN" altLang="en-US" sz="1800" b="0" dirty="0">
                    <a:solidFill>
                      <a:srgbClr val="002060"/>
                    </a:solidFill>
                  </a:rPr>
                  <a:t>）</a:t>
                </a:r>
                <a:endParaRPr lang="en-US" altLang="zh-CN" sz="1800" b="0" dirty="0">
                  <a:solidFill>
                    <a:srgbClr val="002060"/>
                  </a:solidFill>
                </a:endParaRPr>
              </a:p>
              <a:p>
                <a:pPr marL="17100" algn="just" eaLnBrk="0" hangingPunct="0">
                  <a:lnSpc>
                    <a:spcPts val="2600"/>
                  </a:lnSpc>
                  <a:spcBef>
                    <a:spcPts val="0"/>
                  </a:spcBef>
                  <a:spcAft>
                    <a:spcPts val="600"/>
                  </a:spcAft>
                  <a:defRPr/>
                </a:pPr>
                <a:r>
                  <a:rPr lang="zh-CN" altLang="en-US" sz="1800" b="0" dirty="0">
                    <a:solidFill>
                      <a:schemeClr val="bg2">
                        <a:lumMod val="25000"/>
                      </a:schemeClr>
                    </a:solidFill>
                  </a:rPr>
                  <a:t>      </a:t>
                </a:r>
                <a:r>
                  <a:rPr lang="zh-CN" altLang="en-US" sz="1800" b="0" dirty="0">
                    <a:solidFill>
                      <a:srgbClr val="002060"/>
                    </a:solidFill>
                  </a:rPr>
                  <a:t>支持度是指满足规则体和规则头的实例个数</a:t>
                </a:r>
                <a:endParaRPr lang="en-US" altLang="zh-CN" sz="1800" b="0" dirty="0">
                  <a:solidFill>
                    <a:srgbClr val="002060"/>
                  </a:solidFill>
                </a:endParaRPr>
              </a:p>
              <a:p>
                <a:pPr marL="360000" indent="-342900" algn="just" eaLnBrk="0" hangingPunct="0">
                  <a:lnSpc>
                    <a:spcPts val="2600"/>
                  </a:lnSpc>
                  <a:spcBef>
                    <a:spcPts val="0"/>
                  </a:spcBef>
                  <a:spcAft>
                    <a:spcPts val="600"/>
                  </a:spcAft>
                  <a:buFont typeface="黑体" panose="02010609060101010101" pitchFamily="49" charset="-122"/>
                  <a:buChar char="-"/>
                  <a:defRPr/>
                </a:pPr>
                <a:r>
                  <a:rPr lang="zh-CN" altLang="zh-CN" sz="1800" b="0" dirty="0">
                    <a:solidFill>
                      <a:srgbClr val="002060"/>
                    </a:solidFill>
                  </a:rPr>
                  <a:t>头覆盖度</a:t>
                </a:r>
                <a:r>
                  <a:rPr lang="zh-CN" altLang="en-US" sz="1800" b="0" dirty="0">
                    <a:solidFill>
                      <a:srgbClr val="002060"/>
                    </a:solidFill>
                  </a:rPr>
                  <a:t>（</a:t>
                </a:r>
                <a:r>
                  <a:rPr lang="en-US" altLang="zh-CN" sz="1800" b="0" dirty="0">
                    <a:solidFill>
                      <a:srgbClr val="002060"/>
                    </a:solidFill>
                  </a:rPr>
                  <a:t>Head Coverage</a:t>
                </a:r>
                <a:r>
                  <a:rPr lang="zh-CN" altLang="en-US" sz="1800" b="0" dirty="0">
                    <a:solidFill>
                      <a:srgbClr val="002060"/>
                    </a:solidFill>
                  </a:rPr>
                  <a:t>）</a:t>
                </a:r>
                <a:endParaRPr lang="en-US" altLang="zh-CN" sz="1800" b="0" dirty="0">
                  <a:solidFill>
                    <a:srgbClr val="002060"/>
                  </a:solidFill>
                </a:endParaRPr>
              </a:p>
              <a:p>
                <a:pPr marL="17100" algn="just" eaLnBrk="0" hangingPunct="0">
                  <a:lnSpc>
                    <a:spcPts val="2600"/>
                  </a:lnSpc>
                  <a:spcBef>
                    <a:spcPts val="0"/>
                  </a:spcBef>
                  <a:spcAft>
                    <a:spcPts val="600"/>
                  </a:spcAft>
                  <a:defRPr/>
                </a:pPr>
                <a:r>
                  <a:rPr lang="zh-CN" altLang="en-US" sz="1800" b="0" dirty="0">
                    <a:solidFill>
                      <a:srgbClr val="002060"/>
                    </a:solidFill>
                  </a:rPr>
                  <a:t>      头覆盖度是指满足规则头的实例中同时也满足规则体的实例比值：</a:t>
                </a:r>
                <a:endParaRPr lang="en-US" altLang="zh-CN" sz="1800" b="0" dirty="0">
                  <a:solidFill>
                    <a:srgbClr val="002060"/>
                  </a:solidFill>
                </a:endParaRPr>
              </a:p>
              <a:p>
                <a:pPr>
                  <a:spcBef>
                    <a:spcPts val="0"/>
                  </a:spcBef>
                  <a:spcAft>
                    <a:spcPts val="600"/>
                  </a:spcAft>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h𝑐</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𝑠𝑢𝑝𝑝</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h𝑒𝑎𝑑</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den>
                      </m:f>
                    </m:oMath>
                  </m:oMathPara>
                </a14:m>
                <a:endParaRPr lang="zh-CN" altLang="zh-CN" sz="1800" b="0" kern="100" dirty="0">
                  <a:effectLst/>
                  <a:latin typeface="+mn-lt"/>
                  <a:ea typeface="黑体" panose="02010609060101010101" pitchFamily="2" charset="-122"/>
                  <a:cs typeface="Times New Roman" panose="02020603050405020304" pitchFamily="18" charset="0"/>
                </a:endParaRPr>
              </a:p>
              <a:p>
                <a:pPr marL="360000" indent="-342900" algn="just" eaLnBrk="0" hangingPunct="0">
                  <a:lnSpc>
                    <a:spcPts val="2600"/>
                  </a:lnSpc>
                  <a:spcBef>
                    <a:spcPts val="0"/>
                  </a:spcBef>
                  <a:spcAft>
                    <a:spcPts val="600"/>
                  </a:spcAft>
                  <a:buFont typeface="黑体" panose="02010609060101010101" pitchFamily="49" charset="-122"/>
                  <a:buChar char="-"/>
                  <a:defRPr/>
                </a:pPr>
                <a:r>
                  <a:rPr lang="zh-CN" altLang="zh-CN" sz="1800" b="0" dirty="0">
                    <a:solidFill>
                      <a:srgbClr val="002060"/>
                    </a:solidFill>
                  </a:rPr>
                  <a:t>标准置信度</a:t>
                </a:r>
                <a:r>
                  <a:rPr lang="zh-CN" altLang="en-US" sz="1800" b="0" dirty="0">
                    <a:solidFill>
                      <a:srgbClr val="002060"/>
                    </a:solidFill>
                  </a:rPr>
                  <a:t>（</a:t>
                </a:r>
                <a:r>
                  <a:rPr lang="en-US" altLang="zh-CN" sz="1800" b="0" dirty="0">
                    <a:solidFill>
                      <a:srgbClr val="002060"/>
                    </a:solidFill>
                  </a:rPr>
                  <a:t>Standard Confidence</a:t>
                </a:r>
                <a:r>
                  <a:rPr lang="zh-CN" altLang="en-US" sz="1800" b="0" dirty="0">
                    <a:solidFill>
                      <a:srgbClr val="002060"/>
                    </a:solidFill>
                  </a:rPr>
                  <a:t>）</a:t>
                </a:r>
                <a:endParaRPr lang="en-US" altLang="zh-CN" sz="1800" b="0" dirty="0">
                  <a:solidFill>
                    <a:srgbClr val="002060"/>
                  </a:solidFill>
                </a:endParaRPr>
              </a:p>
              <a:p>
                <a:pPr marL="17100" algn="just" eaLnBrk="0" hangingPunct="0">
                  <a:lnSpc>
                    <a:spcPts val="2600"/>
                  </a:lnSpc>
                  <a:spcBef>
                    <a:spcPts val="0"/>
                  </a:spcBef>
                  <a:spcAft>
                    <a:spcPts val="600"/>
                  </a:spcAft>
                  <a:defRPr/>
                </a:pPr>
                <a:r>
                  <a:rPr lang="zh-CN" altLang="en-US" sz="1800" b="0" kern="100" dirty="0">
                    <a:effectLst/>
                    <a:latin typeface="+mn-lt"/>
                    <a:ea typeface="黑体" panose="02010609060101010101" pitchFamily="2" charset="-122"/>
                    <a:cs typeface="Times New Roman" panose="02020603050405020304" pitchFamily="18" charset="0"/>
                  </a:rPr>
                  <a:t>      </a:t>
                </a:r>
                <a:r>
                  <a:rPr lang="zh-CN" altLang="en-US" sz="1800" b="0" dirty="0">
                    <a:solidFill>
                      <a:srgbClr val="002060"/>
                    </a:solidFill>
                  </a:rPr>
                  <a:t>标准置信度是指满足规则体的实例中同时也满足规则头的实例比值：</a:t>
                </a:r>
                <a:endParaRPr lang="en-US" altLang="zh-CN" sz="1800" b="0" dirty="0">
                  <a:solidFill>
                    <a:srgbClr val="002060"/>
                  </a:solidFill>
                </a:endParaRPr>
              </a:p>
              <a:p>
                <a:pPr>
                  <a:spcBef>
                    <a:spcPts val="0"/>
                  </a:spcBef>
                  <a:spcAft>
                    <a:spcPts val="600"/>
                  </a:spcAft>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𝑐𝑜𝑛𝑓</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𝑠𝑢𝑝𝑝</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body</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den>
                      </m:f>
                    </m:oMath>
                  </m:oMathPara>
                </a14:m>
                <a:endParaRPr lang="zh-CN" altLang="zh-CN" sz="1800" b="0" kern="100" dirty="0">
                  <a:effectLst/>
                  <a:latin typeface="+mn-lt"/>
                  <a:ea typeface="黑体" panose="02010609060101010101" pitchFamily="2" charset="-122"/>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949437" y="2434225"/>
                <a:ext cx="7724663" cy="3861955"/>
              </a:xfrm>
              <a:prstGeom prst="rect">
                <a:avLst/>
              </a:prstGeom>
              <a:blipFill>
                <a:blip r:embed="rId2"/>
                <a:stretch>
                  <a:fillRect l="-158" t="-473"/>
                </a:stretch>
              </a:blipFill>
            </p:spPr>
            <p:txBody>
              <a:bodyPr/>
              <a:lstStyle/>
              <a:p>
                <a:r>
                  <a:rPr lang="zh-CN"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(4)</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AMIE</a:t>
            </a:r>
            <a:r>
              <a:rPr lang="zh-CN" altLang="en-US" sz="2200" kern="0" dirty="0">
                <a:solidFill>
                  <a:srgbClr val="0000FF"/>
                </a:solidFill>
                <a:ea typeface="黑体" panose="02010609060101010101" pitchFamily="2" charset="-122"/>
              </a:rPr>
              <a:t>算法</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879784" y="2544688"/>
                <a:ext cx="8156712" cy="2358146"/>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基于部分完全假设</a:t>
                </a:r>
                <a:r>
                  <a:rPr lang="zh-CN" altLang="en-US" sz="1800" b="0" dirty="0">
                    <a:solidFill>
                      <a:srgbClr val="002060"/>
                    </a:solidFill>
                  </a:rPr>
                  <a:t>（</a:t>
                </a:r>
                <a:r>
                  <a:rPr lang="en-US" altLang="zh-CN" sz="1800" b="0" dirty="0">
                    <a:solidFill>
                      <a:srgbClr val="002060"/>
                    </a:solidFill>
                  </a:rPr>
                  <a:t>Partial Completeness Assumption, PCA</a:t>
                </a:r>
                <a:r>
                  <a:rPr lang="zh-CN" altLang="en-US" sz="1800" b="0" dirty="0">
                    <a:solidFill>
                      <a:srgbClr val="002060"/>
                    </a:solidFill>
                  </a:rPr>
                  <a:t>）</a:t>
                </a:r>
                <a:r>
                  <a:rPr lang="zh-CN" altLang="zh-CN" sz="1800" b="0" dirty="0">
                    <a:solidFill>
                      <a:srgbClr val="002060"/>
                    </a:solidFill>
                  </a:rPr>
                  <a:t>的置信度</a:t>
                </a:r>
                <a:r>
                  <a:rPr lang="zh-CN" altLang="en-US" sz="1800" b="0" dirty="0">
                    <a:solidFill>
                      <a:srgbClr val="002060"/>
                    </a:solidFill>
                  </a:rPr>
                  <a:t>（</a:t>
                </a:r>
                <a:r>
                  <a:rPr lang="en-US" altLang="zh-CN" sz="1800" b="0" dirty="0">
                    <a:solidFill>
                      <a:srgbClr val="002060"/>
                    </a:solidFill>
                  </a:rPr>
                  <a:t>PCA Confidence</a:t>
                </a:r>
                <a:r>
                  <a:rPr lang="zh-CN" altLang="en-US" sz="1800" b="0" dirty="0">
                    <a:solidFill>
                      <a:srgbClr val="002060"/>
                    </a:solidFill>
                  </a:rPr>
                  <a:t>）</a:t>
                </a:r>
                <a:endParaRPr lang="en-US" altLang="zh-CN" sz="1800" b="0" dirty="0">
                  <a:solidFill>
                    <a:srgbClr val="002060"/>
                  </a:solidFill>
                </a:endParaRPr>
              </a:p>
              <a:p>
                <a:pPr>
                  <a:lnSpc>
                    <a:spcPts val="2800"/>
                  </a:lnSpc>
                </a:pPr>
                <a:r>
                  <a:rPr lang="en-US" altLang="zh-CN" sz="1800" b="0" dirty="0">
                    <a:solidFill>
                      <a:srgbClr val="002060"/>
                    </a:solidFill>
                  </a:rPr>
                  <a:t>      </a:t>
                </a:r>
                <a:r>
                  <a:rPr lang="zh-CN" altLang="zh-CN" sz="1800" b="0" dirty="0">
                    <a:solidFill>
                      <a:srgbClr val="002060"/>
                    </a:solidFill>
                  </a:rPr>
                  <a:t>如果头实体</a:t>
                </a:r>
                <a14:m>
                  <m:oMath xmlns:m="http://schemas.openxmlformats.org/officeDocument/2006/math">
                    <m:r>
                      <a:rPr lang="en-US" altLang="zh-CN" sz="1800" b="0">
                        <a:solidFill>
                          <a:srgbClr val="002060"/>
                        </a:solidFill>
                        <a:latin typeface="Cambria Math" panose="02040503050406030204" pitchFamily="18" charset="0"/>
                      </a:rPr>
                      <m:t>𝑥</m:t>
                    </m:r>
                  </m:oMath>
                </a14:m>
                <a:r>
                  <a:rPr lang="zh-CN" altLang="zh-CN" sz="1800" b="0" dirty="0">
                    <a:solidFill>
                      <a:srgbClr val="002060"/>
                    </a:solidFill>
                  </a:rPr>
                  <a:t>和关系</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0</m:t>
                        </m:r>
                      </m:sub>
                    </m:sSub>
                  </m:oMath>
                </a14:m>
                <a:r>
                  <a:rPr lang="zh-CN" altLang="zh-CN" sz="1800" b="0" dirty="0">
                    <a:solidFill>
                      <a:srgbClr val="002060"/>
                    </a:solidFill>
                  </a:rPr>
                  <a:t>未在</a:t>
                </a:r>
                <a:r>
                  <a:rPr lang="en-US" altLang="zh-CN" sz="1800" b="0" dirty="0">
                    <a:solidFill>
                      <a:srgbClr val="002060"/>
                    </a:solidFill>
                  </a:rPr>
                  <a:t>KG</a:t>
                </a:r>
                <a:r>
                  <a:rPr lang="zh-CN" altLang="zh-CN" sz="1800" b="0" dirty="0">
                    <a:solidFill>
                      <a:srgbClr val="002060"/>
                    </a:solidFill>
                  </a:rPr>
                  <a:t>中构成相关三元组，则在通过规则体推出</a:t>
                </a:r>
                <a:endParaRPr lang="en-US" altLang="zh-CN" sz="1800" b="0" dirty="0">
                  <a:solidFill>
                    <a:srgbClr val="002060"/>
                  </a:solidFill>
                </a:endParaRPr>
              </a:p>
              <a:p>
                <a:pPr>
                  <a:lnSpc>
                    <a:spcPts val="2800"/>
                  </a:lnSpc>
                </a:pPr>
                <a:r>
                  <a:rPr lang="en-US" altLang="zh-CN" sz="1800" b="0" dirty="0">
                    <a:solidFill>
                      <a:srgbClr val="002060"/>
                    </a:solidFill>
                  </a:rPr>
                  <a:t>      </a:t>
                </a:r>
                <a:r>
                  <a:rPr lang="zh-CN" altLang="zh-CN" sz="1800" b="0" dirty="0">
                    <a:solidFill>
                      <a:srgbClr val="002060"/>
                    </a:solidFill>
                  </a:rPr>
                  <a:t>在</a:t>
                </a:r>
                <a:r>
                  <a:rPr lang="en-US" altLang="zh-CN" sz="1800" b="0" dirty="0">
                    <a:solidFill>
                      <a:srgbClr val="002060"/>
                    </a:solidFill>
                  </a:rPr>
                  <a:t>KG</a:t>
                </a:r>
                <a:r>
                  <a:rPr lang="zh-CN" altLang="zh-CN" sz="1800" b="0" dirty="0">
                    <a:solidFill>
                      <a:srgbClr val="002060"/>
                    </a:solidFill>
                  </a:rPr>
                  <a:t>中缺失但其本身正确的三元组</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0</m:t>
                        </m:r>
                      </m:sub>
                    </m:sSub>
                    <m:d>
                      <m:dPr>
                        <m:ctrlPr>
                          <a:rPr lang="zh-CN" altLang="zh-CN" sz="1800" b="0" i="1">
                            <a:solidFill>
                              <a:srgbClr val="002060"/>
                            </a:solidFill>
                            <a:latin typeface="Cambria Math" panose="02040503050406030204" pitchFamily="18" charset="0"/>
                          </a:rPr>
                        </m:ctrlPr>
                      </m:dPr>
                      <m:e>
                        <m:r>
                          <a:rPr lang="en-US" altLang="zh-CN" sz="1800" b="0">
                            <a:solidFill>
                              <a:srgbClr val="002060"/>
                            </a:solidFill>
                            <a:latin typeface="Cambria Math" panose="02040503050406030204" pitchFamily="18" charset="0"/>
                          </a:rPr>
                          <m:t>𝑥</m:t>
                        </m:r>
                        <m:r>
                          <a:rPr lang="en-US" altLang="zh-CN" sz="1800" b="0">
                            <a:solidFill>
                              <a:srgbClr val="002060"/>
                            </a:solidFill>
                            <a:latin typeface="Cambria Math" panose="02040503050406030204" pitchFamily="18" charset="0"/>
                          </a:rPr>
                          <m:t>,</m:t>
                        </m:r>
                        <m:r>
                          <a:rPr lang="en-US" altLang="zh-CN" sz="1800" b="0">
                            <a:solidFill>
                              <a:srgbClr val="002060"/>
                            </a:solidFill>
                            <a:latin typeface="Cambria Math" panose="02040503050406030204" pitchFamily="18" charset="0"/>
                          </a:rPr>
                          <m:t>𝑦</m:t>
                        </m:r>
                      </m:e>
                    </m:d>
                  </m:oMath>
                </a14:m>
                <a:r>
                  <a:rPr lang="zh-CN" altLang="en-US" sz="1800" b="0" dirty="0">
                    <a:solidFill>
                      <a:srgbClr val="002060"/>
                    </a:solidFill>
                  </a:rPr>
                  <a:t>：</a:t>
                </a:r>
                <a:endParaRPr lang="en-US" altLang="zh-CN" sz="1800" b="0" dirty="0">
                  <a:solidFill>
                    <a:srgbClr val="002060"/>
                  </a:solidFill>
                </a:endParaRPr>
              </a:p>
              <a:p>
                <a:pPr>
                  <a:lnSpc>
                    <a:spcPct val="125000"/>
                  </a:lnSpc>
                </a:pPr>
                <a14:m>
                  <m:oMathPara xmlns:m="http://schemas.openxmlformats.org/officeDocument/2006/math">
                    <m:oMathParaPr>
                      <m:jc m:val="centerGroup"/>
                    </m:oMathParaPr>
                    <m:oMath xmlns:m="http://schemas.openxmlformats.org/officeDocument/2006/math">
                      <m:sSub>
                        <m:sSubPr>
                          <m:ctrlPr>
                            <a:rPr lang="zh-CN" altLang="zh-CN" sz="12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𝑐𝑜𝑛𝑓</m:t>
                          </m:r>
                        </m:e>
                        <m:sub>
                          <m:r>
                            <a:rPr lang="en-US" altLang="zh-CN" sz="1800" i="1">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𝑝𝑐𝑎</m:t>
                          </m:r>
                        </m:sub>
                      </m:sSub>
                      <m:r>
                        <a:rPr lang="en-US" altLang="zh-CN" sz="18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𝑠𝑢𝑝𝑝</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𝑏𝑜𝑑𝑦</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𝑟𝑢𝑙𝑒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a:solidFill>
                                <a:srgbClr val="80808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𝑦</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den>
                      </m:f>
                    </m:oMath>
                  </m:oMathPara>
                </a14:m>
                <a:endParaRPr lang="en-US" altLang="zh-CN" sz="1800" b="0" kern="100" dirty="0">
                  <a:effectLst/>
                  <a:latin typeface="+mn-lt"/>
                  <a:ea typeface="黑体" panose="02010609060101010101" pitchFamily="2" charset="-122"/>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79784" y="2544688"/>
                <a:ext cx="8156712" cy="2358146"/>
              </a:xfrm>
              <a:prstGeom prst="rect">
                <a:avLst/>
              </a:prstGeom>
              <a:blipFill>
                <a:blip r:embed="rId2"/>
                <a:stretch>
                  <a:fillRect l="-75" r="-6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话气泡: 矩形 4"/>
              <p:cNvSpPr/>
              <p:nvPr/>
            </p:nvSpPr>
            <p:spPr bwMode="auto">
              <a:xfrm>
                <a:off x="1187624" y="5301208"/>
                <a:ext cx="7632848" cy="947192"/>
              </a:xfrm>
              <a:prstGeom prst="wedgeRectCallout">
                <a:avLst>
                  <a:gd name="adj1" fmla="val 4311"/>
                  <a:gd name="adj2" fmla="val -79721"/>
                </a:avLst>
              </a:prstGeom>
              <a:solidFill>
                <a:schemeClr val="accent5">
                  <a:lumMod val="9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nSpc>
                    <a:spcPct val="125000"/>
                  </a:lnSpc>
                  <a:spcBef>
                    <a:spcPts val="600"/>
                  </a:spcBef>
                </a:pPr>
                <a14:m>
                  <m:oMathPara xmlns:m="http://schemas.openxmlformats.org/officeDocument/2006/math">
                    <m:oMathParaPr>
                      <m:jc m:val="centerGroup"/>
                    </m:oMathParaPr>
                    <m:oMath xmlns:m="http://schemas.openxmlformats.org/officeDocument/2006/math">
                      <m:sSub>
                        <m:sSubPr>
                          <m:ctrlPr>
                            <a:rPr lang="zh-CN" altLang="zh-CN" sz="20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0</m:t>
                          </m:r>
                        </m:sub>
                      </m:sSub>
                      <m:d>
                        <m:dPr>
                          <m:ctrlPr>
                            <a:rPr lang="zh-CN" altLang="zh-CN" sz="2000" b="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kern="10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𝑦</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m:t>
                          </m:r>
                        </m:e>
                      </m:d>
                      <m:r>
                        <m:rPr>
                          <m:nor/>
                        </m:rPr>
                        <a:rPr lang="zh-CN" altLang="zh-CN" sz="2000" b="0" kern="100" dirty="0">
                          <a:latin typeface="黑体" panose="02010609060101010101" pitchFamily="2" charset="-122"/>
                          <a:cs typeface="Times New Roman" panose="02020603050405020304" pitchFamily="18" charset="0"/>
                        </a:rPr>
                        <m:t>表示当规则头</m:t>
                      </m:r>
                      <m:sSub>
                        <m:sSubPr>
                          <m:ctrlPr>
                            <a:rPr lang="zh-CN" altLang="zh-CN" sz="20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0</m:t>
                          </m:r>
                        </m:sub>
                      </m:sSub>
                      <m:d>
                        <m:dPr>
                          <m:ctrlPr>
                            <a:rPr lang="zh-CN" altLang="zh-CN" sz="2000" b="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kern="10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𝑦</m:t>
                          </m:r>
                        </m:e>
                      </m:d>
                      <m:r>
                        <m:rPr>
                          <m:nor/>
                        </m:rPr>
                        <a:rPr lang="zh-CN" altLang="zh-CN" sz="2000" b="0" kern="100" dirty="0">
                          <a:latin typeface="黑体" panose="02010609060101010101" pitchFamily="2" charset="-122"/>
                          <a:cs typeface="Times New Roman" panose="02020603050405020304" pitchFamily="18" charset="0"/>
                        </a:rPr>
                        <m:t>中的头实体</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𝑥</m:t>
                      </m:r>
                      <m:r>
                        <m:rPr>
                          <m:nor/>
                        </m:rPr>
                        <a:rPr lang="zh-CN" altLang="zh-CN" sz="2000" b="0" kern="100" dirty="0">
                          <a:latin typeface="黑体" panose="02010609060101010101" pitchFamily="2" charset="-122"/>
                          <a:cs typeface="Times New Roman" panose="02020603050405020304" pitchFamily="18" charset="0"/>
                        </a:rPr>
                        <m:t>通过关系</m:t>
                      </m:r>
                      <m:sSub>
                        <m:sSubPr>
                          <m:ctrlPr>
                            <a:rPr lang="zh-CN" altLang="zh-CN" sz="20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0</m:t>
                          </m:r>
                        </m:sub>
                      </m:sSub>
                      <m:r>
                        <m:rPr>
                          <m:nor/>
                        </m:rPr>
                        <a:rPr lang="zh-CN" altLang="zh-CN" sz="2000" b="0" kern="100" dirty="0">
                          <a:latin typeface="黑体" panose="02010609060101010101" pitchFamily="2" charset="-122"/>
                          <a:cs typeface="Times New Roman" panose="02020603050405020304" pitchFamily="18" charset="0"/>
                        </a:rPr>
                        <m:t>链接到除</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𝑦</m:t>
                      </m:r>
                      <m:r>
                        <a:rPr lang="en-US" altLang="zh-CN" sz="2000" b="0" i="1" kern="100">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altLang="zh-CN" sz="2000" b="0" kern="100" dirty="0">
                  <a:latin typeface="黑体" panose="02010609060101010101" pitchFamily="2" charset="-122"/>
                  <a:ea typeface="宋体" panose="02010600030101010101" pitchFamily="2" charset="-122"/>
                  <a:cs typeface="Times New Roman" panose="02020603050405020304" pitchFamily="18" charset="0"/>
                </a:endParaRPr>
              </a:p>
              <a:p>
                <a:pPr>
                  <a:lnSpc>
                    <a:spcPct val="125000"/>
                  </a:lnSpc>
                </a:pPr>
                <a14:m>
                  <m:oMathPara xmlns:m="http://schemas.openxmlformats.org/officeDocument/2006/math">
                    <m:oMathParaPr>
                      <m:jc m:val="centerGroup"/>
                    </m:oMathParaPr>
                    <m:oMath xmlns:m="http://schemas.openxmlformats.org/officeDocument/2006/math">
                      <m:r>
                        <m:rPr>
                          <m:nor/>
                        </m:rPr>
                        <a:rPr lang="en-US" altLang="zh-CN" sz="2000" b="0" kern="100" dirty="0">
                          <a:latin typeface="黑体" panose="02010609060101010101" pitchFamily="2" charset="-122"/>
                          <a:cs typeface="Times New Roman" panose="02020603050405020304" pitchFamily="18" charset="0"/>
                        </a:rPr>
                        <m:t>   </m:t>
                      </m:r>
                      <m:r>
                        <m:rPr>
                          <m:nor/>
                        </m:rPr>
                        <a:rPr lang="zh-CN" altLang="zh-CN" sz="2000" b="0" kern="100" dirty="0">
                          <a:latin typeface="黑体" panose="02010609060101010101" pitchFamily="2" charset="-122"/>
                          <a:cs typeface="Times New Roman" panose="02020603050405020304" pitchFamily="18" charset="0"/>
                        </a:rPr>
                        <m:t>以外的实体时，才在分母中计算该实例</m:t>
                      </m:r>
                    </m:oMath>
                  </m:oMathPara>
                </a14:m>
                <a:endParaRPr lang="zh-CN" altLang="zh-CN" sz="2000" b="0" kern="100" dirty="0">
                  <a:latin typeface="黑体" panose="02010609060101010101" pitchFamily="2" charset="-122"/>
                  <a:cs typeface="Times New Roman" panose="02020603050405020304" pitchFamily="18" charset="0"/>
                </a:endParaRPr>
              </a:p>
              <a:p>
                <a:pPr>
                  <a:lnSpc>
                    <a:spcPct val="125000"/>
                  </a:lnSpc>
                </a:pPr>
                <a:endParaRPr lang="en-US" altLang="zh-CN" sz="2000" b="0" dirty="0">
                  <a:latin typeface="黑体" panose="02010609060101010101" pitchFamily="2" charset="-122"/>
                </a:endParaRPr>
              </a:p>
            </p:txBody>
          </p:sp>
        </mc:Choice>
        <mc:Fallback xmlns="">
          <p:sp>
            <p:nvSpPr>
              <p:cNvPr id="9" name="对话气泡: 矩形 4"/>
              <p:cNvSpPr>
                <a:spLocks noRot="1" noChangeAspect="1" noMove="1" noResize="1" noEditPoints="1" noAdjustHandles="1" noChangeArrowheads="1" noChangeShapeType="1" noTextEdit="1"/>
              </p:cNvSpPr>
              <p:nvPr/>
            </p:nvSpPr>
            <p:spPr bwMode="auto">
              <a:xfrm>
                <a:off x="1187624" y="5301208"/>
                <a:ext cx="7632848" cy="947192"/>
              </a:xfrm>
              <a:prstGeom prst="wedgeRectCallout">
                <a:avLst>
                  <a:gd name="adj1" fmla="val 4311"/>
                  <a:gd name="adj2" fmla="val -79721"/>
                </a:avLst>
              </a:prstGeom>
              <a:blipFill>
                <a:blip r:embed="rId3"/>
                <a:stretch>
                  <a:fillRect/>
                </a:stretch>
              </a:blipFill>
              <a:ln w="6350"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AMIE</a:t>
            </a:r>
            <a:r>
              <a:rPr lang="zh-CN" altLang="en-US" sz="2200" kern="0" dirty="0">
                <a:solidFill>
                  <a:srgbClr val="0000FF"/>
                </a:solidFill>
                <a:ea typeface="黑体" panose="02010609060101010101" pitchFamily="2" charset="-122"/>
              </a:rPr>
              <a:t>算法</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685800" y="3140968"/>
            <a:ext cx="8134671" cy="2516073"/>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增加悬挂原子（</a:t>
            </a:r>
            <a:r>
              <a:rPr lang="en-US" altLang="zh-CN" sz="1800" b="0" dirty="0">
                <a:solidFill>
                  <a:srgbClr val="002060"/>
                </a:solidFill>
              </a:rPr>
              <a:t>Adding Dandling Atom</a:t>
            </a:r>
            <a:r>
              <a:rPr lang="zh-CN" altLang="zh-CN" sz="1800" b="0" dirty="0">
                <a:solidFill>
                  <a:srgbClr val="002060"/>
                </a:solidFill>
              </a:rPr>
              <a:t>）。在规则中增加一个原子，包含一个新的变量和一个已在规则中出现的元素，元素可以是出现过的变量或实体</a:t>
            </a: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增加实例化原子（</a:t>
            </a:r>
            <a:r>
              <a:rPr lang="en-US" altLang="zh-CN" sz="1800" b="0" dirty="0">
                <a:solidFill>
                  <a:srgbClr val="002060"/>
                </a:solidFill>
              </a:rPr>
              <a:t>Adding Instantiated Atom</a:t>
            </a:r>
            <a:r>
              <a:rPr lang="zh-CN" altLang="zh-CN" sz="1800" b="0" dirty="0">
                <a:solidFill>
                  <a:srgbClr val="002060"/>
                </a:solidFill>
              </a:rPr>
              <a:t>）。在规则中增加一个原子，包含一个实例化的实体和一个已在规则中出现的元素</a:t>
            </a: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增加闭合原子（</a:t>
            </a:r>
            <a:r>
              <a:rPr lang="en-US" altLang="zh-CN" sz="1800" b="0" dirty="0">
                <a:solidFill>
                  <a:srgbClr val="002060"/>
                </a:solidFill>
              </a:rPr>
              <a:t>Adding Closing Atom</a:t>
            </a:r>
            <a:r>
              <a:rPr lang="zh-CN" altLang="zh-CN" sz="1800" b="0" dirty="0">
                <a:solidFill>
                  <a:srgbClr val="002060"/>
                </a:solidFill>
              </a:rPr>
              <a:t>）。在规则中增加一个原子，包含的两个元素都是已出现在规则中的变量或实体</a:t>
            </a:r>
          </a:p>
        </p:txBody>
      </p:sp>
      <p:sp>
        <p:nvSpPr>
          <p:cNvPr id="4" name="文本框 3"/>
          <p:cNvSpPr txBox="1"/>
          <p:nvPr/>
        </p:nvSpPr>
        <p:spPr>
          <a:xfrm>
            <a:off x="832698" y="2564904"/>
            <a:ext cx="3811309" cy="369332"/>
          </a:xfrm>
          <a:prstGeom prst="rect">
            <a:avLst/>
          </a:prstGeom>
          <a:noFill/>
        </p:spPr>
        <p:txBody>
          <a:bodyPr wrap="square" rtlCol="0">
            <a:spAutoFit/>
          </a:bodyPr>
          <a:lstStyle/>
          <a:p>
            <a:r>
              <a:rPr lang="zh-CN" altLang="en-US" sz="1800" b="0" dirty="0"/>
              <a:t>定义</a:t>
            </a:r>
            <a:r>
              <a:rPr lang="en-US" altLang="zh-CN" sz="1800" b="0" dirty="0"/>
              <a:t>3</a:t>
            </a:r>
            <a:r>
              <a:rPr lang="zh-CN" altLang="en-US" sz="1800" b="0" dirty="0"/>
              <a:t>个挖掘算子：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(6)</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AMIE</a:t>
            </a:r>
            <a:r>
              <a:rPr lang="zh-CN" altLang="en-US" sz="2200" kern="0" dirty="0">
                <a:solidFill>
                  <a:srgbClr val="0000FF"/>
                </a:solidFill>
                <a:ea typeface="黑体" panose="02010609060101010101" pitchFamily="2" charset="-122"/>
              </a:rPr>
              <a:t>算法</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783117" y="3140968"/>
                <a:ext cx="7724663" cy="2952090"/>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设置最低头覆盖度阈值，头覆盖度很低的规则一般为需直接过滤的边缘规则</a:t>
                </a: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一条规则中，规则体每增加一个原子都应使规则置信度增加，使得新规则（子规则）的置信度大于原规则（父规则）</a:t>
                </a:r>
                <a:r>
                  <a:rPr lang="zh-CN" altLang="en-US" sz="1800" b="0" dirty="0">
                    <a:solidFill>
                      <a:srgbClr val="002060"/>
                    </a:solidFill>
                  </a:rPr>
                  <a:t>：</a:t>
                </a:r>
                <a:endParaRPr lang="en-US" altLang="zh-CN" sz="1800" b="0" dirty="0">
                  <a:solidFill>
                    <a:srgbClr val="002060"/>
                  </a:solidFill>
                </a:endParaRPr>
              </a:p>
              <a:p>
                <a:pPr marL="17100" algn="just" eaLnBrk="0" hangingPunct="0">
                  <a:lnSpc>
                    <a:spcPts val="2800"/>
                  </a:lnSpc>
                  <a:spcBef>
                    <a:spcPts val="600"/>
                  </a:spcBef>
                  <a:spcAft>
                    <a:spcPts val="600"/>
                  </a:spcAft>
                  <a:defRPr/>
                </a:pPr>
                <a14:m>
                  <m:oMathPara xmlns:m="http://schemas.openxmlformats.org/officeDocument/2006/math">
                    <m:oMathParaPr>
                      <m:jc m:val="centerGroup"/>
                    </m:oMathParaPr>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𝑐𝑜𝑛𝑓</m:t>
                          </m:r>
                        </m:e>
                        <m:sub>
                          <m:r>
                            <a:rPr lang="en-US" altLang="zh-CN" sz="1800" b="0">
                              <a:solidFill>
                                <a:srgbClr val="002060"/>
                              </a:solidFill>
                              <a:latin typeface="Cambria Math" panose="02040503050406030204" pitchFamily="18" charset="0"/>
                            </a:rPr>
                            <m:t>𝑝𝑐𝑎</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1</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2</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3</m:t>
                          </m:r>
                        </m:sub>
                      </m:sSub>
                      <m:r>
                        <a:rPr lang="en-US" altLang="zh-CN" sz="1800" b="0">
                          <a:solidFill>
                            <a:srgbClr val="002060"/>
                          </a:solidFill>
                          <a:latin typeface="Cambria Math" panose="02040503050406030204" pitchFamily="18" charset="0"/>
                        </a:rPr>
                        <m:t>∧... ∧</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𝐾</m:t>
                          </m:r>
                          <m:r>
                            <a:rPr lang="en-US" altLang="zh-CN" sz="1800" b="0">
                              <a:solidFill>
                                <a:srgbClr val="002060"/>
                              </a:solidFill>
                              <a:latin typeface="Cambria Math" panose="02040503050406030204" pitchFamily="18" charset="0"/>
                            </a:rPr>
                            <m:t>−</m:t>
                          </m:r>
                          <m:r>
                            <a:rPr lang="en-US" altLang="zh-CN" sz="1800" b="0">
                              <a:solidFill>
                                <a:srgbClr val="002060"/>
                              </a:solidFill>
                              <a:latin typeface="Cambria Math" panose="02040503050406030204" pitchFamily="18" charset="0"/>
                            </a:rPr>
                            <m:t>1</m:t>
                          </m:r>
                        </m:sub>
                      </m:sSub>
                      <m:r>
                        <a:rPr lang="en-US" altLang="zh-CN" sz="1800" b="0">
                          <a:solidFill>
                            <a:srgbClr val="002060"/>
                          </a:solidFill>
                          <a:latin typeface="Cambria Math" panose="02040503050406030204" pitchFamily="18" charset="0"/>
                        </a:rPr>
                        <m:t>)&gt;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𝑐𝑜𝑛𝑓</m:t>
                          </m:r>
                        </m:e>
                        <m:sub>
                          <m:r>
                            <a:rPr lang="en-US" altLang="zh-CN" sz="1800" b="0">
                              <a:solidFill>
                                <a:srgbClr val="002060"/>
                              </a:solidFill>
                              <a:latin typeface="Cambria Math" panose="02040503050406030204" pitchFamily="18" charset="0"/>
                            </a:rPr>
                            <m:t>𝑝𝑐𝑎</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1</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2</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3</m:t>
                          </m:r>
                        </m:sub>
                      </m:sSub>
                      <m:r>
                        <a:rPr lang="en-US" altLang="zh-CN" sz="1800" b="0">
                          <a:solidFill>
                            <a:srgbClr val="002060"/>
                          </a:solidFill>
                          <a:latin typeface="Cambria Math" panose="02040503050406030204" pitchFamily="18" charset="0"/>
                        </a:rPr>
                        <m:t>∧... ∧</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𝐾</m:t>
                          </m:r>
                        </m:sub>
                      </m:sSub>
                      <m:r>
                        <a:rPr lang="en-US" altLang="zh-CN" sz="1800" b="0">
                          <a:solidFill>
                            <a:srgbClr val="002060"/>
                          </a:solidFill>
                          <a:latin typeface="Cambria Math" panose="02040503050406030204" pitchFamily="18" charset="0"/>
                        </a:rPr>
                        <m:t>))</m:t>
                      </m:r>
                    </m:oMath>
                  </m:oMathPara>
                </a14:m>
                <a:endParaRPr lang="en-US" altLang="zh-CN" sz="1800" b="0" dirty="0">
                  <a:solidFill>
                    <a:srgbClr val="002060"/>
                  </a:solidFill>
                </a:endParaRPr>
              </a:p>
              <a:p>
                <a:pPr marL="17100" algn="just" eaLnBrk="0" hangingPunct="0">
                  <a:lnSpc>
                    <a:spcPts val="2800"/>
                  </a:lnSpc>
                  <a:spcBef>
                    <a:spcPts val="600"/>
                  </a:spcBef>
                  <a:spcAft>
                    <a:spcPts val="600"/>
                  </a:spcAft>
                  <a:defRPr/>
                </a:pPr>
                <a:r>
                  <a:rPr lang="zh-CN" altLang="zh-CN" sz="1800" b="0" dirty="0">
                    <a:solidFill>
                      <a:srgbClr val="002060"/>
                    </a:solidFill>
                  </a:rPr>
                  <a:t>若在规则中增加一个新的原子</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𝑘</m:t>
                        </m:r>
                      </m:sub>
                    </m:sSub>
                  </m:oMath>
                </a14:m>
                <a:r>
                  <a:rPr lang="zh-CN" altLang="zh-CN" sz="1800" b="0" dirty="0">
                    <a:solidFill>
                      <a:srgbClr val="002060"/>
                    </a:solidFill>
                  </a:rPr>
                  <a:t>却未提升规则的整体置信度，则将扩展后的规则</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1</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2</m:t>
                        </m:r>
                      </m:sub>
                    </m:sSub>
                    <m:r>
                      <a:rPr lang="en-US" altLang="zh-CN" sz="1800" b="0">
                        <a:solidFill>
                          <a:srgbClr val="002060"/>
                        </a:solidFill>
                        <a:latin typeface="Cambria Math" panose="02040503050406030204" pitchFamily="18" charset="0"/>
                      </a:rPr>
                      <m:t>∧</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3</m:t>
                        </m:r>
                      </m:sub>
                    </m:sSub>
                    <m:r>
                      <a:rPr lang="en-US" altLang="zh-CN" sz="1800" b="0">
                        <a:solidFill>
                          <a:srgbClr val="002060"/>
                        </a:solidFill>
                        <a:latin typeface="Cambria Math" panose="02040503050406030204" pitchFamily="18" charset="0"/>
                      </a:rPr>
                      <m:t>∧... ∧</m:t>
                    </m:r>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rPr>
                          <m:t>𝑟</m:t>
                        </m:r>
                      </m:e>
                      <m:sub>
                        <m:r>
                          <a:rPr lang="en-US" altLang="zh-CN" sz="1800" b="0">
                            <a:solidFill>
                              <a:srgbClr val="002060"/>
                            </a:solidFill>
                            <a:latin typeface="Cambria Math" panose="02040503050406030204" pitchFamily="18" charset="0"/>
                          </a:rPr>
                          <m:t>𝐾</m:t>
                        </m:r>
                      </m:sub>
                    </m:sSub>
                    <m:r>
                      <a:rPr lang="en-US" altLang="zh-CN" sz="1800" b="0">
                        <a:solidFill>
                          <a:srgbClr val="002060"/>
                        </a:solidFill>
                        <a:latin typeface="Cambria Math" panose="02040503050406030204" pitchFamily="18" charset="0"/>
                      </a:rPr>
                      <m:t>)</m:t>
                    </m:r>
                  </m:oMath>
                </a14:m>
                <a:r>
                  <a:rPr lang="zh-CN" altLang="zh-CN" sz="1800" b="0" dirty="0">
                    <a:solidFill>
                      <a:srgbClr val="002060"/>
                    </a:solidFill>
                  </a:rPr>
                  <a:t>进行剪枝</a:t>
                </a:r>
              </a:p>
            </p:txBody>
          </p:sp>
        </mc:Choice>
        <mc:Fallback xmlns="">
          <p:sp>
            <p:nvSpPr>
              <p:cNvPr id="7" name="文本框 6"/>
              <p:cNvSpPr txBox="1">
                <a:spLocks noRot="1" noChangeAspect="1" noMove="1" noResize="1" noEditPoints="1" noAdjustHandles="1" noChangeArrowheads="1" noChangeShapeType="1" noTextEdit="1"/>
              </p:cNvSpPr>
              <p:nvPr/>
            </p:nvSpPr>
            <p:spPr>
              <a:xfrm>
                <a:off x="783117" y="3140968"/>
                <a:ext cx="7724663" cy="2952090"/>
              </a:xfrm>
              <a:prstGeom prst="rect">
                <a:avLst/>
              </a:prstGeom>
              <a:blipFill>
                <a:blip r:embed="rId2"/>
                <a:stretch>
                  <a:fillRect l="-394" r="-631" b="-1649"/>
                </a:stretch>
              </a:blipFill>
            </p:spPr>
            <p:txBody>
              <a:bodyPr/>
              <a:lstStyle/>
              <a:p>
                <a:r>
                  <a:rPr lang="zh-CN" altLang="en-US">
                    <a:noFill/>
                  </a:rPr>
                  <a:t> </a:t>
                </a:r>
              </a:p>
            </p:txBody>
          </p:sp>
        </mc:Fallback>
      </mc:AlternateContent>
      <p:sp>
        <p:nvSpPr>
          <p:cNvPr id="4" name="文本框 3"/>
          <p:cNvSpPr txBox="1"/>
          <p:nvPr/>
        </p:nvSpPr>
        <p:spPr>
          <a:xfrm>
            <a:off x="832698" y="2564904"/>
            <a:ext cx="7625502" cy="369332"/>
          </a:xfrm>
          <a:prstGeom prst="rect">
            <a:avLst/>
          </a:prstGeom>
          <a:noFill/>
        </p:spPr>
        <p:txBody>
          <a:bodyPr wrap="square" rtlCol="0">
            <a:spAutoFit/>
          </a:bodyPr>
          <a:lstStyle/>
          <a:p>
            <a:r>
              <a:rPr lang="zh-CN" altLang="en-US" sz="1800" b="0" dirty="0"/>
              <a:t>引入</a:t>
            </a:r>
            <a:r>
              <a:rPr lang="en-US" altLang="zh-CN" sz="1800" b="0" dirty="0"/>
              <a:t>2</a:t>
            </a:r>
            <a:r>
              <a:rPr lang="zh-CN" altLang="en-US" sz="1800" b="0" dirty="0"/>
              <a:t>个剪枝策略以缩小搜索空间：</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(7)</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en-US" altLang="zh-CN" sz="2200" kern="0" dirty="0">
                <a:solidFill>
                  <a:srgbClr val="0000FF"/>
                </a:solidFill>
                <a:ea typeface="黑体" panose="02010609060101010101" pitchFamily="2" charset="-122"/>
              </a:rPr>
              <a:t>AMIE</a:t>
            </a:r>
            <a:r>
              <a:rPr lang="zh-CN" altLang="en-US" sz="2200" kern="0" dirty="0">
                <a:solidFill>
                  <a:srgbClr val="0000FF"/>
                </a:solidFill>
                <a:ea typeface="黑体" panose="02010609060101010101" pitchFamily="2" charset="-122"/>
              </a:rPr>
              <a:t>算法</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781676" y="3006244"/>
            <a:ext cx="8254820" cy="3218830"/>
          </a:xfrm>
          <a:prstGeom prst="rect">
            <a:avLst/>
          </a:prstGeom>
          <a:noFill/>
        </p:spPr>
        <p:txBody>
          <a:bodyPr wrap="square" rtlCol="0">
            <a:spAutoFit/>
          </a:bodyPr>
          <a:lstStyle/>
          <a:p>
            <a:pPr algn="just">
              <a:lnSpc>
                <a:spcPct val="150000"/>
              </a:lnSpc>
            </a:pPr>
            <a:r>
              <a:rPr lang="en-US" altLang="zh-CN" sz="1800" b="0" kern="100" dirty="0">
                <a:solidFill>
                  <a:srgbClr val="FF0000"/>
                </a:solidFill>
                <a:effectLst/>
                <a:latin typeface="+mn-lt"/>
                <a:ea typeface="黑体" panose="02010609060101010101" pitchFamily="2" charset="-122"/>
                <a:cs typeface="Times New Roman" panose="02020603050405020304" pitchFamily="18" charset="0"/>
              </a:rPr>
              <a:t>AMIE</a:t>
            </a:r>
            <a:r>
              <a:rPr lang="zh-CN" altLang="en-US" sz="1800" b="0" kern="100" dirty="0">
                <a:solidFill>
                  <a:srgbClr val="FF0000"/>
                </a:solidFill>
                <a:effectLst/>
                <a:latin typeface="+mn-lt"/>
                <a:ea typeface="黑体" panose="02010609060101010101" pitchFamily="2" charset="-122"/>
                <a:cs typeface="Times New Roman" panose="02020603050405020304" pitchFamily="18" charset="0"/>
              </a:rPr>
              <a:t>算法维护一个规则队列，最初包含所有可能的头原子，即所有长度（原子数）为</a:t>
            </a:r>
            <a:r>
              <a:rPr lang="en-US" altLang="zh-CN" sz="1800" b="0" kern="100" dirty="0">
                <a:solidFill>
                  <a:srgbClr val="FF0000"/>
                </a:solidFill>
                <a:effectLst/>
                <a:latin typeface="+mn-lt"/>
                <a:ea typeface="黑体" panose="02010609060101010101" pitchFamily="2" charset="-122"/>
                <a:cs typeface="Times New Roman" panose="02020603050405020304" pitchFamily="18" charset="0"/>
              </a:rPr>
              <a:t>1</a:t>
            </a:r>
            <a:r>
              <a:rPr lang="zh-CN" altLang="en-US" sz="1800" b="0" kern="100" dirty="0">
                <a:solidFill>
                  <a:srgbClr val="FF0000"/>
                </a:solidFill>
                <a:effectLst/>
                <a:latin typeface="+mn-lt"/>
                <a:ea typeface="黑体" panose="02010609060101010101" pitchFamily="2" charset="-122"/>
                <a:cs typeface="Times New Roman" panose="02020603050405020304" pitchFamily="18" charset="0"/>
              </a:rPr>
              <a:t>的规则，然后以迭代的方式将规则出队</a:t>
            </a:r>
            <a:endParaRPr lang="en-US" altLang="zh-CN" sz="1800" b="0" kern="100" dirty="0">
              <a:solidFill>
                <a:srgbClr val="FF0000"/>
              </a:solidFill>
              <a:effectLst/>
              <a:latin typeface="+mn-lt"/>
              <a:ea typeface="黑体" panose="02010609060101010101" pitchFamily="2" charset="-122"/>
              <a:cs typeface="Times New Roman" panose="02020603050405020304" pitchFamily="18" charset="0"/>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若规则是闭合的且满足最小支持度和最小置信度，则输出该规则</a:t>
            </a:r>
            <a:endParaRPr lang="en-US" altLang="zh-CN" sz="18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若规则长度未超过最大长度阈值，则通过三个挖掘算子扩展该规则（父规则）以生成一组新规则（子规则）</a:t>
            </a:r>
            <a:endParaRPr lang="en-US" altLang="zh-CN" sz="18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若这些新规则既不重复，也没有根据头覆盖度阈值而被剪枝，则该规则入队</a:t>
            </a:r>
            <a:endParaRPr lang="en-US" altLang="zh-CN" sz="18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重复该过程，直至队列为空</a:t>
            </a:r>
            <a:endParaRPr lang="zh-CN" altLang="zh-CN" sz="1800" b="0" dirty="0">
              <a:solidFill>
                <a:srgbClr val="002060"/>
              </a:solidFill>
            </a:endParaRPr>
          </a:p>
        </p:txBody>
      </p:sp>
      <p:sp>
        <p:nvSpPr>
          <p:cNvPr id="4" name="文本框 3"/>
          <p:cNvSpPr txBox="1"/>
          <p:nvPr/>
        </p:nvSpPr>
        <p:spPr>
          <a:xfrm>
            <a:off x="971599" y="2609965"/>
            <a:ext cx="7507721" cy="400110"/>
          </a:xfrm>
          <a:prstGeom prst="rect">
            <a:avLst/>
          </a:prstGeom>
          <a:noFill/>
        </p:spPr>
        <p:txBody>
          <a:bodyPr wrap="square" rtlCol="0">
            <a:spAutoFit/>
          </a:bodyPr>
          <a:lstStyle/>
          <a:p>
            <a:r>
              <a:rPr lang="zh-CN" altLang="en-US" sz="2000" b="0" dirty="0"/>
              <a:t>基本思想：</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(8)</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8320534"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基于神经网络的推理</a:t>
            </a:r>
            <a:endParaRPr lang="en-US" altLang="zh-CN" sz="2000" kern="0" dirty="0">
              <a:solidFill>
                <a:srgbClr val="0000FF"/>
              </a:solidFill>
              <a:ea typeface="黑体" panose="02010609060101010101" pitchFamily="2" charset="-122"/>
            </a:endParaRPr>
          </a:p>
          <a:p>
            <a:pPr marL="0" indent="0" eaLnBrk="1" hangingPunct="1">
              <a:lnSpc>
                <a:spcPts val="2800"/>
              </a:lnSpc>
              <a:spcBef>
                <a:spcPts val="600"/>
              </a:spcBef>
              <a:spcAft>
                <a:spcPts val="0"/>
              </a:spcAft>
              <a:buNone/>
            </a:pPr>
            <a:r>
              <a:rPr lang="zh-CN" altLang="en-US" sz="1800" b="0" dirty="0">
                <a:solidFill>
                  <a:srgbClr val="002060"/>
                </a:solidFill>
                <a:latin typeface="Times New Roman" panose="02020603050405020304" pitchFamily="18" charset="0"/>
                <a:ea typeface="黑体" panose="02010609060101010101" pitchFamily="2" charset="-122"/>
              </a:rPr>
              <a:t>基于神经网络的推理方法通过将实体和关系映射到一个非线性隐藏层，具有更强的学习能力、推理能力和泛化能力</a:t>
            </a:r>
            <a:endParaRPr lang="en-US" altLang="zh-CN" sz="1800" b="0" dirty="0">
              <a:solidFill>
                <a:srgbClr val="002060"/>
              </a:solidFill>
              <a:latin typeface="Times New Roman" panose="02020603050405020304" pitchFamily="18" charset="0"/>
              <a:ea typeface="黑体" panose="02010609060101010101" pitchFamily="2" charset="-122"/>
            </a:endParaRPr>
          </a:p>
          <a:p>
            <a:pPr marR="0" lvl="0" defTabSz="914400" eaLnBrk="1" latinLnBrk="0" hangingPunct="1">
              <a:lnSpc>
                <a:spcPct val="100000"/>
              </a:lnSpc>
              <a:buSzTx/>
              <a:defRPr/>
            </a:pPr>
            <a:r>
              <a:rPr lang="zh-CN" altLang="en-US" sz="2200" kern="0" dirty="0">
                <a:solidFill>
                  <a:srgbClr val="0000FF"/>
                </a:solidFill>
                <a:ea typeface="黑体" panose="02010609060101010101" pitchFamily="2" charset="-122"/>
              </a:rPr>
              <a:t> 代表方法</a:t>
            </a:r>
            <a:endParaRPr lang="en-US" altLang="zh-CN" sz="2200" kern="0" dirty="0">
              <a:solidFill>
                <a:srgbClr val="0000FF"/>
              </a:solidFill>
              <a:ea typeface="黑体" panose="02010609060101010101" pitchFamily="2" charset="-122"/>
            </a:endParaRPr>
          </a:p>
          <a:p>
            <a:pPr marL="360000" marR="0" lvl="0" algn="just" defTabSz="914400" latinLnBrk="0">
              <a:lnSpc>
                <a:spcPts val="2800"/>
              </a:lnSpc>
              <a:spcBef>
                <a:spcPts val="600"/>
              </a:spcBef>
              <a:spcAft>
                <a:spcPts val="600"/>
              </a:spcAft>
              <a:buSzTx/>
              <a:buFont typeface="黑体" panose="02010609060101010101" pitchFamily="49" charset="-122"/>
              <a:buChar char="-"/>
              <a:defRPr/>
            </a:pPr>
            <a:r>
              <a:rPr lang="zh-CN" altLang="en-US" sz="2000" b="0" dirty="0">
                <a:solidFill>
                  <a:srgbClr val="002060"/>
                </a:solidFill>
                <a:latin typeface="Times New Roman" panose="02020603050405020304" pitchFamily="18" charset="0"/>
                <a:ea typeface="黑体" panose="02010609060101010101" pitchFamily="2" charset="-122"/>
              </a:rPr>
              <a:t>   基于神经张量网络（</a:t>
            </a:r>
            <a:r>
              <a:rPr lang="en-US" altLang="zh-CN" sz="2000" b="0" dirty="0">
                <a:solidFill>
                  <a:srgbClr val="002060"/>
                </a:solidFill>
                <a:latin typeface="Times New Roman" panose="02020603050405020304" pitchFamily="18" charset="0"/>
                <a:ea typeface="黑体" panose="02010609060101010101" pitchFamily="2" charset="-122"/>
              </a:rPr>
              <a:t>Neural Tensor Network, NTN</a:t>
            </a:r>
            <a:r>
              <a:rPr lang="zh-CN" altLang="en-US" sz="2000" b="0" dirty="0">
                <a:solidFill>
                  <a:srgbClr val="002060"/>
                </a:solidFill>
                <a:latin typeface="Times New Roman" panose="02020603050405020304" pitchFamily="18" charset="0"/>
                <a:ea typeface="黑体" panose="02010609060101010101" pitchFamily="2" charset="-122"/>
              </a:rPr>
              <a:t>）的方法：</a:t>
            </a:r>
            <a:endParaRPr lang="en-US" altLang="zh-CN" sz="2000" b="0" dirty="0">
              <a:solidFill>
                <a:srgbClr val="002060"/>
              </a:solidFill>
              <a:latin typeface="Times New Roman" panose="02020603050405020304" pitchFamily="18" charset="0"/>
              <a:ea typeface="黑体" panose="02010609060101010101" pitchFamily="2" charset="-122"/>
            </a:endParaRPr>
          </a:p>
          <a:p>
            <a:pPr marL="17100" lvl="1" indent="0" algn="just">
              <a:lnSpc>
                <a:spcPts val="2800"/>
              </a:lnSpc>
              <a:spcBef>
                <a:spcPts val="0"/>
              </a:spcBef>
              <a:spcAft>
                <a:spcPts val="0"/>
              </a:spcAft>
              <a:buSzTx/>
              <a:buNone/>
              <a:defRPr/>
            </a:pPr>
            <a:r>
              <a:rPr lang="en-US" altLang="zh-CN" sz="1800" b="0" dirty="0">
                <a:solidFill>
                  <a:srgbClr val="002060"/>
                </a:solidFill>
                <a:latin typeface="Times New Roman" panose="02020603050405020304" pitchFamily="18" charset="0"/>
                <a:ea typeface="黑体" panose="02010609060101010101" pitchFamily="2" charset="-122"/>
              </a:rPr>
              <a:t>         NTN</a:t>
            </a:r>
            <a:r>
              <a:rPr lang="zh-CN" altLang="en-US" sz="1800" b="0" dirty="0">
                <a:solidFill>
                  <a:srgbClr val="002060"/>
                </a:solidFill>
                <a:latin typeface="Times New Roman" panose="02020603050405020304" pitchFamily="18" charset="0"/>
                <a:ea typeface="黑体" panose="02010609060101010101" pitchFamily="2" charset="-122"/>
              </a:rPr>
              <a:t>将</a:t>
            </a:r>
            <a:r>
              <a:rPr lang="en-US" altLang="zh-CN" sz="1800" b="0" dirty="0">
                <a:solidFill>
                  <a:srgbClr val="002060"/>
                </a:solidFill>
                <a:latin typeface="Times New Roman" panose="02020603050405020304" pitchFamily="18" charset="0"/>
                <a:ea typeface="黑体" panose="02010609060101010101" pitchFamily="2" charset="-122"/>
              </a:rPr>
              <a:t>KG</a:t>
            </a:r>
            <a:r>
              <a:rPr lang="zh-CN" altLang="en-US" sz="1800" b="0" dirty="0">
                <a:solidFill>
                  <a:srgbClr val="002060"/>
                </a:solidFill>
                <a:latin typeface="Times New Roman" panose="02020603050405020304" pitchFamily="18" charset="0"/>
                <a:ea typeface="黑体" panose="02010609060101010101" pitchFamily="2" charset="-122"/>
              </a:rPr>
              <a:t>中的每个实体嵌入到低维向量空间，捕获实体深层次特征，从</a:t>
            </a:r>
            <a:r>
              <a:rPr lang="en-US" altLang="zh-CN" sz="1800" b="0" dirty="0">
                <a:solidFill>
                  <a:srgbClr val="002060"/>
                </a:solidFill>
                <a:latin typeface="Times New Roman" panose="02020603050405020304" pitchFamily="18" charset="0"/>
                <a:ea typeface="黑体" panose="02010609060101010101" pitchFamily="2" charset="-122"/>
              </a:rPr>
              <a:t>         </a:t>
            </a:r>
            <a:r>
              <a:rPr lang="zh-CN" altLang="en-US" sz="1800" b="0" dirty="0">
                <a:solidFill>
                  <a:srgbClr val="002060"/>
                </a:solidFill>
                <a:latin typeface="Times New Roman" panose="02020603050405020304" pitchFamily="18" charset="0"/>
                <a:ea typeface="黑体" panose="02010609060101010101" pitchFamily="2" charset="-122"/>
              </a:rPr>
              <a:t>  </a:t>
            </a:r>
            <a:endParaRPr lang="en-US" altLang="zh-CN" sz="1800" b="0" dirty="0">
              <a:solidFill>
                <a:srgbClr val="002060"/>
              </a:solidFill>
              <a:latin typeface="Times New Roman" panose="02020603050405020304" pitchFamily="18" charset="0"/>
              <a:ea typeface="黑体" panose="02010609060101010101" pitchFamily="2" charset="-122"/>
            </a:endParaRPr>
          </a:p>
          <a:p>
            <a:pPr marL="17100" lvl="1" indent="0" algn="just">
              <a:lnSpc>
                <a:spcPts val="2800"/>
              </a:lnSpc>
              <a:spcBef>
                <a:spcPts val="0"/>
              </a:spcBef>
              <a:spcAft>
                <a:spcPts val="0"/>
              </a:spcAft>
              <a:buSzTx/>
              <a:buNone/>
              <a:defRPr/>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en-US" sz="1800" b="0" dirty="0">
                <a:solidFill>
                  <a:srgbClr val="002060"/>
                </a:solidFill>
                <a:latin typeface="Times New Roman" panose="02020603050405020304" pitchFamily="18" charset="0"/>
                <a:ea typeface="黑体" panose="02010609060101010101" pitchFamily="2" charset="-122"/>
              </a:rPr>
              <a:t>而推断实体间存在某种关系的可能性</a:t>
            </a:r>
            <a:endParaRPr lang="en-US" altLang="zh-CN" sz="1800" b="0" dirty="0">
              <a:solidFill>
                <a:srgbClr val="002060"/>
              </a:solidFill>
              <a:latin typeface="Times New Roman" panose="02020603050405020304" pitchFamily="18" charset="0"/>
              <a:ea typeface="黑体" panose="02010609060101010101" pitchFamily="2" charset="-122"/>
            </a:endParaRPr>
          </a:p>
          <a:p>
            <a:pPr marL="360000" marR="0" lvl="0" algn="just" defTabSz="914400" latinLnBrk="0">
              <a:lnSpc>
                <a:spcPts val="2800"/>
              </a:lnSpc>
              <a:spcBef>
                <a:spcPts val="600"/>
              </a:spcBef>
              <a:spcAft>
                <a:spcPts val="600"/>
              </a:spcAft>
              <a:buSzTx/>
              <a:buFont typeface="黑体" panose="02010609060101010101" pitchFamily="49" charset="-122"/>
              <a:buChar char="-"/>
              <a:defRPr/>
            </a:pPr>
            <a:r>
              <a:rPr lang="zh-CN" altLang="en-US" sz="2000" b="0" dirty="0">
                <a:solidFill>
                  <a:srgbClr val="002060"/>
                </a:solidFill>
                <a:latin typeface="Times New Roman" panose="02020603050405020304" pitchFamily="18" charset="0"/>
                <a:ea typeface="黑体" panose="02010609060101010101" pitchFamily="2" charset="-122"/>
              </a:rPr>
              <a:t>   基于图神经网络（</a:t>
            </a:r>
            <a:r>
              <a:rPr lang="en-US" altLang="zh-CN" sz="2000" b="0" dirty="0">
                <a:solidFill>
                  <a:srgbClr val="002060"/>
                </a:solidFill>
                <a:latin typeface="Times New Roman" panose="02020603050405020304" pitchFamily="18" charset="0"/>
                <a:ea typeface="黑体" panose="02010609060101010101" pitchFamily="2" charset="-122"/>
              </a:rPr>
              <a:t>Graph Neural Network, GNN</a:t>
            </a:r>
            <a:r>
              <a:rPr lang="zh-CN" altLang="en-US" sz="2000" b="0" dirty="0">
                <a:solidFill>
                  <a:srgbClr val="002060"/>
                </a:solidFill>
                <a:latin typeface="Times New Roman" panose="02020603050405020304" pitchFamily="18" charset="0"/>
                <a:ea typeface="黑体" panose="02010609060101010101" pitchFamily="2" charset="-122"/>
              </a:rPr>
              <a:t>）的方法：</a:t>
            </a:r>
            <a:endParaRPr lang="en-US" altLang="zh-CN" sz="2000" b="0" dirty="0">
              <a:solidFill>
                <a:srgbClr val="002060"/>
              </a:solidFill>
              <a:latin typeface="Times New Roman" panose="02020603050405020304" pitchFamily="18" charset="0"/>
              <a:ea typeface="黑体" panose="02010609060101010101" pitchFamily="2" charset="-122"/>
            </a:endParaRPr>
          </a:p>
          <a:p>
            <a:pPr marL="17100" lvl="1" indent="0" algn="just">
              <a:lnSpc>
                <a:spcPts val="2800"/>
              </a:lnSpc>
              <a:spcBef>
                <a:spcPts val="0"/>
              </a:spcBef>
              <a:spcAft>
                <a:spcPts val="0"/>
              </a:spcAft>
              <a:buSzTx/>
              <a:buNone/>
              <a:defRPr/>
            </a:pPr>
            <a:r>
              <a:rPr lang="en-US" altLang="zh-CN" sz="1800" b="0" dirty="0">
                <a:solidFill>
                  <a:srgbClr val="002060"/>
                </a:solidFill>
                <a:latin typeface="Times New Roman" panose="02020603050405020304" pitchFamily="18" charset="0"/>
                <a:ea typeface="黑体" panose="02010609060101010101" pitchFamily="2" charset="-122"/>
              </a:rPr>
              <a:t>         GNN</a:t>
            </a:r>
            <a:r>
              <a:rPr lang="zh-CN" altLang="en-US" sz="1800" b="0" dirty="0">
                <a:solidFill>
                  <a:srgbClr val="002060"/>
                </a:solidFill>
                <a:latin typeface="Times New Roman" panose="02020603050405020304" pitchFamily="18" charset="0"/>
                <a:ea typeface="黑体" panose="02010609060101010101" pitchFamily="2" charset="-122"/>
              </a:rPr>
              <a:t>主要用于处理图结构数据，基于</a:t>
            </a:r>
            <a:r>
              <a:rPr lang="en-US" altLang="zh-CN" sz="1800" b="0" dirty="0">
                <a:solidFill>
                  <a:srgbClr val="002060"/>
                </a:solidFill>
                <a:latin typeface="Times New Roman" panose="02020603050405020304" pitchFamily="18" charset="0"/>
                <a:ea typeface="黑体" panose="02010609060101010101" pitchFamily="2" charset="-122"/>
              </a:rPr>
              <a:t>GNN</a:t>
            </a:r>
            <a:r>
              <a:rPr lang="zh-CN" altLang="en-US" sz="1800" b="0" dirty="0">
                <a:solidFill>
                  <a:srgbClr val="002060"/>
                </a:solidFill>
                <a:latin typeface="Times New Roman" panose="02020603050405020304" pitchFamily="18" charset="0"/>
                <a:ea typeface="黑体" panose="02010609060101010101" pitchFamily="2" charset="-122"/>
              </a:rPr>
              <a:t>的推理方法通过同时考虑</a:t>
            </a:r>
            <a:r>
              <a:rPr lang="en-US" altLang="zh-CN" sz="1800" b="0" dirty="0">
                <a:solidFill>
                  <a:srgbClr val="002060"/>
                </a:solidFill>
                <a:latin typeface="Times New Roman" panose="02020603050405020304" pitchFamily="18" charset="0"/>
                <a:ea typeface="黑体" panose="02010609060101010101" pitchFamily="2" charset="-122"/>
              </a:rPr>
              <a:t>KG</a:t>
            </a:r>
          </a:p>
          <a:p>
            <a:pPr marL="17100" lvl="1" indent="0" algn="just">
              <a:lnSpc>
                <a:spcPts val="2800"/>
              </a:lnSpc>
              <a:spcBef>
                <a:spcPts val="0"/>
              </a:spcBef>
              <a:spcAft>
                <a:spcPts val="0"/>
              </a:spcAft>
              <a:buSzTx/>
              <a:buNone/>
              <a:defRPr/>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en-US" sz="1800" b="0" dirty="0">
                <a:solidFill>
                  <a:srgbClr val="002060"/>
                </a:solidFill>
                <a:latin typeface="Times New Roman" panose="02020603050405020304" pitchFamily="18" charset="0"/>
                <a:ea typeface="黑体" panose="02010609060101010101" pitchFamily="2" charset="-122"/>
              </a:rPr>
              <a:t>的语义信息和结构信息，在大规模</a:t>
            </a:r>
            <a:r>
              <a:rPr lang="en-US" altLang="zh-CN" sz="1800" b="0" dirty="0">
                <a:solidFill>
                  <a:srgbClr val="002060"/>
                </a:solidFill>
                <a:latin typeface="Times New Roman" panose="02020603050405020304" pitchFamily="18" charset="0"/>
                <a:ea typeface="黑体" panose="02010609060101010101" pitchFamily="2" charset="-122"/>
              </a:rPr>
              <a:t>KG</a:t>
            </a:r>
            <a:r>
              <a:rPr lang="zh-CN" altLang="en-US" sz="1800" b="0" dirty="0">
                <a:solidFill>
                  <a:srgbClr val="002060"/>
                </a:solidFill>
                <a:latin typeface="Times New Roman" panose="02020603050405020304" pitchFamily="18" charset="0"/>
                <a:ea typeface="黑体" panose="02010609060101010101" pitchFamily="2" charset="-122"/>
              </a:rPr>
              <a:t>中丰富实体和关系的表示，并基于</a:t>
            </a:r>
            <a:endParaRPr lang="en-US" altLang="zh-CN" sz="1800" b="0" dirty="0">
              <a:solidFill>
                <a:srgbClr val="002060"/>
              </a:solidFill>
              <a:latin typeface="Times New Roman" panose="02020603050405020304" pitchFamily="18" charset="0"/>
              <a:ea typeface="黑体" panose="02010609060101010101" pitchFamily="2" charset="-122"/>
            </a:endParaRPr>
          </a:p>
          <a:p>
            <a:pPr marL="17100" lvl="1" indent="0" algn="just">
              <a:lnSpc>
                <a:spcPts val="2800"/>
              </a:lnSpc>
              <a:spcBef>
                <a:spcPts val="0"/>
              </a:spcBef>
              <a:spcAft>
                <a:spcPts val="0"/>
              </a:spcAft>
              <a:buSzTx/>
              <a:buNone/>
              <a:defRPr/>
            </a:pPr>
            <a:r>
              <a:rPr lang="en-US" altLang="zh-CN" sz="1800" b="0" dirty="0">
                <a:solidFill>
                  <a:srgbClr val="002060"/>
                </a:solidFill>
                <a:latin typeface="Times New Roman" panose="02020603050405020304" pitchFamily="18" charset="0"/>
                <a:ea typeface="黑体" panose="02010609060101010101" pitchFamily="2" charset="-122"/>
              </a:rPr>
              <a:t>         </a:t>
            </a:r>
            <a:r>
              <a:rPr lang="zh-CN" altLang="en-US" sz="1800" b="0" dirty="0">
                <a:solidFill>
                  <a:srgbClr val="002060"/>
                </a:solidFill>
                <a:latin typeface="Times New Roman" panose="02020603050405020304" pitchFamily="18" charset="0"/>
                <a:ea typeface="黑体" panose="02010609060101010101" pitchFamily="2" charset="-122"/>
              </a:rPr>
              <a:t>图进行推理</a:t>
            </a:r>
            <a:endParaRPr lang="en-US" altLang="zh-CN" sz="1800" b="0" dirty="0">
              <a:solidFill>
                <a:srgbClr val="002060"/>
              </a:solidFill>
              <a:latin typeface="Times New Roman" panose="02020603050405020304" pitchFamily="18" charset="0"/>
              <a:ea typeface="黑体" panose="0201060906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(9)</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NTN</a:t>
            </a:r>
            <a:r>
              <a:rPr lang="zh-CN" altLang="en-US" sz="2200" kern="0" dirty="0">
                <a:solidFill>
                  <a:srgbClr val="0000FF"/>
                </a:solidFill>
                <a:ea typeface="黑体" panose="02010609060101010101" pitchFamily="2" charset="-122"/>
              </a:rPr>
              <a:t>的推理</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832699" y="2564904"/>
                <a:ext cx="7958138" cy="3471400"/>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打分函数：</a:t>
                </a:r>
                <a:endParaRPr lang="en-US" altLang="zh-CN" sz="1800" b="0" dirty="0">
                  <a:solidFill>
                    <a:srgbClr val="002060"/>
                  </a:solidFill>
                </a:endParaRPr>
              </a:p>
              <a:p>
                <a:pPr indent="266700" algn="ct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𝑔</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𝐔</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sub>
                      <m: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m:t>
                        </m:r>
                      </m:sup>
                    </m:sSub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tanh</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m:t>
                        </m:r>
                      </m:sup>
                    </m:sSup>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sub>
                      <m: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𝐭</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𝐕</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sub>
                    </m:sSub>
                    <m:d>
                      <m:d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zh-CN" altLang="zh-CN" sz="12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mr>
                          <m:m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𝐭</m:t>
                              </m:r>
                            </m:e>
                          </m:mr>
                        </m:m>
                      </m:e>
                    </m:d>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𝐁</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宋体" panose="02010600030101010101" pitchFamily="2" charset="-122"/>
                  </a:rPr>
                  <a:t> </a:t>
                </a:r>
              </a:p>
              <a:p>
                <a:pPr indent="266700" algn="ctr"/>
                <a:endParaRPr lang="en-US" altLang="zh-CN" sz="1800" dirty="0">
                  <a:ea typeface="宋体" panose="02010600030101010101" pitchFamily="2" charset="-122"/>
                </a:endParaRPr>
              </a:p>
              <a:p>
                <a:pPr indent="266700" algn="ctr"/>
                <a:endParaRPr lang="en-US" altLang="zh-CN" sz="1800" dirty="0">
                  <a:effectLst/>
                  <a:latin typeface="Times New Roman" panose="02020603050405020304" pitchFamily="18" charset="0"/>
                  <a:ea typeface="宋体" panose="02010600030101010101" pitchFamily="2" charset="-122"/>
                </a:endParaRPr>
              </a:p>
              <a:p>
                <a:pPr indent="266700" algn="ctr"/>
                <a:endParaRPr lang="en-US" altLang="zh-CN" sz="1800" dirty="0">
                  <a:ea typeface="宋体" panose="02010600030101010101" pitchFamily="2" charset="-122"/>
                </a:endParaRPr>
              </a:p>
              <a:p>
                <a:pPr indent="266700" algn="ctr"/>
                <a:endParaRPr lang="en-US" altLang="zh-CN" sz="1800" dirty="0">
                  <a:effectLst/>
                  <a:latin typeface="Times New Roman" panose="02020603050405020304" pitchFamily="18" charset="0"/>
                  <a:ea typeface="宋体" panose="02010600030101010101" pitchFamily="2" charset="-122"/>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800" b="0" dirty="0">
                    <a:solidFill>
                      <a:srgbClr val="002060"/>
                    </a:solidFill>
                  </a:rPr>
                  <a:t>损失函数：</a:t>
                </a:r>
                <a:endParaRPr lang="en-US" altLang="zh-CN" sz="1800" b="0" dirty="0">
                  <a:solidFill>
                    <a:srgbClr val="002060"/>
                  </a:solidFill>
                </a:endParaRPr>
              </a:p>
              <a:p>
                <a:pPr indent="266700">
                  <a:spcBef>
                    <a:spcPts val="600"/>
                  </a:spcBef>
                  <a:spcAft>
                    <a:spcPts val="600"/>
                  </a:spcAft>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ℒ</m:t>
                      </m:r>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𝛩</m:t>
                      </m:r>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subSup"/>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𝑇</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e>
                          <m:nary>
                            <m:naryPr>
                              <m:chr m:val="∑"/>
                              <m:limLoc m:val="subSup"/>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𝐽</m:t>
                              </m:r>
                            </m:sup>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max</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{0, 1−</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𝑔</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𝑔</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𝑇</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e>
                          </m:nary>
                        </m:e>
                      </m:nary>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𝜆</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𝛩</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p>
                      </m:sSubSup>
                    </m:oMath>
                  </m:oMathPara>
                </a14:m>
                <a:endParaRPr lang="en-US" altLang="zh-CN" sz="1800" b="0" kern="100" dirty="0">
                  <a:effectLst/>
                  <a:latin typeface="+mn-lt"/>
                  <a:ea typeface="黑体" panose="02010609060101010101" pitchFamily="2" charset="-122"/>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832699" y="2564904"/>
                <a:ext cx="7958138" cy="3471400"/>
              </a:xfrm>
              <a:prstGeom prst="rect">
                <a:avLst/>
              </a:prstGeom>
              <a:blipFill>
                <a:blip r:embed="rId2"/>
                <a:stretch>
                  <a:fillRect l="-153" t="-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话气泡: 矩形 4"/>
              <p:cNvSpPr/>
              <p:nvPr/>
            </p:nvSpPr>
            <p:spPr bwMode="auto">
              <a:xfrm>
                <a:off x="1403648" y="3745701"/>
                <a:ext cx="7503926" cy="1123459"/>
              </a:xfrm>
              <a:prstGeom prst="wedgeRectCallout">
                <a:avLst>
                  <a:gd name="adj1" fmla="val -50934"/>
                  <a:gd name="adj2" fmla="val -70834"/>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nSpc>
                    <a:spcPts val="2800"/>
                  </a:lnSpc>
                  <a:spcBef>
                    <a:spcPts val="0"/>
                  </a:spcBef>
                </a:pP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𝑔</m:t>
                    </m:r>
                  </m:oMath>
                </a14:m>
                <a:r>
                  <a:rPr lang="zh-CN" altLang="zh-CN" sz="1800" b="0" kern="100" dirty="0">
                    <a:cs typeface="Times New Roman" panose="02020603050405020304" pitchFamily="18" charset="0"/>
                  </a:rPr>
                  <a:t>为</a:t>
                </a:r>
                <a:r>
                  <a:rPr lang="en-US" altLang="zh-CN" sz="1800" b="0" kern="100" dirty="0">
                    <a:cs typeface="Times New Roman" panose="02020603050405020304" pitchFamily="18" charset="0"/>
                  </a:rPr>
                  <a:t>NTN</a:t>
                </a:r>
                <a:r>
                  <a:rPr lang="zh-CN" altLang="zh-CN" sz="1800" b="0" kern="100" dirty="0">
                    <a:cs typeface="Times New Roman" panose="02020603050405020304" pitchFamily="18" charset="0"/>
                  </a:rPr>
                  <a:t>的输出（即对关系</a:t>
                </a:r>
                <a:r>
                  <a:rPr lang="en-US" altLang="zh-CN" sz="1800" b="0" i="1" kern="100" dirty="0">
                    <a:cs typeface="Times New Roman" panose="02020603050405020304" pitchFamily="18" charset="0"/>
                  </a:rPr>
                  <a:t>r</a:t>
                </a:r>
                <a:r>
                  <a:rPr lang="zh-CN" altLang="zh-CN" sz="1800" b="0" kern="100" dirty="0">
                    <a:cs typeface="Times New Roman" panose="02020603050405020304" pitchFamily="18" charset="0"/>
                  </a:rPr>
                  <a:t>的打分），</a:t>
                </a:r>
                <a14:m>
                  <m:oMath xmlns:m="http://schemas.openxmlformats.org/officeDocument/2006/math">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𝐡</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sup>
                    </m:sSup>
                  </m:oMath>
                </a14:m>
                <a:r>
                  <a:rPr lang="zh-CN" altLang="zh-CN" sz="1800" b="0" kern="100" dirty="0">
                    <a:cs typeface="Times New Roman" panose="02020603050405020304" pitchFamily="18" charset="0"/>
                  </a:rPr>
                  <a:t>和</a:t>
                </a:r>
                <a14:m>
                  <m:oMath xmlns:m="http://schemas.openxmlformats.org/officeDocument/2006/math">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𝐭</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sup>
                    </m:sSup>
                  </m:oMath>
                </a14:m>
                <a:r>
                  <a:rPr lang="zh-CN" altLang="zh-CN" sz="1800" b="0" kern="100" dirty="0">
                    <a:cs typeface="Times New Roman" panose="02020603050405020304" pitchFamily="18" charset="0"/>
                  </a:rPr>
                  <a:t>分别为实体</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h</m:t>
                    </m:r>
                  </m:oMath>
                </a14:m>
                <a:r>
                  <a:rPr lang="zh-CN" altLang="zh-CN" sz="1800" b="0" kern="100" dirty="0">
                    <a:cs typeface="Times New Roman" panose="02020603050405020304" pitchFamily="18" charset="0"/>
                  </a:rPr>
                  <a:t>和</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𝑡</m:t>
                    </m:r>
                  </m:oMath>
                </a14:m>
                <a:r>
                  <a:rPr lang="zh-CN" altLang="zh-CN" sz="1800" b="0" kern="100" dirty="0">
                    <a:cs typeface="Times New Roman" panose="02020603050405020304" pitchFamily="18" charset="0"/>
                  </a:rPr>
                  <a:t>的</a:t>
                </a:r>
                <a14:m>
                  <m:oMath xmlns:m="http://schemas.openxmlformats.org/officeDocument/2006/math">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oMath>
                </a14:m>
                <a:r>
                  <a:rPr lang="zh-CN" altLang="zh-CN" sz="1800" b="0" kern="100" dirty="0">
                    <a:cs typeface="Times New Roman" panose="02020603050405020304" pitchFamily="18" charset="0"/>
                  </a:rPr>
                  <a:t>维特征向量，</a:t>
                </a:r>
                <a14:m>
                  <m:oMath xmlns:m="http://schemas.openxmlformats.org/officeDocument/2006/math">
                    <m:sSubSup>
                      <m:sSub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𝑟</m:t>
                        </m:r>
                      </m:sub>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b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sup>
                    </m:sSup>
                  </m:oMath>
                </a14:m>
                <a:r>
                  <a:rPr lang="zh-CN" altLang="zh-CN" sz="1800" b="0" kern="100" dirty="0">
                    <a:cs typeface="Times New Roman" panose="02020603050405020304" pitchFamily="18" charset="0"/>
                  </a:rPr>
                  <a:t>为张量，</a:t>
                </a:r>
                <a14:m>
                  <m:oMath xmlns:m="http://schemas.openxmlformats.org/officeDocument/2006/math">
                    <m:sSub>
                      <m:sSub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𝐕</m:t>
                        </m:r>
                      </m:e>
                      <m:sub>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𝑟</m:t>
                        </m:r>
                      </m:sub>
                    </m:sSub>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sup>
                    </m:sSup>
                  </m:oMath>
                </a14:m>
                <a:r>
                  <a:rPr lang="zh-CN" altLang="zh-CN" sz="1800" b="0" kern="100" dirty="0">
                    <a:cs typeface="Times New Roman" panose="02020603050405020304" pitchFamily="18" charset="0"/>
                  </a:rPr>
                  <a:t>和</a:t>
                </a:r>
                <a14:m>
                  <m:oMath xmlns:m="http://schemas.openxmlformats.org/officeDocument/2006/math">
                    <m:sSub>
                      <m:sSub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𝐔</m:t>
                        </m:r>
                      </m:e>
                      <m:sub>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𝑟</m:t>
                        </m:r>
                      </m:sub>
                    </m:sSub>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sup>
                    </m:sSup>
                  </m:oMath>
                </a14:m>
                <a:r>
                  <a:rPr lang="zh-CN" altLang="zh-CN" sz="1800" b="0" kern="100" dirty="0">
                    <a:cs typeface="Times New Roman" panose="02020603050405020304" pitchFamily="18" charset="0"/>
                  </a:rPr>
                  <a:t>为权重矩阵，</a:t>
                </a:r>
                <a14:m>
                  <m:oMath xmlns:m="http://schemas.openxmlformats.org/officeDocument/2006/math">
                    <m:sSub>
                      <m:sSub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kern="100">
                            <a:latin typeface="Cambria Math" panose="02040503050406030204" pitchFamily="18" charset="0"/>
                            <a:ea typeface="宋体" panose="02010600030101010101" pitchFamily="2" charset="-122"/>
                            <a:cs typeface="Times New Roman" panose="02020603050405020304" pitchFamily="18" charset="0"/>
                          </a:rPr>
                          <m:t>𝐁</m:t>
                        </m:r>
                      </m:e>
                      <m:sub>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𝑟</m:t>
                        </m:r>
                      </m:sub>
                    </m:sSub>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ℝ</m:t>
                        </m:r>
                      </m:e>
                      <m:sup>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𝑑</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sup>
                    </m:sSup>
                  </m:oMath>
                </a14:m>
                <a:r>
                  <a:rPr lang="zh-CN" altLang="zh-CN" sz="1800" b="0" kern="100" dirty="0">
                    <a:cs typeface="Times New Roman" panose="02020603050405020304" pitchFamily="18" charset="0"/>
                  </a:rPr>
                  <a:t>为偏置矩阵，</a:t>
                </a:r>
                <a:r>
                  <a:rPr lang="en-US" altLang="zh-CN" sz="1800" b="0" kern="100" dirty="0">
                    <a:cs typeface="Times New Roman" panose="02020603050405020304" pitchFamily="18" charset="0"/>
                  </a:rPr>
                  <a:t>tanh</a:t>
                </a:r>
                <a:r>
                  <a:rPr lang="zh-CN" altLang="zh-CN" sz="1800" b="0" kern="100" dirty="0">
                    <a:cs typeface="Times New Roman" panose="02020603050405020304" pitchFamily="18" charset="0"/>
                  </a:rPr>
                  <a:t>为激活函数</a:t>
                </a:r>
                <a:endParaRPr lang="en-US" altLang="zh-CN" sz="1800" b="0" dirty="0">
                  <a:latin typeface="黑体" panose="02010609060101010101" pitchFamily="2" charset="-122"/>
                </a:endParaRPr>
              </a:p>
            </p:txBody>
          </p:sp>
        </mc:Choice>
        <mc:Fallback xmlns="">
          <p:sp>
            <p:nvSpPr>
              <p:cNvPr id="10" name="对话气泡: 矩形 4"/>
              <p:cNvSpPr>
                <a:spLocks noRot="1" noChangeAspect="1" noMove="1" noResize="1" noEditPoints="1" noAdjustHandles="1" noChangeArrowheads="1" noChangeShapeType="1" noTextEdit="1"/>
              </p:cNvSpPr>
              <p:nvPr/>
            </p:nvSpPr>
            <p:spPr bwMode="auto">
              <a:xfrm>
                <a:off x="1403648" y="3745701"/>
                <a:ext cx="7503926" cy="1123459"/>
              </a:xfrm>
              <a:prstGeom prst="wedgeRectCallout">
                <a:avLst>
                  <a:gd name="adj1" fmla="val -50934"/>
                  <a:gd name="adj2" fmla="val -70834"/>
                </a:avLst>
              </a:prstGeom>
              <a:blipFill>
                <a:blip r:embed="rId3"/>
                <a:stretch>
                  <a:fillRect b="-6195"/>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话气泡: 矩形 4"/>
              <p:cNvSpPr/>
              <p:nvPr/>
            </p:nvSpPr>
            <p:spPr bwMode="auto">
              <a:xfrm>
                <a:off x="3851920" y="6136036"/>
                <a:ext cx="5055654" cy="417032"/>
              </a:xfrm>
              <a:prstGeom prst="wedgeRectCallout">
                <a:avLst>
                  <a:gd name="adj1" fmla="val -60948"/>
                  <a:gd name="adj2" fmla="val -95711"/>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800"/>
                  </a:lnSpc>
                  <a:spcBef>
                    <a:spcPts val="0"/>
                  </a:spcBef>
                </a:pPr>
                <a14:m>
                  <m:oMath xmlns:m="http://schemas.openxmlformats.org/officeDocument/2006/math">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latin typeface="Cambria Math" panose="02040503050406030204" pitchFamily="18" charset="0"/>
                        <a:ea typeface="宋体" panose="02010600030101010101" pitchFamily="2" charset="-122"/>
                        <a:cs typeface="Times New Roman" panose="02020603050405020304" pitchFamily="18" charset="0"/>
                      </a:rPr>
                      <m:t>𝑇</m:t>
                    </m:r>
                    <m:r>
                      <a:rPr lang="en-US" altLang="zh-CN" sz="1800" i="1">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1800" b="0" kern="100" dirty="0">
                    <a:cs typeface="Times New Roman" panose="02020603050405020304" pitchFamily="18" charset="0"/>
                  </a:rPr>
                  <a:t>为三元组数量（即正样本总数），</a:t>
                </a:r>
                <a14:m>
                  <m:oMath xmlns:m="http://schemas.openxmlformats.org/officeDocument/2006/math">
                    <m:r>
                      <a:rPr lang="en-US" altLang="zh-CN" sz="1800" i="1">
                        <a:latin typeface="Cambria Math" panose="02040503050406030204" pitchFamily="18" charset="0"/>
                      </a:rPr>
                      <m:t>𝜆</m:t>
                    </m:r>
                  </m:oMath>
                </a14:m>
                <a:r>
                  <a:rPr lang="zh-CN" altLang="en-US" sz="1800" b="0" kern="100" dirty="0">
                    <a:cs typeface="Times New Roman" panose="02020603050405020304" pitchFamily="18" charset="0"/>
                  </a:rPr>
                  <a:t>为超参数</a:t>
                </a:r>
                <a:endParaRPr lang="en-US" altLang="zh-CN" sz="1800" b="0" dirty="0">
                  <a:latin typeface="黑体" panose="02010609060101010101" pitchFamily="2" charset="-122"/>
                </a:endParaRPr>
              </a:p>
            </p:txBody>
          </p:sp>
        </mc:Choice>
        <mc:Fallback xmlns="">
          <p:sp>
            <p:nvSpPr>
              <p:cNvPr id="11" name="对话气泡: 矩形 4"/>
              <p:cNvSpPr>
                <a:spLocks noRot="1" noChangeAspect="1" noMove="1" noResize="1" noEditPoints="1" noAdjustHandles="1" noChangeArrowheads="1" noChangeShapeType="1" noTextEdit="1"/>
              </p:cNvSpPr>
              <p:nvPr/>
            </p:nvSpPr>
            <p:spPr bwMode="auto">
              <a:xfrm>
                <a:off x="3851920" y="6136036"/>
                <a:ext cx="5055654" cy="417032"/>
              </a:xfrm>
              <a:prstGeom prst="wedgeRectCallout">
                <a:avLst>
                  <a:gd name="adj1" fmla="val -60948"/>
                  <a:gd name="adj2" fmla="val -95711"/>
                </a:avLst>
              </a:prstGeom>
              <a:blipFill>
                <a:blip r:embed="rId4"/>
                <a:stretch>
                  <a:fillRect b="-11765"/>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(10)</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的推理（以</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为</a:t>
            </a:r>
            <a:r>
              <a:rPr lang="en-US" altLang="zh-CN" sz="2200" kern="0" dirty="0">
                <a:solidFill>
                  <a:srgbClr val="0000FF"/>
                </a:solidFill>
                <a:ea typeface="黑体" panose="02010609060101010101" pitchFamily="2" charset="-122"/>
              </a:rPr>
              <a:t>GNN</a:t>
            </a:r>
            <a:r>
              <a:rPr lang="zh-CN" altLang="en-US" sz="2200" kern="0" dirty="0">
                <a:solidFill>
                  <a:srgbClr val="0000FF"/>
                </a:solidFill>
                <a:ea typeface="黑体" panose="02010609060101010101" pitchFamily="2" charset="-122"/>
              </a:rPr>
              <a:t>的代表）</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4477308" y="2492896"/>
          <a:ext cx="4000103" cy="4187399"/>
        </p:xfrm>
        <a:graphic>
          <a:graphicData uri="http://schemas.openxmlformats.org/presentationml/2006/ole">
            <mc:AlternateContent xmlns:mc="http://schemas.openxmlformats.org/markup-compatibility/2006">
              <mc:Choice xmlns:v="urn:schemas-microsoft-com:vml" Requires="v">
                <p:oleObj r:id="rId2" imgW="2920365" imgH="3057525" progId="Visio.Drawing.15">
                  <p:embed/>
                </p:oleObj>
              </mc:Choice>
              <mc:Fallback>
                <p:oleObj r:id="rId2" imgW="2920365" imgH="305752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308" y="2492896"/>
                        <a:ext cx="4000103" cy="4187399"/>
                      </a:xfrm>
                      <a:prstGeom prst="rect">
                        <a:avLst/>
                      </a:prstGeom>
                      <a:noFill/>
                    </p:spPr>
                  </p:pic>
                </p:oleObj>
              </mc:Fallback>
            </mc:AlternateContent>
          </a:graphicData>
        </a:graphic>
      </p:graphicFrame>
      <p:sp>
        <p:nvSpPr>
          <p:cNvPr id="9" name="文本框 8"/>
          <p:cNvSpPr txBox="1"/>
          <p:nvPr/>
        </p:nvSpPr>
        <p:spPr>
          <a:xfrm>
            <a:off x="971600" y="2766486"/>
            <a:ext cx="3096344" cy="3596177"/>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en-US" altLang="zh-CN" sz="1900" b="0" dirty="0">
                <a:solidFill>
                  <a:srgbClr val="002060"/>
                </a:solidFill>
              </a:rPr>
              <a:t>R-GCN</a:t>
            </a:r>
            <a:r>
              <a:rPr lang="zh-CN" altLang="en-US" sz="1900" b="0" dirty="0">
                <a:solidFill>
                  <a:srgbClr val="002060"/>
                </a:solidFill>
              </a:rPr>
              <a:t>首先对每个实体进行编码，每层实体特征由上一层自身实体特征和邻居实体特征加权求和得到</a:t>
            </a:r>
            <a:endParaRPr lang="en-US" altLang="zh-CN" sz="19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900" b="0" dirty="0">
                <a:solidFill>
                  <a:srgbClr val="002060"/>
                </a:solidFill>
              </a:rPr>
              <a:t>对</a:t>
            </a:r>
            <a:r>
              <a:rPr lang="en-US" altLang="zh-CN" sz="1900" b="0" dirty="0">
                <a:solidFill>
                  <a:srgbClr val="002060"/>
                </a:solidFill>
              </a:rPr>
              <a:t>KG</a:t>
            </a:r>
            <a:r>
              <a:rPr lang="zh-CN" altLang="en-US" sz="1900" b="0" dirty="0">
                <a:solidFill>
                  <a:srgbClr val="002060"/>
                </a:solidFill>
              </a:rPr>
              <a:t>中不同关系连接的实体进行编码表示</a:t>
            </a:r>
            <a:endParaRPr lang="en-US" altLang="zh-CN" sz="19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en-US" sz="1900" b="0" dirty="0">
                <a:solidFill>
                  <a:srgbClr val="002060"/>
                </a:solidFill>
              </a:rPr>
              <a:t>考虑自环（</a:t>
            </a:r>
            <a:r>
              <a:rPr lang="en-US" altLang="zh-CN" sz="1900" b="0" dirty="0">
                <a:solidFill>
                  <a:srgbClr val="002060"/>
                </a:solidFill>
              </a:rPr>
              <a:t>Self Loop</a:t>
            </a:r>
            <a:r>
              <a:rPr lang="zh-CN" altLang="en-US" sz="1900" b="0" dirty="0">
                <a:solidFill>
                  <a:srgbClr val="002060"/>
                </a:solidFill>
              </a:rPr>
              <a:t>）以保留实体自身的信息</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(11)</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的推理（以</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为</a:t>
            </a:r>
            <a:r>
              <a:rPr lang="en-US" altLang="zh-CN" sz="2200" kern="0" dirty="0">
                <a:solidFill>
                  <a:srgbClr val="0000FF"/>
                </a:solidFill>
                <a:ea typeface="黑体" panose="02010609060101010101" pitchFamily="2" charset="-122"/>
              </a:rPr>
              <a:t>GNN</a:t>
            </a:r>
            <a:r>
              <a:rPr lang="zh-CN" altLang="en-US" sz="2200" kern="0" dirty="0">
                <a:solidFill>
                  <a:srgbClr val="0000FF"/>
                </a:solidFill>
                <a:ea typeface="黑体" panose="02010609060101010101" pitchFamily="2" charset="-122"/>
              </a:rPr>
              <a:t>的代表）</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971600" y="2492896"/>
                <a:ext cx="7958138" cy="3403560"/>
              </a:xfrm>
              <a:prstGeom prst="rect">
                <a:avLst/>
              </a:prstGeom>
              <a:noFill/>
            </p:spPr>
            <p:txBody>
              <a:bodyPr wrap="square" rtlCol="0">
                <a:spAutoFit/>
              </a:bodyPr>
              <a:lstStyle/>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以实体</a:t>
                </a:r>
                <a14:m>
                  <m:oMath xmlns:m="http://schemas.openxmlformats.org/officeDocument/2006/math">
                    <m:sSub>
                      <m:sSubPr>
                        <m:ctrlPr>
                          <a:rPr lang="zh-CN" altLang="zh-CN" sz="1800" b="0" i="1">
                            <a:solidFill>
                              <a:srgbClr val="002060"/>
                            </a:solidFill>
                            <a:latin typeface="Cambria Math" panose="02040503050406030204" pitchFamily="18" charset="0"/>
                          </a:rPr>
                        </m:ctrlPr>
                      </m:sSubPr>
                      <m:e>
                        <m:r>
                          <a:rPr lang="en-US" altLang="zh-CN" sz="1800" b="0">
                            <a:solidFill>
                              <a:srgbClr val="002060"/>
                            </a:solidFill>
                            <a:latin typeface="Cambria Math" panose="02040503050406030204" pitchFamily="18" charset="0"/>
                            <a:hlinkClick r:id="" action="ppaction://noaction">
                              <a:extLst>
                                <a:ext uri="{A12FA001-AC4F-418D-AE19-62706E023703}">
                                  <ahyp:hlinkClr xmlns:ahyp="http://schemas.microsoft.com/office/drawing/2018/hyperlinkcolor" val="tx"/>
                                </a:ext>
                              </a:extLst>
                            </a:hlinkClick>
                          </a:rPr>
                          <m:t>h</m:t>
                        </m:r>
                      </m:e>
                      <m:sub>
                        <m:r>
                          <a:rPr lang="en-US" altLang="zh-CN" sz="1800" b="0">
                            <a:solidFill>
                              <a:srgbClr val="002060"/>
                            </a:solidFill>
                            <a:latin typeface="Cambria Math" panose="02040503050406030204" pitchFamily="18" charset="0"/>
                          </a:rPr>
                          <m:t>𝑖</m:t>
                        </m:r>
                      </m:sub>
                    </m:sSub>
                  </m:oMath>
                </a14:m>
                <a:r>
                  <a:rPr lang="zh-CN" altLang="zh-CN" sz="1800" b="0" dirty="0">
                    <a:solidFill>
                      <a:srgbClr val="002060"/>
                    </a:solidFill>
                  </a:rPr>
                  <a:t>为例，其不同层特征的前向传播过程：</a:t>
                </a:r>
                <a:endParaRPr lang="en-US" altLang="zh-CN" sz="1800" b="0" dirty="0">
                  <a:solidFill>
                    <a:srgbClr val="002060"/>
                  </a:solidFill>
                </a:endParaRPr>
              </a:p>
              <a:p>
                <a:pPr/>
                <a14:m>
                  <m:oMathPara xmlns:m="http://schemas.openxmlformats.org/officeDocument/2006/math">
                    <m:oMathParaPr>
                      <m:jc m:val="centerGroup"/>
                    </m:oMathParaPr>
                    <m:oMath xmlns:m="http://schemas.openxmlformats.org/officeDocument/2006/math">
                      <m:sSubSup>
                        <m:sSubSupPr>
                          <m:ctrlPr>
                            <a:rPr lang="zh-CN" altLang="zh-CN" sz="12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+1)</m:t>
                          </m:r>
                        </m:sup>
                      </m:sSub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𝜎</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𝑅</m:t>
                          </m:r>
                        </m:sub>
                        <m:sup/>
                        <m:e>
                          <m:nary>
                            <m:naryPr>
                              <m:chr m:val="∑"/>
                              <m:limLoc m:val="undOvr"/>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𝑗</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𝒩</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sup>
                              </m:sSubSup>
                            </m:sub>
                            <m:sup/>
                            <m:e>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sub>
                                  </m:sSub>
                                </m:den>
                              </m:f>
                            </m:e>
                          </m:nary>
                        </m:e>
                      </m:nary>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𝑗</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sz="1800" b="0" dirty="0">
                  <a:latin typeface="+mn-lt"/>
                  <a:ea typeface="黑体" panose="02010609060101010101" pitchFamily="2" charset="-122"/>
                </a:endParaRPr>
              </a:p>
              <a:p>
                <a:endParaRPr lang="en-US" altLang="zh-CN" sz="1800" b="0" dirty="0">
                  <a:latin typeface="+mn-lt"/>
                </a:endParaRPr>
              </a:p>
              <a:p>
                <a:endParaRPr lang="en-US" altLang="zh-CN" sz="1800" b="0" dirty="0">
                  <a:latin typeface="+mn-lt"/>
                  <a:ea typeface="黑体" panose="02010609060101010101" pitchFamily="2" charset="-122"/>
                </a:endParaRPr>
              </a:p>
              <a:p>
                <a:pPr marL="17100" algn="just" eaLnBrk="0" hangingPunct="0">
                  <a:lnSpc>
                    <a:spcPts val="2800"/>
                  </a:lnSpc>
                  <a:spcBef>
                    <a:spcPts val="600"/>
                  </a:spcBef>
                  <a:spcAft>
                    <a:spcPts val="600"/>
                  </a:spcAft>
                  <a:defRPr/>
                </a:pPr>
                <a:endParaRPr lang="en-US" altLang="zh-CN" sz="1800" b="0" dirty="0">
                  <a:solidFill>
                    <a:srgbClr val="002060"/>
                  </a:solidFill>
                </a:endParaRPr>
              </a:p>
              <a:p>
                <a:pPr marL="360000" indent="-342900" algn="just" eaLnBrk="0" hangingPunct="0">
                  <a:lnSpc>
                    <a:spcPts val="2800"/>
                  </a:lnSpc>
                  <a:spcBef>
                    <a:spcPts val="600"/>
                  </a:spcBef>
                  <a:spcAft>
                    <a:spcPts val="600"/>
                  </a:spcAft>
                  <a:buFont typeface="黑体" panose="02010609060101010101" pitchFamily="49" charset="-122"/>
                  <a:buChar char="-"/>
                  <a:defRPr/>
                </a:pPr>
                <a:r>
                  <a:rPr lang="zh-CN" altLang="zh-CN" sz="1800" b="0" dirty="0">
                    <a:solidFill>
                      <a:srgbClr val="002060"/>
                    </a:solidFill>
                  </a:rPr>
                  <a:t>采用基分解（</a:t>
                </a:r>
                <a:r>
                  <a:rPr lang="en-US" altLang="zh-CN" sz="1800" b="0" dirty="0">
                    <a:solidFill>
                      <a:srgbClr val="002060"/>
                    </a:solidFill>
                  </a:rPr>
                  <a:t>Basic Decomposition</a:t>
                </a:r>
                <a:r>
                  <a:rPr lang="zh-CN" altLang="zh-CN" sz="1800" b="0" dirty="0">
                    <a:solidFill>
                      <a:srgbClr val="002060"/>
                    </a:solidFill>
                  </a:rPr>
                  <a:t>）来规范每一层的权重</a:t>
                </a:r>
                <a14:m>
                  <m:oMath xmlns:m="http://schemas.openxmlformats.org/officeDocument/2006/math">
                    <m:sSubSup>
                      <m:sSubSupPr>
                        <m:ctrlPr>
                          <a:rPr lang="zh-CN" altLang="zh-CN" sz="1800" b="0" i="1">
                            <a:solidFill>
                              <a:srgbClr val="002060"/>
                            </a:solidFill>
                            <a:latin typeface="Cambria Math" panose="02040503050406030204" pitchFamily="18" charset="0"/>
                          </a:rPr>
                        </m:ctrlPr>
                      </m:sSubSupPr>
                      <m:e>
                        <m:r>
                          <a:rPr lang="en-US" altLang="zh-CN" sz="1800" b="0">
                            <a:solidFill>
                              <a:srgbClr val="002060"/>
                            </a:solidFill>
                            <a:latin typeface="Cambria Math" panose="02040503050406030204" pitchFamily="18" charset="0"/>
                          </a:rPr>
                          <m:t>𝐖</m:t>
                        </m:r>
                      </m:e>
                      <m:sub>
                        <m:r>
                          <a:rPr lang="en-US" altLang="zh-CN" sz="1800" b="0">
                            <a:solidFill>
                              <a:srgbClr val="002060"/>
                            </a:solidFill>
                            <a:latin typeface="Cambria Math" panose="02040503050406030204" pitchFamily="18" charset="0"/>
                          </a:rPr>
                          <m:t>𝑟</m:t>
                        </m:r>
                      </m:sub>
                      <m:sup>
                        <m:r>
                          <a:rPr lang="en-US" altLang="zh-CN" sz="1800" b="0">
                            <a:solidFill>
                              <a:srgbClr val="002060"/>
                            </a:solidFill>
                            <a:latin typeface="Cambria Math" panose="02040503050406030204" pitchFamily="18" charset="0"/>
                          </a:rPr>
                          <m:t>(</m:t>
                        </m:r>
                        <m:r>
                          <a:rPr lang="en-US" altLang="zh-CN" sz="1800" b="0">
                            <a:solidFill>
                              <a:srgbClr val="002060"/>
                            </a:solidFill>
                            <a:latin typeface="Cambria Math" panose="02040503050406030204" pitchFamily="18" charset="0"/>
                          </a:rPr>
                          <m:t>𝓁</m:t>
                        </m:r>
                        <m:r>
                          <a:rPr lang="en-US" altLang="zh-CN" sz="1800" b="0">
                            <a:solidFill>
                              <a:srgbClr val="002060"/>
                            </a:solidFill>
                            <a:latin typeface="Cambria Math" panose="02040503050406030204" pitchFamily="18" charset="0"/>
                          </a:rPr>
                          <m:t>)</m:t>
                        </m:r>
                      </m:sup>
                    </m:sSubSup>
                  </m:oMath>
                </a14:m>
                <a:r>
                  <a:rPr lang="zh-CN" altLang="zh-CN" sz="1800" b="0" dirty="0">
                    <a:solidFill>
                      <a:srgbClr val="002060"/>
                    </a:solidFill>
                  </a:rPr>
                  <a:t>：</a:t>
                </a:r>
                <a:endParaRPr lang="en-US" altLang="zh-CN" sz="1800" b="0" dirty="0">
                  <a:solidFill>
                    <a:srgbClr val="002060"/>
                  </a:solidFill>
                </a:endParaRPr>
              </a:p>
              <a:p>
                <a:pPr/>
                <a14:m>
                  <m:oMathPara xmlns:m="http://schemas.openxmlformats.org/officeDocument/2006/math">
                    <m:oMathParaPr>
                      <m:jc m:val="centerGroup"/>
                    </m:oMathParaPr>
                    <m:oMath xmlns:m="http://schemas.openxmlformats.org/officeDocument/2006/math">
                      <m:sSubSup>
                        <m:sSubSupPr>
                          <m:ctrlPr>
                            <a:rPr lang="zh-CN" altLang="zh-CN" sz="12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Ƅ=1</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ℬ</m:t>
                          </m:r>
                        </m:sup>
                        <m:e>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𝐚</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Ƅ</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e>
                      </m:nary>
                      <m:sSubSup>
                        <m:sSub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1" i="1" kern="0">
                              <a:effectLst/>
                              <a:latin typeface="Cambria Math" panose="02040503050406030204" pitchFamily="18" charset="0"/>
                              <a:ea typeface="宋体" panose="02010600030101010101" pitchFamily="2" charset="-122"/>
                              <a:cs typeface="Times New Roman" panose="02020603050405020304" pitchFamily="18" charset="0"/>
                            </a:rPr>
                            <m:t>𝐕</m:t>
                          </m:r>
                        </m:e>
                        <m:sub>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Ƅ</m:t>
                          </m:r>
                        </m:sub>
                        <m:sup>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m:t>
                          </m:r>
                        </m:sup>
                      </m:sSubSup>
                    </m:oMath>
                  </m:oMathPara>
                </a14:m>
                <a:endParaRPr lang="en-US" altLang="zh-CN" sz="1800" b="0" dirty="0">
                  <a:latin typeface="+mn-lt"/>
                  <a:ea typeface="黑体" panose="02010609060101010101" pitchFamily="2" charset="-122"/>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971600" y="2492896"/>
                <a:ext cx="7958138" cy="3403560"/>
              </a:xfrm>
              <a:prstGeom prst="rect">
                <a:avLst/>
              </a:prstGeom>
              <a:blipFill>
                <a:blip r:embed="rId2"/>
                <a:stretch>
                  <a:fillRect l="-77" t="-44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话气泡: 矩形 4"/>
              <p:cNvSpPr/>
              <p:nvPr/>
            </p:nvSpPr>
            <p:spPr bwMode="auto">
              <a:xfrm>
                <a:off x="1691680" y="3573016"/>
                <a:ext cx="6985178" cy="1224136"/>
              </a:xfrm>
              <a:prstGeom prst="wedgeRectCallout">
                <a:avLst>
                  <a:gd name="adj1" fmla="val 501"/>
                  <a:gd name="adj2" fmla="val -63630"/>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800"/>
                  </a:lnSpc>
                  <a:spcBef>
                    <a:spcPts val="0"/>
                  </a:spcBef>
                </a:pP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oMath>
                </a14:m>
                <a:r>
                  <a:rPr lang="zh-CN" altLang="zh-CN" sz="1800" b="0" dirty="0">
                    <a:cs typeface="Times New Roman" panose="02020603050405020304" pitchFamily="18" charset="0"/>
                  </a:rPr>
                  <a:t>表示神经网络的第</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oMath>
                </a14:m>
                <a:r>
                  <a:rPr lang="zh-CN" altLang="zh-CN" sz="1800" b="0" dirty="0">
                    <a:cs typeface="Times New Roman" panose="02020603050405020304" pitchFamily="18" charset="0"/>
                  </a:rPr>
                  <a:t>层，</a:t>
                </a:r>
                <a14:m>
                  <m:oMath xmlns:m="http://schemas.openxmlformats.org/officeDocument/2006/math">
                    <m:sSubSup>
                      <m:sSub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zh-CN" sz="1800" b="0" dirty="0">
                    <a:cs typeface="Times New Roman" panose="02020603050405020304" pitchFamily="18" charset="0"/>
                  </a:rPr>
                  <a:t>为实体</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cs typeface="Times New Roman" panose="02020603050405020304" pitchFamily="18" charset="0"/>
                  </a:rPr>
                  <a:t>的特征，</a:t>
                </a:r>
                <a14:m>
                  <m:oMath xmlns:m="http://schemas.openxmlformats.org/officeDocument/2006/math">
                    <m:r>
                      <a:rPr lang="en-US" altLang="zh-CN" sz="1800" b="0" i="1">
                        <a:latin typeface="Cambria Math" panose="02040503050406030204" pitchFamily="18" charset="0"/>
                        <a:ea typeface="宋体" panose="02010600030101010101" pitchFamily="2" charset="-122"/>
                        <a:cs typeface="Times New Roman" panose="02020603050405020304" pitchFamily="18" charset="0"/>
                      </a:rPr>
                      <m:t>𝜎</m:t>
                    </m:r>
                  </m:oMath>
                </a14:m>
                <a:r>
                  <a:rPr lang="zh-CN" altLang="zh-CN" sz="1800" b="0" dirty="0">
                    <a:cs typeface="Times New Roman" panose="02020603050405020304" pitchFamily="18" charset="0"/>
                  </a:rPr>
                  <a:t>为激活函数，</a:t>
                </a:r>
                <a14:m>
                  <m:oMath xmlns:m="http://schemas.openxmlformats.org/officeDocument/2006/math">
                    <m:sSubSup>
                      <m:sSub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𝐞</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𝑗</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zh-CN" sz="1800" b="0" dirty="0">
                    <a:cs typeface="Times New Roman" panose="02020603050405020304" pitchFamily="18" charset="0"/>
                  </a:rPr>
                  <a:t>为</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cs typeface="Times New Roman" panose="02020603050405020304" pitchFamily="18" charset="0"/>
                  </a:rPr>
                  <a:t>的邻居节点的特征，</a:t>
                </a:r>
                <a14:m>
                  <m:oMath xmlns:m="http://schemas.openxmlformats.org/officeDocument/2006/math">
                    <m:sSubSup>
                      <m:sSub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𝑟</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zh-CN" sz="1800" b="0" dirty="0">
                    <a:cs typeface="Times New Roman" panose="02020603050405020304" pitchFamily="18" charset="0"/>
                  </a:rPr>
                  <a:t>为关系特征的权重矩阵，</a:t>
                </a:r>
                <a14:m>
                  <m:oMath xmlns:m="http://schemas.openxmlformats.org/officeDocument/2006/math">
                    <m:sSubSup>
                      <m:sSub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a:latin typeface="Cambria Math" panose="02040503050406030204" pitchFamily="18" charset="0"/>
                            <a:ea typeface="宋体" panose="02010600030101010101" pitchFamily="2" charset="-122"/>
                            <a:cs typeface="Times New Roman" panose="02020603050405020304" pitchFamily="18" charset="0"/>
                          </a:rPr>
                          <m:t>𝐖</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zh-CN" sz="1800" b="0" dirty="0">
                    <a:cs typeface="Times New Roman" panose="02020603050405020304" pitchFamily="18" charset="0"/>
                  </a:rPr>
                  <a:t>为</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cs typeface="Times New Roman" panose="02020603050405020304" pitchFamily="18" charset="0"/>
                  </a:rPr>
                  <a:t>的特征权重矩阵，</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𝑐</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latin typeface="Cambria Math" panose="02040503050406030204" pitchFamily="18" charset="0"/>
                            <a:ea typeface="宋体" panose="02010600030101010101" pitchFamily="2" charset="-122"/>
                            <a:cs typeface="Times New Roman" panose="02020603050405020304" pitchFamily="18" charset="0"/>
                          </a:rPr>
                          <m:t>𝑟</m:t>
                        </m:r>
                      </m:sub>
                    </m:sSub>
                  </m:oMath>
                </a14:m>
                <a:r>
                  <a:rPr lang="zh-CN" altLang="zh-CN" sz="1800" b="0" dirty="0">
                    <a:cs typeface="Times New Roman" panose="02020603050405020304" pitchFamily="18" charset="0"/>
                  </a:rPr>
                  <a:t>为正则化常量，</a:t>
                </a:r>
                <a14:m>
                  <m:oMath xmlns:m="http://schemas.openxmlformats.org/officeDocument/2006/math">
                    <m:sSubSup>
                      <m:sSubSup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𝒩</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800" b="0" i="1">
                            <a:latin typeface="Cambria Math" panose="02040503050406030204" pitchFamily="18" charset="0"/>
                            <a:ea typeface="宋体" panose="02010600030101010101" pitchFamily="2" charset="-122"/>
                            <a:cs typeface="Times New Roman" panose="02020603050405020304" pitchFamily="18" charset="0"/>
                          </a:rPr>
                          <m:t>𝑟</m:t>
                        </m:r>
                      </m:sup>
                    </m:sSubSup>
                  </m:oMath>
                </a14:m>
                <a:r>
                  <a:rPr lang="zh-CN" altLang="zh-CN" sz="1800" b="0" dirty="0">
                    <a:cs typeface="Times New Roman" panose="02020603050405020304" pitchFamily="18" charset="0"/>
                  </a:rPr>
                  <a:t>表示</a:t>
                </a:r>
                <a14:m>
                  <m:oMath xmlns:m="http://schemas.openxmlformats.org/officeDocument/2006/math">
                    <m:sSub>
                      <m:sSubPr>
                        <m:ctrlPr>
                          <a:rPr lang="zh-CN" altLang="zh-CN" sz="1800" b="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a:latin typeface="Cambria Math" panose="02040503050406030204" pitchFamily="18" charset="0"/>
                            <a:ea typeface="宋体" panose="02010600030101010101" pitchFamily="2" charset="-122"/>
                            <a:cs typeface="Times New Roman" panose="02020603050405020304" pitchFamily="18" charset="0"/>
                          </a:rPr>
                          <m:t>h</m:t>
                        </m:r>
                      </m:e>
                      <m:sub>
                        <m:r>
                          <a:rPr lang="en-US" altLang="zh-CN" sz="1800" b="0" i="1">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zh-CN" sz="1800" b="0" dirty="0">
                    <a:cs typeface="Times New Roman" panose="02020603050405020304" pitchFamily="18" charset="0"/>
                  </a:rPr>
                  <a:t>在关系</a:t>
                </a:r>
                <a:r>
                  <a:rPr lang="en-US" altLang="zh-CN" sz="1800" b="0" i="1" dirty="0"/>
                  <a:t>r</a:t>
                </a:r>
                <a:r>
                  <a:rPr lang="zh-CN" altLang="zh-CN" sz="1800" b="0" dirty="0">
                    <a:cs typeface="Times New Roman" panose="02020603050405020304" pitchFamily="18" charset="0"/>
                  </a:rPr>
                  <a:t>下的邻居索引集</a:t>
                </a:r>
                <a:endParaRPr lang="en-US" altLang="zh-CN" sz="1800" b="0" dirty="0">
                  <a:latin typeface="黑体" panose="02010609060101010101" pitchFamily="2" charset="-122"/>
                </a:endParaRPr>
              </a:p>
            </p:txBody>
          </p:sp>
        </mc:Choice>
        <mc:Fallback xmlns="">
          <p:sp>
            <p:nvSpPr>
              <p:cNvPr id="10" name="对话气泡: 矩形 4"/>
              <p:cNvSpPr>
                <a:spLocks noRot="1" noChangeAspect="1" noMove="1" noResize="1" noEditPoints="1" noAdjustHandles="1" noChangeArrowheads="1" noChangeShapeType="1" noTextEdit="1"/>
              </p:cNvSpPr>
              <p:nvPr/>
            </p:nvSpPr>
            <p:spPr bwMode="auto">
              <a:xfrm>
                <a:off x="1691680" y="3573016"/>
                <a:ext cx="6985178" cy="1224136"/>
              </a:xfrm>
              <a:prstGeom prst="wedgeRectCallout">
                <a:avLst>
                  <a:gd name="adj1" fmla="val 501"/>
                  <a:gd name="adj2" fmla="val -63630"/>
                </a:avLst>
              </a:prstGeom>
              <a:blipFill>
                <a:blip r:embed="rId3"/>
                <a:stretch>
                  <a:fillRect r="-610"/>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话气泡: 矩形 4"/>
              <p:cNvSpPr/>
              <p:nvPr/>
            </p:nvSpPr>
            <p:spPr bwMode="auto">
              <a:xfrm>
                <a:off x="2051719" y="6058249"/>
                <a:ext cx="6283325" cy="467095"/>
              </a:xfrm>
              <a:prstGeom prst="wedgeRectCallout">
                <a:avLst>
                  <a:gd name="adj1" fmla="val 1430"/>
                  <a:gd name="adj2" fmla="val -96863"/>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800"/>
                  </a:lnSpc>
                  <a:spcBef>
                    <a:spcPts val="0"/>
                  </a:spcBef>
                </a:pPr>
                <a:r>
                  <a:rPr lang="zh-CN" altLang="zh-CN" sz="1800" b="0" kern="0" dirty="0">
                    <a:cs typeface="Times New Roman" panose="02020603050405020304" pitchFamily="18" charset="0"/>
                  </a:rPr>
                  <a:t>基分解的系数向量</a:t>
                </a:r>
                <a14:m>
                  <m:oMath xmlns:m="http://schemas.openxmlformats.org/officeDocument/2006/math">
                    <m:sSubSup>
                      <m:sSub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kern="0">
                            <a:latin typeface="Cambria Math" panose="02040503050406030204" pitchFamily="18" charset="0"/>
                            <a:ea typeface="宋体" panose="02010600030101010101" pitchFamily="2" charset="-122"/>
                            <a:cs typeface="Times New Roman" panose="02020603050405020304" pitchFamily="18" charset="0"/>
                          </a:rPr>
                          <m:t>𝐚</m:t>
                        </m:r>
                      </m:e>
                      <m:sub>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Ƅ</m:t>
                        </m:r>
                      </m:sub>
                      <m:sup>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𝓁</m:t>
                        </m:r>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m:t>
                        </m:r>
                      </m:sup>
                    </m:sSubSup>
                  </m:oMath>
                </a14:m>
                <a:r>
                  <a:rPr lang="zh-CN" altLang="zh-CN" sz="1800" b="0" kern="0" dirty="0">
                    <a:cs typeface="Times New Roman" panose="02020603050405020304" pitchFamily="18" charset="0"/>
                  </a:rPr>
                  <a:t>和基分解矩阵</a:t>
                </a:r>
                <a14:m>
                  <m:oMath xmlns:m="http://schemas.openxmlformats.org/officeDocument/2006/math">
                    <m:sSubSup>
                      <m:sSub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kern="0">
                            <a:latin typeface="Cambria Math" panose="02040503050406030204" pitchFamily="18" charset="0"/>
                            <a:ea typeface="宋体" panose="02010600030101010101" pitchFamily="2" charset="-122"/>
                            <a:cs typeface="Times New Roman" panose="02020603050405020304" pitchFamily="18" charset="0"/>
                          </a:rPr>
                          <m:t>𝐕</m:t>
                        </m:r>
                      </m:e>
                      <m:sub>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Ƅ</m:t>
                        </m:r>
                      </m:sub>
                      <m:sup>
                        <m:d>
                          <m:d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𝓁</m:t>
                            </m:r>
                          </m:e>
                        </m:d>
                      </m:sup>
                    </m:sSubSup>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ℝ</m:t>
                        </m:r>
                      </m:e>
                      <m:sup>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𝑑</m:t>
                        </m:r>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𝑑</m:t>
                        </m:r>
                      </m:sup>
                    </m:sSup>
                  </m:oMath>
                </a14:m>
                <a:r>
                  <a:rPr lang="zh-CN" altLang="zh-CN" sz="1800" b="0" kern="0" dirty="0">
                    <a:cs typeface="Times New Roman" panose="02020603050405020304" pitchFamily="18" charset="0"/>
                  </a:rPr>
                  <a:t>的数量均为</a:t>
                </a:r>
                <a14:m>
                  <m:oMath xmlns:m="http://schemas.openxmlformats.org/officeDocument/2006/math">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ℬ</m:t>
                    </m:r>
                  </m:oMath>
                </a14:m>
                <a:endParaRPr lang="en-US" altLang="zh-CN" sz="1800" b="0" dirty="0">
                  <a:latin typeface="黑体" panose="02010609060101010101" pitchFamily="2" charset="-122"/>
                </a:endParaRPr>
              </a:p>
            </p:txBody>
          </p:sp>
        </mc:Choice>
        <mc:Fallback xmlns="">
          <p:sp>
            <p:nvSpPr>
              <p:cNvPr id="11" name="对话气泡: 矩形 4"/>
              <p:cNvSpPr>
                <a:spLocks noRot="1" noChangeAspect="1" noMove="1" noResize="1" noEditPoints="1" noAdjustHandles="1" noChangeArrowheads="1" noChangeShapeType="1" noTextEdit="1"/>
              </p:cNvSpPr>
              <p:nvPr/>
            </p:nvSpPr>
            <p:spPr bwMode="auto">
              <a:xfrm>
                <a:off x="2051719" y="6058249"/>
                <a:ext cx="6283325" cy="467095"/>
              </a:xfrm>
              <a:prstGeom prst="wedgeRectCallout">
                <a:avLst>
                  <a:gd name="adj1" fmla="val 1430"/>
                  <a:gd name="adj2" fmla="val -96863"/>
                </a:avLst>
              </a:prstGeom>
              <a:blipFill>
                <a:blip r:embed="rId4"/>
                <a:stretch>
                  <a:fillRect l="-388" b="-3509"/>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引例</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知识图谱概述</a:t>
            </a:r>
            <a:endParaRPr lang="en-US" altLang="zh-CN" sz="2200" dirty="0">
              <a:solidFill>
                <a:srgbClr val="FF000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知识图谱构建</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知识图谱嵌入</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知识图谱推理</a:t>
            </a:r>
            <a:endParaRPr lang="en-US" altLang="zh-CN" sz="2200" dirty="0">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1715500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(12)</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的推理（以</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为</a:t>
            </a:r>
            <a:r>
              <a:rPr lang="en-US" altLang="zh-CN" sz="2200" kern="0" dirty="0">
                <a:solidFill>
                  <a:srgbClr val="0000FF"/>
                </a:solidFill>
                <a:ea typeface="黑体" panose="02010609060101010101" pitchFamily="2" charset="-122"/>
              </a:rPr>
              <a:t>GNN</a:t>
            </a:r>
            <a:r>
              <a:rPr lang="zh-CN" altLang="en-US" sz="2200" kern="0" dirty="0">
                <a:solidFill>
                  <a:srgbClr val="0000FF"/>
                </a:solidFill>
                <a:ea typeface="黑体" panose="02010609060101010101" pitchFamily="2" charset="-122"/>
              </a:rPr>
              <a:t>的代表）</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1005681" y="2666221"/>
                <a:ext cx="7958138" cy="870751"/>
              </a:xfrm>
              <a:prstGeom prst="rect">
                <a:avLst/>
              </a:prstGeom>
              <a:noFill/>
            </p:spPr>
            <p:txBody>
              <a:bodyPr wrap="square" rtlCol="0">
                <a:spAutoFit/>
              </a:bodyPr>
              <a:lstStyle/>
              <a:p>
                <a:pPr>
                  <a:lnSpc>
                    <a:spcPct val="150000"/>
                  </a:lnSpc>
                </a:pPr>
                <a:r>
                  <a:rPr lang="zh-CN" altLang="zh-CN" sz="1800" b="0" dirty="0">
                    <a:effectLst/>
                    <a:latin typeface="+mn-lt"/>
                    <a:ea typeface="黑体" panose="02010609060101010101" pitchFamily="2" charset="-122"/>
                    <a:cs typeface="Times New Roman" panose="02020603050405020304" pitchFamily="18" charset="0"/>
                  </a:rPr>
                  <a:t>给定</a:t>
                </a:r>
                <a:r>
                  <a:rPr lang="en-US" altLang="zh-CN" sz="1800" b="0" dirty="0">
                    <a:effectLst/>
                    <a:latin typeface="+mn-lt"/>
                    <a:ea typeface="黑体" panose="02010609060101010101" pitchFamily="2" charset="-122"/>
                  </a:rPr>
                  <a:t>KG</a:t>
                </a:r>
                <a:r>
                  <a:rPr lang="zh-CN" altLang="zh-CN" sz="1800" b="0" dirty="0">
                    <a:effectLst/>
                    <a:latin typeface="+mn-lt"/>
                    <a:ea typeface="黑体" panose="02010609060101010101" pitchFamily="2" charset="-122"/>
                    <a:cs typeface="Times New Roman" panose="02020603050405020304" pitchFamily="18" charset="0"/>
                  </a:rPr>
                  <a:t>中可能存在的三元组</a:t>
                </a:r>
                <a14:m>
                  <m:oMath xmlns:m="http://schemas.openxmlformats.org/officeDocument/2006/math">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&lt;</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&gt;</m:t>
                    </m:r>
                  </m:oMath>
                </a14:m>
                <a:r>
                  <a:rPr lang="zh-CN" altLang="zh-CN" sz="1800" b="0" dirty="0">
                    <a:effectLst/>
                    <a:latin typeface="+mn-lt"/>
                    <a:ea typeface="黑体" panose="02010609060101010101" pitchFamily="2" charset="-122"/>
                    <a:cs typeface="Times New Roman" panose="02020603050405020304" pitchFamily="18" charset="0"/>
                  </a:rPr>
                  <a:t>，基于</a:t>
                </a:r>
                <a:r>
                  <a:rPr lang="en-US" altLang="zh-CN" sz="1800" b="0" dirty="0">
                    <a:effectLst/>
                    <a:latin typeface="+mn-lt"/>
                    <a:ea typeface="黑体" panose="02010609060101010101" pitchFamily="2" charset="-122"/>
                  </a:rPr>
                  <a:t>R-GCN</a:t>
                </a:r>
                <a:r>
                  <a:rPr lang="zh-CN" altLang="zh-CN" sz="1800" b="0" dirty="0">
                    <a:effectLst/>
                    <a:latin typeface="+mn-lt"/>
                    <a:ea typeface="黑体" panose="02010609060101010101" pitchFamily="2" charset="-122"/>
                    <a:cs typeface="Times New Roman" panose="02020603050405020304" pitchFamily="18" charset="0"/>
                  </a:rPr>
                  <a:t>的推理方法通过计算评分函数</a:t>
                </a:r>
                <a14:m>
                  <m:oMath xmlns:m="http://schemas.openxmlformats.org/officeDocument/2006/math">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zh-CN" sz="1800" b="0" dirty="0">
                    <a:effectLst/>
                    <a:latin typeface="+mn-lt"/>
                    <a:ea typeface="黑体" panose="02010609060101010101" pitchFamily="2" charset="-122"/>
                    <a:cs typeface="Times New Roman" panose="02020603050405020304" pitchFamily="18" charset="0"/>
                  </a:rPr>
                  <a:t>来判断三元组</a:t>
                </a:r>
                <a14:m>
                  <m:oMath xmlns:m="http://schemas.openxmlformats.org/officeDocument/2006/math">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&lt;</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1800" b="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b="0">
                        <a:effectLst/>
                        <a:latin typeface="Cambria Math" panose="02040503050406030204" pitchFamily="18" charset="0"/>
                        <a:ea typeface="宋体" panose="02010600030101010101" pitchFamily="2" charset="-122"/>
                        <a:cs typeface="Times New Roman" panose="02020603050405020304" pitchFamily="18" charset="0"/>
                      </a:rPr>
                      <m:t>&gt;</m:t>
                    </m:r>
                  </m:oMath>
                </a14:m>
                <a:r>
                  <a:rPr lang="zh-CN" altLang="zh-CN" sz="1800" b="0" dirty="0">
                    <a:effectLst/>
                    <a:latin typeface="+mn-lt"/>
                    <a:ea typeface="黑体" panose="02010609060101010101" pitchFamily="2" charset="-122"/>
                    <a:cs typeface="Times New Roman" panose="02020603050405020304" pitchFamily="18" charset="0"/>
                  </a:rPr>
                  <a:t>存在的可能性。</a:t>
                </a:r>
                <a:endParaRPr lang="en-US" altLang="zh-CN" sz="1800" b="0" dirty="0">
                  <a:effectLst/>
                  <a:latin typeface="+mn-lt"/>
                  <a:ea typeface="黑体" panose="02010609060101010101" pitchFamily="2" charset="-122"/>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1005681" y="2666221"/>
                <a:ext cx="7958138" cy="870751"/>
              </a:xfrm>
              <a:prstGeom prst="rect">
                <a:avLst/>
              </a:prstGeom>
              <a:blipFill rotWithShape="1">
                <a:blip r:embed="rId3"/>
                <a:stretch>
                  <a:fillRect l="-6" t="-56" r="2" b="3"/>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528551676"/>
              </p:ext>
            </p:extLst>
          </p:nvPr>
        </p:nvGraphicFramePr>
        <p:xfrm>
          <a:off x="4206502" y="4077072"/>
          <a:ext cx="4572000" cy="1577426"/>
        </p:xfrm>
        <a:graphic>
          <a:graphicData uri="http://schemas.openxmlformats.org/presentationml/2006/ole">
            <mc:AlternateContent xmlns:mc="http://schemas.openxmlformats.org/markup-compatibility/2006">
              <mc:Choice xmlns:v="urn:schemas-microsoft-com:vml" Requires="v">
                <p:oleObj r:id="rId4" imgW="2546350" imgH="885190" progId="Visio.Drawing.15">
                  <p:embed/>
                </p:oleObj>
              </mc:Choice>
              <mc:Fallback>
                <p:oleObj r:id="rId4" imgW="2546350" imgH="88519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502" y="4077072"/>
                        <a:ext cx="4572000" cy="1577426"/>
                      </a:xfrm>
                      <a:prstGeom prst="rect">
                        <a:avLst/>
                      </a:prstGeom>
                      <a:noFill/>
                    </p:spPr>
                  </p:pic>
                </p:oleObj>
              </mc:Fallback>
            </mc:AlternateContent>
          </a:graphicData>
        </a:graphic>
      </p:graphicFrame>
      <p:sp>
        <p:nvSpPr>
          <p:cNvPr id="8" name="文本框 7"/>
          <p:cNvSpPr txBox="1"/>
          <p:nvPr/>
        </p:nvSpPr>
        <p:spPr>
          <a:xfrm>
            <a:off x="611560" y="3649197"/>
            <a:ext cx="3108456" cy="2532745"/>
          </a:xfrm>
          <a:prstGeom prst="rect">
            <a:avLst/>
          </a:prstGeom>
          <a:noFill/>
        </p:spPr>
        <p:txBody>
          <a:bodyPr wrap="square" rtlCol="0">
            <a:spAutoFit/>
          </a:bodyPr>
          <a:lstStyle/>
          <a:p>
            <a:pPr marL="540000" indent="-342900" algn="just" eaLnBrk="0" hangingPunct="0">
              <a:lnSpc>
                <a:spcPct val="150000"/>
              </a:lnSpc>
              <a:spcBef>
                <a:spcPts val="0"/>
              </a:spcBef>
              <a:spcAft>
                <a:spcPts val="0"/>
              </a:spcAft>
              <a:buFont typeface="黑体" panose="02010609060101010101" pitchFamily="49" charset="-122"/>
              <a:buChar char="-"/>
              <a:defRPr/>
            </a:pPr>
            <a:r>
              <a:rPr lang="en-US" altLang="zh-CN" sz="1800" b="0" dirty="0">
                <a:solidFill>
                  <a:srgbClr val="002060"/>
                </a:solidFill>
              </a:rPr>
              <a:t>R-GCN</a:t>
            </a:r>
            <a:r>
              <a:rPr lang="zh-CN" altLang="en-US" sz="1800" b="0" dirty="0">
                <a:solidFill>
                  <a:srgbClr val="002060"/>
                </a:solidFill>
              </a:rPr>
              <a:t>由</a:t>
            </a:r>
            <a:r>
              <a:rPr lang="en-US" altLang="zh-CN" sz="1800" b="0" dirty="0">
                <a:solidFill>
                  <a:srgbClr val="002060"/>
                </a:solidFill>
              </a:rPr>
              <a:t>N</a:t>
            </a:r>
            <a:r>
              <a:rPr lang="zh-CN" altLang="en-US" sz="1800" b="0" dirty="0">
                <a:solidFill>
                  <a:srgbClr val="002060"/>
                </a:solidFill>
              </a:rPr>
              <a:t>层编码器对</a:t>
            </a:r>
            <a:r>
              <a:rPr lang="en-US" altLang="zh-CN" sz="1800" b="0" dirty="0">
                <a:solidFill>
                  <a:srgbClr val="002060"/>
                </a:solidFill>
              </a:rPr>
              <a:t>KG</a:t>
            </a:r>
            <a:r>
              <a:rPr lang="zh-CN" altLang="en-US" sz="1800" b="0" dirty="0">
                <a:solidFill>
                  <a:srgbClr val="002060"/>
                </a:solidFill>
              </a:rPr>
              <a:t>中的实体进行编码</a:t>
            </a:r>
            <a:endParaRPr lang="en-US" altLang="zh-CN" sz="1800" b="0" dirty="0">
              <a:solidFill>
                <a:srgbClr val="002060"/>
              </a:solidFill>
            </a:endParaRPr>
          </a:p>
          <a:p>
            <a:pPr marL="540000" indent="-342900" algn="just" eaLnBrk="0" hangingPunct="0">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rPr>
              <a:t>然后通过评分函数对三元组进行打分</a:t>
            </a:r>
            <a:endParaRPr lang="en-US" altLang="zh-CN" sz="1800" b="0" dirty="0">
              <a:solidFill>
                <a:srgbClr val="002060"/>
              </a:solidFill>
            </a:endParaRPr>
          </a:p>
          <a:p>
            <a:pPr marL="540000" indent="-342900" algn="just" eaLnBrk="0" hangingPunct="0">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rPr>
              <a:t>根据得分高低判断三元组是否符合要求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知识图谱推理 </a:t>
            </a:r>
            <a:r>
              <a:rPr lang="en-US" altLang="zh-CN" dirty="0">
                <a:ea typeface="黑体" panose="02010609060101010101" pitchFamily="2" charset="-122"/>
              </a:rPr>
              <a:t>(13)</a:t>
            </a:r>
            <a:endParaRPr lang="zh-CN" altLang="en-US" dirty="0">
              <a:ea typeface="黑体" panose="02010609060101010101" pitchFamily="2" charset="-122"/>
            </a:endParaRPr>
          </a:p>
        </p:txBody>
      </p:sp>
      <p:sp>
        <p:nvSpPr>
          <p:cNvPr id="52" name="Rectangle 3"/>
          <p:cNvSpPr txBox="1">
            <a:spLocks noChangeArrowheads="1"/>
          </p:cNvSpPr>
          <p:nvPr/>
        </p:nvSpPr>
        <p:spPr>
          <a:xfrm>
            <a:off x="715962" y="2060848"/>
            <a:ext cx="7958138" cy="468396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基于</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的推理（以</a:t>
            </a:r>
            <a:r>
              <a:rPr lang="en-US" altLang="zh-CN" sz="2200" kern="0" dirty="0">
                <a:solidFill>
                  <a:srgbClr val="0000FF"/>
                </a:solidFill>
                <a:ea typeface="黑体" panose="02010609060101010101" pitchFamily="2" charset="-122"/>
              </a:rPr>
              <a:t>R-GCN</a:t>
            </a:r>
            <a:r>
              <a:rPr lang="zh-CN" altLang="en-US" sz="2200" kern="0" dirty="0">
                <a:solidFill>
                  <a:srgbClr val="0000FF"/>
                </a:solidFill>
                <a:ea typeface="黑体" panose="02010609060101010101" pitchFamily="2" charset="-122"/>
              </a:rPr>
              <a:t>为</a:t>
            </a:r>
            <a:r>
              <a:rPr lang="en-US" altLang="zh-CN" sz="2200" kern="0" dirty="0">
                <a:solidFill>
                  <a:srgbClr val="0000FF"/>
                </a:solidFill>
                <a:ea typeface="黑体" panose="02010609060101010101" pitchFamily="2" charset="-122"/>
              </a:rPr>
              <a:t>GNN</a:t>
            </a:r>
            <a:r>
              <a:rPr lang="zh-CN" altLang="en-US" sz="2200" kern="0" dirty="0">
                <a:solidFill>
                  <a:srgbClr val="0000FF"/>
                </a:solidFill>
                <a:ea typeface="黑体" panose="02010609060101010101" pitchFamily="2" charset="-122"/>
              </a:rPr>
              <a:t>的代表）</a:t>
            </a:r>
            <a:endParaRPr lang="en-US" altLang="zh-CN" sz="2000" kern="0" dirty="0">
              <a:solidFill>
                <a:srgbClr val="0000FF"/>
              </a:solidFill>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972854" y="2564904"/>
                <a:ext cx="7847618" cy="3320909"/>
              </a:xfrm>
              <a:prstGeom prst="rect">
                <a:avLst/>
              </a:prstGeom>
              <a:noFill/>
            </p:spPr>
            <p:txBody>
              <a:bodyPr wrap="square" rtlCol="0">
                <a:spAutoFit/>
              </a:bodyPr>
              <a:lstStyle/>
              <a:p>
                <a:pPr>
                  <a:lnSpc>
                    <a:spcPts val="3200"/>
                  </a:lnSpc>
                </a:pPr>
                <a:r>
                  <a:rPr lang="zh-CN" altLang="zh-CN" sz="1800" b="0" dirty="0">
                    <a:latin typeface="+mn-lt"/>
                    <a:ea typeface="黑体" panose="02010609060101010101" pitchFamily="2" charset="-122"/>
                  </a:rPr>
                  <a:t>实体编码器将实体</a:t>
                </a:r>
                <a14:m>
                  <m:oMath xmlns:m="http://schemas.openxmlformats.org/officeDocument/2006/math">
                    <m:sSub>
                      <m:sSubPr>
                        <m:ctrlPr>
                          <a:rPr lang="zh-CN" altLang="zh-CN" sz="1800" b="0" i="1">
                            <a:latin typeface="Cambria Math" panose="02040503050406030204" pitchFamily="18" charset="0"/>
                          </a:rPr>
                        </m:ctrlPr>
                      </m:sSubPr>
                      <m:e>
                        <m:r>
                          <a:rPr lang="en-US" altLang="zh-CN" sz="1800" b="0" i="1">
                            <a:latin typeface="Cambria Math" panose="02040503050406030204" pitchFamily="18" charset="0"/>
                          </a:rPr>
                          <m:t>h</m:t>
                        </m:r>
                      </m:e>
                      <m:sub>
                        <m:r>
                          <a:rPr lang="en-US" altLang="zh-CN" sz="1800" b="0" i="1">
                            <a:latin typeface="Cambria Math" panose="02040503050406030204" pitchFamily="18" charset="0"/>
                          </a:rPr>
                          <m:t>𝑖</m:t>
                        </m:r>
                      </m:sub>
                    </m:sSub>
                  </m:oMath>
                </a14:m>
                <a:r>
                  <a:rPr lang="zh-CN" altLang="zh-CN" sz="1800" b="0" dirty="0">
                    <a:latin typeface="+mn-lt"/>
                    <a:ea typeface="黑体" panose="02010609060101010101" pitchFamily="2" charset="-122"/>
                  </a:rPr>
                  <a:t>映射为实值向量</a:t>
                </a:r>
                <a14:m>
                  <m:oMath xmlns:m="http://schemas.openxmlformats.org/officeDocument/2006/math">
                    <m:sSub>
                      <m:sSubPr>
                        <m:ctrlPr>
                          <a:rPr lang="zh-CN" altLang="zh-CN" sz="1800" b="0" i="1">
                            <a:latin typeface="Cambria Math" panose="02040503050406030204" pitchFamily="18" charset="0"/>
                          </a:rPr>
                        </m:ctrlPr>
                      </m:sSubPr>
                      <m:e>
                        <m:r>
                          <a:rPr lang="en-US" altLang="zh-CN" sz="1800" b="1" i="0">
                            <a:latin typeface="Cambria Math" panose="02040503050406030204" pitchFamily="18" charset="0"/>
                          </a:rPr>
                          <m:t>𝐡</m:t>
                        </m:r>
                      </m:e>
                      <m:sub>
                        <m:r>
                          <a:rPr lang="en-US" altLang="zh-CN" sz="1800" b="0" i="1">
                            <a:latin typeface="Cambria Math" panose="02040503050406030204" pitchFamily="18" charset="0"/>
                          </a:rPr>
                          <m:t>𝑖</m:t>
                        </m:r>
                      </m:sub>
                    </m:sSub>
                    <m:r>
                      <a:rPr lang="en-US" altLang="zh-CN" sz="1800" b="0" i="1">
                        <a:latin typeface="Cambria Math" panose="02040503050406030204" pitchFamily="18" charset="0"/>
                      </a:rPr>
                      <m:t>∈</m:t>
                    </m:r>
                    <m:sSup>
                      <m:sSupPr>
                        <m:ctrlPr>
                          <a:rPr lang="zh-CN" altLang="zh-CN" sz="1800" b="0" i="1">
                            <a:latin typeface="Cambria Math" panose="02040503050406030204" pitchFamily="18" charset="0"/>
                          </a:rPr>
                        </m:ctrlPr>
                      </m:sSupPr>
                      <m:e>
                        <m:r>
                          <a:rPr lang="en-US" altLang="zh-CN" sz="1800" b="0" i="1">
                            <a:latin typeface="Cambria Math" panose="02040503050406030204" pitchFamily="18" charset="0"/>
                          </a:rPr>
                          <m:t>ℝ</m:t>
                        </m:r>
                      </m:e>
                      <m:sup>
                        <m:r>
                          <a:rPr lang="en-US" altLang="zh-CN" sz="1800" b="0" i="1">
                            <a:latin typeface="Cambria Math" panose="02040503050406030204" pitchFamily="18" charset="0"/>
                          </a:rPr>
                          <m:t>𝑑</m:t>
                        </m:r>
                      </m:sup>
                    </m:sSup>
                  </m:oMath>
                </a14:m>
                <a:r>
                  <a:rPr lang="zh-CN" altLang="zh-CN" sz="1800" b="0" dirty="0">
                    <a:latin typeface="+mn-lt"/>
                    <a:ea typeface="黑体" panose="02010609060101010101" pitchFamily="2" charset="-122"/>
                  </a:rPr>
                  <a:t>，其中，</a:t>
                </a:r>
                <a14:m>
                  <m:oMath xmlns:m="http://schemas.openxmlformats.org/officeDocument/2006/math">
                    <m:sSub>
                      <m:sSubPr>
                        <m:ctrlPr>
                          <a:rPr lang="zh-CN" altLang="zh-CN" sz="1800" b="0" i="1">
                            <a:latin typeface="Cambria Math" panose="02040503050406030204" pitchFamily="18" charset="0"/>
                          </a:rPr>
                        </m:ctrlPr>
                      </m:sSubPr>
                      <m:e>
                        <m:r>
                          <a:rPr lang="en-US" altLang="zh-CN" sz="1800" b="1" i="0">
                            <a:latin typeface="Cambria Math" panose="02040503050406030204" pitchFamily="18" charset="0"/>
                          </a:rPr>
                          <m:t>𝐡</m:t>
                        </m:r>
                      </m:e>
                      <m:sub>
                        <m:r>
                          <a:rPr lang="en-US" altLang="zh-CN" sz="1800" b="0" i="1">
                            <a:latin typeface="Cambria Math" panose="02040503050406030204" pitchFamily="18" charset="0"/>
                          </a:rPr>
                          <m:t>𝑖</m:t>
                        </m:r>
                      </m:sub>
                    </m:sSub>
                  </m:oMath>
                </a14:m>
                <a:r>
                  <a:rPr lang="zh-CN" altLang="zh-CN" sz="1800" b="0" dirty="0">
                    <a:latin typeface="+mn-lt"/>
                    <a:ea typeface="黑体" panose="02010609060101010101" pitchFamily="2" charset="-122"/>
                  </a:rPr>
                  <a:t>为</a:t>
                </a:r>
                <a:r>
                  <a:rPr lang="en-US" altLang="zh-CN" sz="1800" b="0" dirty="0">
                    <a:latin typeface="+mn-lt"/>
                    <a:ea typeface="黑体" panose="02010609060101010101" pitchFamily="2" charset="-122"/>
                  </a:rPr>
                  <a:t>R-GCN</a:t>
                </a:r>
                <a:r>
                  <a:rPr lang="zh-CN" altLang="zh-CN" sz="1800" b="0" dirty="0">
                    <a:latin typeface="+mn-lt"/>
                    <a:ea typeface="黑体" panose="02010609060101010101" pitchFamily="2" charset="-122"/>
                  </a:rPr>
                  <a:t>最后一层的输出，即</a:t>
                </a:r>
                <a14:m>
                  <m:oMath xmlns:m="http://schemas.openxmlformats.org/officeDocument/2006/math">
                    <m:sSub>
                      <m:sSubPr>
                        <m:ctrlPr>
                          <a:rPr lang="zh-CN" altLang="zh-CN" sz="1800" b="0" i="1">
                            <a:latin typeface="Cambria Math" panose="02040503050406030204" pitchFamily="18" charset="0"/>
                          </a:rPr>
                        </m:ctrlPr>
                      </m:sSubPr>
                      <m:e>
                        <m:r>
                          <a:rPr lang="en-US" altLang="zh-CN" sz="1800" b="1" i="0">
                            <a:latin typeface="Cambria Math" panose="02040503050406030204" pitchFamily="18" charset="0"/>
                          </a:rPr>
                          <m:t>𝐡</m:t>
                        </m:r>
                      </m:e>
                      <m:sub>
                        <m:r>
                          <a:rPr lang="en-US" altLang="zh-CN" sz="1800" b="0" i="1">
                            <a:latin typeface="Cambria Math" panose="02040503050406030204" pitchFamily="18" charset="0"/>
                          </a:rPr>
                          <m:t>𝑖</m:t>
                        </m:r>
                      </m:sub>
                    </m:sSub>
                    <m:r>
                      <a:rPr lang="en-US" altLang="zh-CN" sz="1800" b="0" i="1">
                        <a:latin typeface="Cambria Math" panose="02040503050406030204" pitchFamily="18" charset="0"/>
                      </a:rPr>
                      <m:t>=</m:t>
                    </m:r>
                    <m:sSubSup>
                      <m:sSubSupPr>
                        <m:ctrlPr>
                          <a:rPr lang="zh-CN" altLang="zh-CN" sz="1800" b="0" i="1">
                            <a:latin typeface="Cambria Math" panose="02040503050406030204" pitchFamily="18" charset="0"/>
                          </a:rPr>
                        </m:ctrlPr>
                      </m:sSubSupPr>
                      <m:e>
                        <m:r>
                          <a:rPr lang="en-US" altLang="zh-CN" sz="1800" b="0" i="1">
                            <a:latin typeface="Cambria Math" panose="02040503050406030204" pitchFamily="18" charset="0"/>
                          </a:rPr>
                          <m:t>𝑒</m:t>
                        </m:r>
                      </m:e>
                      <m:sub>
                        <m:r>
                          <a:rPr lang="en-US" altLang="zh-CN" sz="1800" b="0" i="1">
                            <a:latin typeface="Cambria Math" panose="02040503050406030204" pitchFamily="18" charset="0"/>
                          </a:rPr>
                          <m:t>𝑖</m:t>
                        </m:r>
                      </m:sub>
                      <m:sup>
                        <m:r>
                          <a:rPr lang="en-US" altLang="zh-CN" sz="1800" b="0" i="1">
                            <a:latin typeface="Cambria Math" panose="02040503050406030204" pitchFamily="18" charset="0"/>
                          </a:rPr>
                          <m:t>(</m:t>
                        </m:r>
                        <m:r>
                          <a:rPr lang="en-US" altLang="zh-CN" sz="1800" b="0" i="1">
                            <a:latin typeface="Cambria Math" panose="02040503050406030204" pitchFamily="18" charset="0"/>
                          </a:rPr>
                          <m:t>𝑁</m:t>
                        </m:r>
                        <m:r>
                          <a:rPr lang="en-US" altLang="zh-CN" sz="1800" b="0" i="1">
                            <a:latin typeface="Cambria Math" panose="02040503050406030204" pitchFamily="18" charset="0"/>
                          </a:rPr>
                          <m:t>)</m:t>
                        </m:r>
                      </m:sup>
                    </m:sSubSup>
                  </m:oMath>
                </a14:m>
                <a:r>
                  <a:rPr lang="zh-CN" altLang="zh-CN" sz="1800" b="0" dirty="0">
                    <a:latin typeface="+mn-lt"/>
                    <a:ea typeface="黑体" panose="02010609060101010101" pitchFamily="2" charset="-122"/>
                  </a:rPr>
                  <a:t>，关系</a:t>
                </a:r>
                <a14:m>
                  <m:oMath xmlns:m="http://schemas.openxmlformats.org/officeDocument/2006/math">
                    <m:r>
                      <a:rPr lang="en-US" altLang="zh-CN" sz="1800" b="0" i="1">
                        <a:latin typeface="Cambria Math" panose="02040503050406030204" pitchFamily="18" charset="0"/>
                      </a:rPr>
                      <m:t>𝑟</m:t>
                    </m:r>
                  </m:oMath>
                </a14:m>
                <a:r>
                  <a:rPr lang="zh-CN" altLang="zh-CN" sz="1800" b="0" dirty="0">
                    <a:latin typeface="+mn-lt"/>
                    <a:ea typeface="黑体" panose="02010609060101010101" pitchFamily="2" charset="-122"/>
                  </a:rPr>
                  <a:t>和对角矩阵</a:t>
                </a:r>
                <a14:m>
                  <m:oMath xmlns:m="http://schemas.openxmlformats.org/officeDocument/2006/math">
                    <m:sSub>
                      <m:sSubPr>
                        <m:ctrlPr>
                          <a:rPr lang="zh-CN" altLang="zh-CN" sz="1800" b="0" i="1">
                            <a:latin typeface="Cambria Math" panose="02040503050406030204" pitchFamily="18" charset="0"/>
                          </a:rPr>
                        </m:ctrlPr>
                      </m:sSubPr>
                      <m:e>
                        <m:r>
                          <a:rPr lang="en-US" altLang="zh-CN" sz="1800" b="1" i="0">
                            <a:latin typeface="Cambria Math" panose="02040503050406030204" pitchFamily="18" charset="0"/>
                          </a:rPr>
                          <m:t>𝐑</m:t>
                        </m:r>
                      </m:e>
                      <m:sub>
                        <m:r>
                          <a:rPr lang="en-US" altLang="zh-CN" sz="1800" b="0" i="1">
                            <a:latin typeface="Cambria Math" panose="02040503050406030204" pitchFamily="18" charset="0"/>
                          </a:rPr>
                          <m:t>𝑟</m:t>
                        </m:r>
                      </m:sub>
                    </m:sSub>
                    <m:r>
                      <a:rPr lang="en-US" altLang="zh-CN" sz="1800" b="0" i="1">
                        <a:latin typeface="Cambria Math" panose="02040503050406030204" pitchFamily="18" charset="0"/>
                      </a:rPr>
                      <m:t>=</m:t>
                    </m:r>
                    <m:sSup>
                      <m:sSupPr>
                        <m:ctrlPr>
                          <a:rPr lang="zh-CN" altLang="zh-CN" sz="1800" b="0" i="1">
                            <a:latin typeface="Cambria Math" panose="02040503050406030204" pitchFamily="18" charset="0"/>
                          </a:rPr>
                        </m:ctrlPr>
                      </m:sSupPr>
                      <m:e>
                        <m:r>
                          <a:rPr lang="en-US" altLang="zh-CN" sz="1800" b="0" i="1">
                            <a:latin typeface="Cambria Math" panose="02040503050406030204" pitchFamily="18" charset="0"/>
                          </a:rPr>
                          <m:t>ℝ</m:t>
                        </m:r>
                      </m:e>
                      <m:sup>
                        <m:r>
                          <a:rPr lang="en-US" altLang="zh-CN" sz="1800" b="0" i="1">
                            <a:latin typeface="Cambria Math" panose="02040503050406030204" pitchFamily="18" charset="0"/>
                          </a:rPr>
                          <m:t>𝑑</m:t>
                        </m:r>
                        <m:r>
                          <a:rPr lang="en-US" altLang="zh-CN" sz="1800" b="0" i="1">
                            <a:latin typeface="Cambria Math" panose="02040503050406030204" pitchFamily="18" charset="0"/>
                          </a:rPr>
                          <m:t>×</m:t>
                        </m:r>
                        <m:r>
                          <a:rPr lang="en-US" altLang="zh-CN" sz="1800" b="0" i="1">
                            <a:latin typeface="Cambria Math" panose="02040503050406030204" pitchFamily="18" charset="0"/>
                          </a:rPr>
                          <m:t>𝑑</m:t>
                        </m:r>
                      </m:sup>
                    </m:sSup>
                  </m:oMath>
                </a14:m>
                <a:r>
                  <a:rPr lang="zh-CN" altLang="zh-CN" sz="1800" b="0" dirty="0">
                    <a:latin typeface="+mn-lt"/>
                    <a:ea typeface="黑体" panose="02010609060101010101" pitchFamily="2" charset="-122"/>
                  </a:rPr>
                  <a:t>相关联。</a:t>
                </a:r>
                <a:endParaRPr lang="en-US" altLang="zh-CN" sz="1800" b="0" dirty="0">
                  <a:latin typeface="+mn-lt"/>
                  <a:ea typeface="黑体" panose="02010609060101010101" pitchFamily="2" charset="-122"/>
                </a:endParaRPr>
              </a:p>
              <a:p>
                <a:pPr marL="540000" indent="-342900" algn="just" eaLnBrk="0" hangingPunct="0">
                  <a:lnSpc>
                    <a:spcPct val="150000"/>
                  </a:lnSpc>
                  <a:spcBef>
                    <a:spcPts val="0"/>
                  </a:spcBef>
                  <a:spcAft>
                    <a:spcPts val="0"/>
                  </a:spcAft>
                  <a:buFont typeface="黑体" panose="02010609060101010101" pitchFamily="49" charset="-122"/>
                  <a:buChar char="-"/>
                  <a:defRPr/>
                </a:pPr>
                <a:r>
                  <a:rPr lang="zh-CN" altLang="zh-CN" sz="1800" b="0" dirty="0">
                    <a:solidFill>
                      <a:srgbClr val="002060"/>
                    </a:solidFill>
                  </a:rPr>
                  <a:t>评分函数：</a:t>
                </a:r>
              </a:p>
              <a:p>
                <a:pPr algn="ctr">
                  <a:lnSpc>
                    <a:spcPts val="3200"/>
                  </a:lnSpc>
                </a:pPr>
                <a14:m>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𝐡</m:t>
                        </m:r>
                      </m:e>
                      <m:sup>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T</m:t>
                        </m:r>
                      </m:sup>
                    </m:sSup>
                    <m:sSub>
                      <m:sSub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𝐑</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sub>
                    </m:sSub>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𝐭</m:t>
                    </m:r>
                  </m:oMath>
                </a14:m>
                <a:r>
                  <a:rPr lang="en-US" altLang="zh-CN" sz="1800" dirty="0">
                    <a:effectLst/>
                    <a:latin typeface="Times New Roman" panose="02020603050405020304" pitchFamily="18" charset="0"/>
                    <a:ea typeface="宋体" panose="02010600030101010101" pitchFamily="2" charset="-122"/>
                  </a:rPr>
                  <a:t> </a:t>
                </a:r>
              </a:p>
              <a:p>
                <a:pPr marL="540000" indent="-342900" algn="just" eaLnBrk="0" hangingPunct="0">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rPr>
                  <a:t>损失函数：</a:t>
                </a:r>
                <a:endParaRPr lang="en-US" altLang="zh-CN" sz="1800" b="0" dirty="0">
                  <a:solidFill>
                    <a:srgbClr val="002060"/>
                  </a:solidFill>
                </a:endParaRPr>
              </a:p>
              <a:p>
                <a:pPr>
                  <a:lnSpc>
                    <a:spcPct val="125000"/>
                  </a:lnSpc>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ℒ</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baseline="-25000">
                              <a:effectLst/>
                              <a:latin typeface="Cambria Math" panose="02040503050406030204" pitchFamily="18" charset="0"/>
                              <a:ea typeface="宋体" panose="02010600030101010101" pitchFamily="2" charset="-122"/>
                              <a:cs typeface="Times New Roman" panose="02020603050405020304" pitchFamily="18" charset="0"/>
                            </a:rPr>
                            <m:t>𝐽</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𝑅</m:t>
                              </m:r>
                            </m:e>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den>
                      </m:f>
                      <m:nary>
                        <m:naryPr>
                          <m:chr m:val="∑"/>
                          <m:limLoc m:val="undOvr"/>
                          <m:supHide m:val="on"/>
                          <m:ctrlPr>
                            <a:rPr lang="zh-CN" altLang="zh-CN" sz="12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𝑧</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kern="0">
                              <a:effectLst/>
                              <a:latin typeface="Cambria Math" panose="02040503050406030204" pitchFamily="18" charset="0"/>
                              <a:ea typeface="宋体" panose="02010600030101010101" pitchFamily="2" charset="-122"/>
                              <a:cs typeface="Times New Roman" panose="02020603050405020304" pitchFamily="18" charset="0"/>
                            </a:rPr>
                            <m:t>𝛺</m:t>
                          </m:r>
                        </m:sub>
                        <m:sup/>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𝑧</m:t>
                          </m:r>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log</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𝑧</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e>
                      </m:nary>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log</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𝜑</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𝑓</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sz="1800" b="0" kern="100" dirty="0">
                  <a:effectLst/>
                  <a:latin typeface="+mn-lt"/>
                  <a:ea typeface="黑体" panose="02010609060101010101" pitchFamily="2" charset="-122"/>
                  <a:cs typeface="Times New Roman" panose="02020603050405020304" pitchFamily="18" charset="0"/>
                </a:endParaRPr>
              </a:p>
              <a:p>
                <a:endParaRPr lang="zh-CN" altLang="zh-CN" sz="1800" b="0" kern="100" dirty="0">
                  <a:effectLst/>
                  <a:latin typeface="+mn-lt"/>
                  <a:ea typeface="黑体" panose="02010609060101010101" pitchFamily="2" charset="-122"/>
                  <a:cs typeface="Times New Roman" panose="02020603050405020304" pitchFamily="18"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972854" y="2564904"/>
                <a:ext cx="7847618" cy="3320909"/>
              </a:xfrm>
              <a:prstGeom prst="rect">
                <a:avLst/>
              </a:prstGeom>
              <a:blipFill>
                <a:blip r:embed="rId2"/>
                <a:stretch>
                  <a:fillRect l="-699" r="-233"/>
                </a:stretch>
              </a:blipFill>
            </p:spPr>
            <p:txBody>
              <a:bodyPr/>
              <a:lstStyle/>
              <a:p>
                <a:r>
                  <a:rPr lang="zh-CN" altLang="en-US">
                    <a:noFill/>
                  </a:rPr>
                  <a:t> </a:t>
                </a:r>
              </a:p>
            </p:txBody>
          </p:sp>
        </mc:Fallback>
      </mc:AlternateContent>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11" name="对话气泡: 矩形 4"/>
              <p:cNvSpPr/>
              <p:nvPr/>
            </p:nvSpPr>
            <p:spPr bwMode="auto">
              <a:xfrm>
                <a:off x="1475656" y="5888723"/>
                <a:ext cx="6768752" cy="792088"/>
              </a:xfrm>
              <a:prstGeom prst="wedgeRectCallout">
                <a:avLst>
                  <a:gd name="adj1" fmla="val -42126"/>
                  <a:gd name="adj2" fmla="val -91641"/>
                </a:avLst>
              </a:prstGeom>
              <a:solidFill>
                <a:schemeClr val="accent5">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algn="ctr">
                  <a:lnSpc>
                    <a:spcPts val="2800"/>
                  </a:lnSpc>
                  <a:spcBef>
                    <a:spcPts val="0"/>
                  </a:spcBef>
                </a:pPr>
                <a14:m>
                  <m:oMath xmlns:m="http://schemas.openxmlformats.org/officeDocument/2006/math">
                    <m:r>
                      <a:rPr lang="en-US" altLang="zh-CN" sz="1800" b="0" i="1" kern="0">
                        <a:latin typeface="Cambria Math" panose="02040503050406030204" pitchFamily="18" charset="0"/>
                        <a:ea typeface="宋体" panose="02010600030101010101" pitchFamily="2" charset="-122"/>
                        <a:cs typeface="Times New Roman" panose="02020603050405020304" pitchFamily="18" charset="0"/>
                      </a:rPr>
                      <m:t>𝛺</m:t>
                    </m:r>
                  </m:oMath>
                </a14:m>
                <a:r>
                  <a:rPr lang="zh-CN" altLang="zh-CN" sz="1800" b="0" kern="100" dirty="0">
                    <a:cs typeface="Times New Roman" panose="02020603050405020304" pitchFamily="18" charset="0"/>
                  </a:rPr>
                  <a:t>为训练样本集合，</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𝜑</m:t>
                    </m:r>
                  </m:oMath>
                </a14:m>
                <a:r>
                  <a:rPr lang="zh-CN" altLang="zh-CN" sz="1800" b="0" kern="100" dirty="0">
                    <a:cs typeface="Times New Roman" panose="02020603050405020304" pitchFamily="18" charset="0"/>
                  </a:rPr>
                  <a:t>是</a:t>
                </a:r>
                <a:r>
                  <a:rPr lang="en-US" altLang="zh-CN" sz="1800" b="0" kern="100" dirty="0">
                    <a:cs typeface="Times New Roman" panose="02020603050405020304" pitchFamily="18" charset="0"/>
                  </a:rPr>
                  <a:t>Logistic Sigmoid</a:t>
                </a:r>
                <a:r>
                  <a:rPr lang="zh-CN" altLang="zh-CN" sz="1800" b="0" kern="100" dirty="0">
                    <a:cs typeface="Times New Roman" panose="02020603050405020304" pitchFamily="18" charset="0"/>
                  </a:rPr>
                  <a:t>激活函数，</a:t>
                </a:r>
                <a14:m>
                  <m:oMath xmlns:m="http://schemas.openxmlformats.org/officeDocument/2006/math">
                    <m:sSup>
                      <m:sSupPr>
                        <m:ctrlPr>
                          <a:rPr lang="zh-CN" altLang="zh-CN" sz="1800" b="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𝑅</m:t>
                        </m:r>
                      </m:e>
                      <m:sup>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m:t>
                        </m:r>
                      </m:sup>
                    </m:sSup>
                    <m:r>
                      <a:rPr lang="zh-CN" altLang="zh-CN" sz="1800" b="0" kern="100">
                        <a:latin typeface="Cambria Math" panose="02040503050406030204" pitchFamily="18" charset="0"/>
                        <a:ea typeface="宋体" panose="02010600030101010101" pitchFamily="2" charset="-122"/>
                        <a:cs typeface="Times New Roman" panose="02020603050405020304" pitchFamily="18" charset="0"/>
                      </a:rPr>
                      <m:t>为</m:t>
                    </m:r>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𝑅</m:t>
                    </m:r>
                  </m:oMath>
                </a14:m>
                <a:r>
                  <a:rPr lang="zh-CN" altLang="zh-CN" sz="1800" b="0" kern="100" dirty="0">
                    <a:cs typeface="Times New Roman" panose="02020603050405020304" pitchFamily="18" charset="0"/>
                  </a:rPr>
                  <a:t>的子集，</a:t>
                </a:r>
                <a14:m>
                  <m:oMath xmlns:m="http://schemas.openxmlformats.org/officeDocument/2006/math">
                    <m:r>
                      <a:rPr lang="en-US" altLang="zh-CN" sz="1800" b="0" i="1" kern="100">
                        <a:latin typeface="Cambria Math" panose="02040503050406030204" pitchFamily="18" charset="0"/>
                        <a:ea typeface="宋体" panose="02010600030101010101" pitchFamily="2" charset="-122"/>
                        <a:cs typeface="Times New Roman" panose="02020603050405020304" pitchFamily="18" charset="0"/>
                      </a:rPr>
                      <m:t>𝑧</m:t>
                    </m:r>
                  </m:oMath>
                </a14:m>
                <a:r>
                  <a:rPr lang="zh-CN" altLang="zh-CN" sz="1800" b="0" kern="100" dirty="0">
                    <a:cs typeface="Times New Roman" panose="02020603050405020304" pitchFamily="18" charset="0"/>
                  </a:rPr>
                  <a:t>表示样本标签、其取值</a:t>
                </a:r>
                <a:r>
                  <a:rPr lang="en-US" altLang="zh-CN" sz="1800" b="0" kern="100" dirty="0">
                    <a:cs typeface="Times New Roman" panose="02020603050405020304" pitchFamily="18" charset="0"/>
                  </a:rPr>
                  <a:t>1</a:t>
                </a:r>
                <a:r>
                  <a:rPr lang="zh-CN" altLang="zh-CN" sz="1800" b="0" kern="100" dirty="0">
                    <a:cs typeface="Times New Roman" panose="02020603050405020304" pitchFamily="18" charset="0"/>
                  </a:rPr>
                  <a:t>和</a:t>
                </a:r>
                <a:r>
                  <a:rPr lang="en-US" altLang="zh-CN" sz="1800" b="0" kern="100" dirty="0">
                    <a:cs typeface="Times New Roman" panose="02020603050405020304" pitchFamily="18" charset="0"/>
                  </a:rPr>
                  <a:t>0</a:t>
                </a:r>
                <a:r>
                  <a:rPr lang="zh-CN" altLang="zh-CN" sz="1800" b="0" kern="100" dirty="0">
                    <a:cs typeface="Times New Roman" panose="02020603050405020304" pitchFamily="18" charset="0"/>
                  </a:rPr>
                  <a:t>时分别对应正样本和负样本</a:t>
                </a:r>
                <a:endParaRPr lang="en-US" altLang="zh-CN" sz="1800" b="0" dirty="0">
                  <a:latin typeface="黑体" panose="02010609060101010101" pitchFamily="2" charset="-122"/>
                </a:endParaRPr>
              </a:p>
            </p:txBody>
          </p:sp>
        </mc:Choice>
        <mc:Fallback xmlns="">
          <p:sp>
            <p:nvSpPr>
              <p:cNvPr id="11" name="对话气泡: 矩形 4"/>
              <p:cNvSpPr>
                <a:spLocks noRot="1" noChangeAspect="1" noMove="1" noResize="1" noEditPoints="1" noAdjustHandles="1" noChangeArrowheads="1" noChangeShapeType="1" noTextEdit="1"/>
              </p:cNvSpPr>
              <p:nvPr/>
            </p:nvSpPr>
            <p:spPr bwMode="auto">
              <a:xfrm>
                <a:off x="1475656" y="5888723"/>
                <a:ext cx="6768752" cy="792088"/>
              </a:xfrm>
              <a:prstGeom prst="wedgeRectCallout">
                <a:avLst>
                  <a:gd name="adj1" fmla="val -42126"/>
                  <a:gd name="adj2" fmla="val -91641"/>
                </a:avLst>
              </a:prstGeom>
              <a:blipFill>
                <a:blip r:embed="rId3"/>
                <a:stretch>
                  <a:fillRect b="-5882"/>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引例</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知识图谱概述</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知识图谱构建</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知识图谱嵌入</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知识图谱推理</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949808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dirty="0">
                <a:latin typeface="黑体" panose="02010609060101010101" pitchFamily="2" charset="-122"/>
                <a:ea typeface="黑体" panose="02010609060101010101" pitchFamily="2" charset="-122"/>
              </a:rPr>
              <a:t>总结</a:t>
            </a:r>
            <a:endParaRPr lang="en-US" altLang="zh-CN" dirty="0">
              <a:latin typeface="黑体" panose="02010609060101010101" pitchFamily="2" charset="-122"/>
              <a:ea typeface="黑体" panose="02010609060101010101" pitchFamily="2" charset="-122"/>
            </a:endParaRPr>
          </a:p>
        </p:txBody>
      </p:sp>
      <p:sp>
        <p:nvSpPr>
          <p:cNvPr id="5" name="Rectangle 3"/>
          <p:cNvSpPr txBox="1">
            <a:spLocks noChangeArrowheads="1"/>
          </p:cNvSpPr>
          <p:nvPr/>
        </p:nvSpPr>
        <p:spPr bwMode="auto">
          <a:xfrm>
            <a:off x="2915816" y="1988840"/>
            <a:ext cx="4536504" cy="474144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lnSpc>
                <a:spcPct val="150000"/>
              </a:lnSpc>
              <a:spcBef>
                <a:spcPts val="0"/>
              </a:spcBef>
              <a:spcAft>
                <a:spcPts val="0"/>
              </a:spcAft>
            </a:pPr>
            <a:r>
              <a:rPr lang="zh-CN" altLang="en-US" sz="2000" b="0" kern="0" dirty="0">
                <a:solidFill>
                  <a:srgbClr val="002060"/>
                </a:solidFill>
                <a:ea typeface="黑体" panose="02010609060101010101" pitchFamily="2" charset="-122"/>
              </a:rPr>
              <a:t>知识图谱的应用、任务和示例</a:t>
            </a:r>
            <a:endParaRPr lang="en-US" altLang="zh-CN" sz="2000" b="0" kern="0" dirty="0">
              <a:solidFill>
                <a:srgbClr val="002060"/>
              </a:solidFill>
              <a:ea typeface="黑体" panose="02010609060101010101" pitchFamily="2" charset="-122"/>
            </a:endParaRPr>
          </a:p>
          <a:p>
            <a:pPr eaLnBrk="1" hangingPunct="1">
              <a:lnSpc>
                <a:spcPct val="150000"/>
              </a:lnSpc>
              <a:spcBef>
                <a:spcPts val="0"/>
              </a:spcBef>
              <a:spcAft>
                <a:spcPts val="0"/>
              </a:spcAft>
            </a:pPr>
            <a:r>
              <a:rPr lang="zh-CN" altLang="en-US" sz="2000" b="0" kern="0" dirty="0">
                <a:solidFill>
                  <a:srgbClr val="002060"/>
                </a:solidFill>
                <a:ea typeface="黑体" panose="02010609060101010101" pitchFamily="2" charset="-122"/>
              </a:rPr>
              <a:t>知识图谱构建的核心任务： </a:t>
            </a:r>
            <a:endParaRPr lang="en-US" altLang="zh-CN" sz="2000" b="0" kern="0" dirty="0">
              <a:solidFill>
                <a:srgbClr val="002060"/>
              </a:solidFill>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命名实体识别</a:t>
            </a:r>
            <a:endParaRPr lang="en-US" altLang="zh-CN" sz="1800" b="0" dirty="0">
              <a:solidFill>
                <a:srgbClr val="002060"/>
              </a:solidFill>
              <a:latin typeface="Times New Roman" panose="02020603050405020304" pitchFamily="18" charset="0"/>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关系抽取</a:t>
            </a:r>
            <a:endParaRPr lang="en-US" altLang="zh-CN" sz="1800" b="0" dirty="0">
              <a:solidFill>
                <a:srgbClr val="002060"/>
              </a:solidFill>
              <a:latin typeface="Times New Roman" panose="02020603050405020304" pitchFamily="18" charset="0"/>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实体关系联合抽取</a:t>
            </a:r>
            <a:endParaRPr lang="en-US" altLang="zh-CN" sz="1800" b="0" dirty="0">
              <a:solidFill>
                <a:srgbClr val="002060"/>
              </a:solidFill>
              <a:latin typeface="Times New Roman" panose="02020603050405020304" pitchFamily="18" charset="0"/>
              <a:ea typeface="黑体" panose="02010609060101010101" pitchFamily="2" charset="-122"/>
            </a:endParaRPr>
          </a:p>
          <a:p>
            <a:pPr eaLnBrk="1" hangingPunct="1">
              <a:lnSpc>
                <a:spcPct val="150000"/>
              </a:lnSpc>
              <a:spcBef>
                <a:spcPts val="0"/>
              </a:spcBef>
              <a:spcAft>
                <a:spcPts val="0"/>
              </a:spcAft>
            </a:pPr>
            <a:r>
              <a:rPr lang="zh-CN" altLang="en-US" sz="2000" b="0" kern="0" dirty="0">
                <a:solidFill>
                  <a:srgbClr val="002060"/>
                </a:solidFill>
                <a:ea typeface="黑体" panose="02010609060101010101" pitchFamily="2" charset="-122"/>
              </a:rPr>
              <a:t>知识图谱嵌入的主要模型分类</a:t>
            </a:r>
            <a:endParaRPr lang="en-US" altLang="zh-CN" sz="2000" b="0" kern="0" dirty="0">
              <a:solidFill>
                <a:srgbClr val="002060"/>
              </a:solidFill>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距离模型</a:t>
            </a:r>
            <a:endParaRPr lang="en-US" altLang="zh-CN" sz="1800" b="0" dirty="0">
              <a:solidFill>
                <a:srgbClr val="002060"/>
              </a:solidFill>
              <a:latin typeface="Times New Roman" panose="02020603050405020304" pitchFamily="18" charset="0"/>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双线性模型</a:t>
            </a:r>
            <a:endParaRPr lang="en-US" altLang="zh-CN" sz="1800" b="0" dirty="0">
              <a:solidFill>
                <a:srgbClr val="002060"/>
              </a:solidFill>
              <a:latin typeface="Times New Roman" panose="02020603050405020304" pitchFamily="18" charset="0"/>
              <a:ea typeface="黑体" panose="02010609060101010101" pitchFamily="2" charset="-122"/>
            </a:endParaRPr>
          </a:p>
          <a:p>
            <a:pPr eaLnBrk="1" hangingPunct="1">
              <a:lnSpc>
                <a:spcPct val="150000"/>
              </a:lnSpc>
              <a:spcBef>
                <a:spcPts val="0"/>
              </a:spcBef>
              <a:spcAft>
                <a:spcPts val="0"/>
              </a:spcAft>
            </a:pPr>
            <a:r>
              <a:rPr lang="zh-CN" altLang="en-US" sz="2000" b="0" kern="0" dirty="0">
                <a:solidFill>
                  <a:srgbClr val="002060"/>
                </a:solidFill>
                <a:ea typeface="黑体" panose="02010609060101010101" pitchFamily="2" charset="-122"/>
              </a:rPr>
              <a:t>知识图谱推理的主流方法</a:t>
            </a:r>
            <a:endParaRPr lang="en-US" altLang="zh-CN" sz="2000" b="0" kern="0" dirty="0">
              <a:solidFill>
                <a:srgbClr val="002060"/>
              </a:solidFill>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基于规则学习的方法</a:t>
            </a:r>
            <a:endParaRPr lang="en-US" altLang="zh-CN" sz="1800" b="0" dirty="0">
              <a:solidFill>
                <a:srgbClr val="002060"/>
              </a:solidFill>
              <a:latin typeface="Times New Roman" panose="02020603050405020304" pitchFamily="18" charset="0"/>
              <a:ea typeface="黑体" panose="02010609060101010101" pitchFamily="2" charset="-122"/>
            </a:endParaRPr>
          </a:p>
          <a:p>
            <a:pPr marL="540000" algn="just">
              <a:lnSpc>
                <a:spcPct val="150000"/>
              </a:lnSpc>
              <a:spcBef>
                <a:spcPts val="0"/>
              </a:spcBef>
              <a:spcAft>
                <a:spcPts val="0"/>
              </a:spcAft>
              <a:buFont typeface="黑体" panose="02010609060101010101" pitchFamily="49" charset="-122"/>
              <a:buChar char="-"/>
              <a:defRPr/>
            </a:pPr>
            <a:r>
              <a:rPr lang="zh-CN" altLang="en-US" sz="1800" b="0" dirty="0">
                <a:solidFill>
                  <a:srgbClr val="002060"/>
                </a:solidFill>
                <a:latin typeface="Times New Roman" panose="02020603050405020304" pitchFamily="18" charset="0"/>
                <a:ea typeface="黑体" panose="02010609060101010101" pitchFamily="2" charset="-122"/>
              </a:rPr>
              <a:t>基于神经网络的方法</a:t>
            </a:r>
            <a:endParaRPr lang="en-US" altLang="zh-CN" sz="1800" b="0" dirty="0">
              <a:solidFill>
                <a:srgbClr val="002060"/>
              </a:solidFill>
              <a:latin typeface="Times New Roman" panose="02020603050405020304" pitchFamily="18" charset="0"/>
              <a:ea typeface="黑体" panose="0201060906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结语</a:t>
            </a:r>
            <a:endParaRPr lang="en-US" altLang="zh-CN" dirty="0">
              <a:effectLst>
                <a:outerShdw blurRad="38100" dist="38100" dir="2700000" algn="tl">
                  <a:srgbClr val="C0C0C0"/>
                </a:outerShdw>
              </a:effectLst>
              <a:ea typeface="黑体" panose="02010609060101010101" pitchFamily="2" charset="-122"/>
            </a:endParaRPr>
          </a:p>
        </p:txBody>
      </p:sp>
      <p:sp>
        <p:nvSpPr>
          <p:cNvPr id="47107" name="Rectangle 3"/>
          <p:cNvSpPr>
            <a:spLocks noGrp="1" noChangeArrowheads="1"/>
          </p:cNvSpPr>
          <p:nvPr>
            <p:ph type="body" idx="1"/>
          </p:nvPr>
        </p:nvSpPr>
        <p:spPr>
          <a:xfrm>
            <a:off x="1907704" y="2214563"/>
            <a:ext cx="6860059" cy="3881437"/>
          </a:xfrm>
        </p:spPr>
        <p:txBody>
          <a:bodyPr/>
          <a:lstStyle/>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r>
              <a:rPr lang="zh-CN" altLang="en-US" sz="4400" b="1" dirty="0">
                <a:latin typeface="黑体" panose="02010609060101010101" pitchFamily="2" charset="-122"/>
                <a:ea typeface="黑体" panose="02010609060101010101" pitchFamily="2" charset="-122"/>
              </a:rPr>
              <a:t>谢谢</a:t>
            </a:r>
            <a:r>
              <a:rPr lang="zh-CN" altLang="en-US" sz="4400" b="1" dirty="0"/>
              <a:t>！</a:t>
            </a:r>
            <a:endParaRPr lang="en-US" altLang="zh-CN"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知识图谱概述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41" name="Rectangle 3"/>
          <p:cNvSpPr>
            <a:spLocks noChangeArrowheads="1"/>
          </p:cNvSpPr>
          <p:nvPr/>
        </p:nvSpPr>
        <p:spPr bwMode="auto">
          <a:xfrm>
            <a:off x="895441" y="2086568"/>
            <a:ext cx="7997039" cy="3686175"/>
          </a:xfrm>
          <a:prstGeom prst="rect">
            <a:avLst/>
          </a:prstGeom>
          <a:noFill/>
          <a:ln w="9525">
            <a:noFill/>
            <a:miter lim="800000"/>
          </a:ln>
        </p:spPr>
        <p:txBody>
          <a:bodyPr/>
          <a:lstStyle/>
          <a:p>
            <a:pPr marL="342900" indent="-342900">
              <a:lnSpc>
                <a:spcPts val="2600"/>
              </a:lnSpc>
              <a:buFont typeface="Wingdings" panose="05000000000000000000" pitchFamily="2" charset="2"/>
              <a:buChar char="w"/>
            </a:pPr>
            <a:r>
              <a:rPr lang="zh-CN" altLang="en-US" sz="2200" b="1" dirty="0">
                <a:solidFill>
                  <a:srgbClr val="0000FF"/>
                </a:solidFill>
              </a:rPr>
              <a:t> 什么是知识图谱</a:t>
            </a:r>
            <a:endParaRPr lang="zh-CN" altLang="en-US" sz="2200" b="0" dirty="0">
              <a:solidFill>
                <a:srgbClr val="0000FF"/>
              </a:solidFill>
              <a:latin typeface="黑体" panose="02010609060101010101" pitchFamily="2" charset="-122"/>
            </a:endParaRPr>
          </a:p>
        </p:txBody>
      </p:sp>
      <p:sp>
        <p:nvSpPr>
          <p:cNvPr id="42" name="Rectangle 5"/>
          <p:cNvSpPr>
            <a:spLocks noChangeArrowheads="1"/>
          </p:cNvSpPr>
          <p:nvPr/>
        </p:nvSpPr>
        <p:spPr bwMode="auto">
          <a:xfrm>
            <a:off x="894051" y="2550106"/>
            <a:ext cx="7997038" cy="772006"/>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dirty="0">
                <a:solidFill>
                  <a:srgbClr val="002060"/>
                </a:solidFill>
              </a:rPr>
              <a:t>知识图谱（</a:t>
            </a:r>
            <a:r>
              <a:rPr lang="en-US" altLang="zh-CN" sz="1800" b="0" dirty="0">
                <a:solidFill>
                  <a:srgbClr val="002060"/>
                </a:solidFill>
              </a:rPr>
              <a:t>Knowledge Graph, KG</a:t>
            </a:r>
            <a:r>
              <a:rPr lang="zh-CN" altLang="en-US" sz="1800" b="0" dirty="0">
                <a:solidFill>
                  <a:srgbClr val="002060"/>
                </a:solidFill>
              </a:rPr>
              <a:t>）是一种用</a:t>
            </a:r>
            <a:r>
              <a:rPr lang="zh-CN" altLang="en-US" sz="1800" b="0" dirty="0">
                <a:solidFill>
                  <a:srgbClr val="FF0000"/>
                </a:solidFill>
              </a:rPr>
              <a:t>图模型</a:t>
            </a:r>
            <a:r>
              <a:rPr lang="zh-CN" altLang="en-US" sz="1800" b="0" dirty="0">
                <a:solidFill>
                  <a:srgbClr val="002060"/>
                </a:solidFill>
              </a:rPr>
              <a:t>描述知识和建模世界万物之间关联关系的技术方法</a:t>
            </a:r>
          </a:p>
        </p:txBody>
      </p:sp>
      <p:sp>
        <p:nvSpPr>
          <p:cNvPr id="43" name="文本框 42"/>
          <p:cNvSpPr txBox="1"/>
          <p:nvPr/>
        </p:nvSpPr>
        <p:spPr>
          <a:xfrm>
            <a:off x="894051" y="3454319"/>
            <a:ext cx="4572000" cy="425758"/>
          </a:xfrm>
          <a:prstGeom prst="rect">
            <a:avLst/>
          </a:prstGeom>
          <a:noFill/>
        </p:spPr>
        <p:txBody>
          <a:bodyPr wrap="square">
            <a:spAutoFit/>
          </a:bodyPr>
          <a:lstStyle/>
          <a:p>
            <a:pPr marL="342900" indent="-342900">
              <a:lnSpc>
                <a:spcPts val="2600"/>
              </a:lnSpc>
              <a:buFont typeface="Wingdings" panose="05000000000000000000" pitchFamily="2" charset="2"/>
              <a:buChar char="w"/>
            </a:pPr>
            <a:r>
              <a:rPr lang="zh-CN" altLang="en-US" sz="2200" b="1" dirty="0">
                <a:solidFill>
                  <a:srgbClr val="0000FF"/>
                </a:solidFill>
              </a:rPr>
              <a:t> </a:t>
            </a:r>
            <a:r>
              <a:rPr lang="zh-CN" altLang="en-US" sz="2200" dirty="0">
                <a:solidFill>
                  <a:srgbClr val="0000FF"/>
                </a:solidFill>
              </a:rPr>
              <a:t>知识图谱的应用</a:t>
            </a:r>
            <a:endParaRPr lang="zh-CN" altLang="en-US" sz="2200" b="0" dirty="0">
              <a:solidFill>
                <a:srgbClr val="0000FF"/>
              </a:solidFill>
              <a:latin typeface="黑体" panose="02010609060101010101" pitchFamily="2" charset="-122"/>
            </a:endParaRPr>
          </a:p>
        </p:txBody>
      </p:sp>
      <p:sp>
        <p:nvSpPr>
          <p:cNvPr id="11" name="Rectangle 5"/>
          <p:cNvSpPr>
            <a:spLocks noChangeArrowheads="1"/>
          </p:cNvSpPr>
          <p:nvPr/>
        </p:nvSpPr>
        <p:spPr bwMode="auto">
          <a:xfrm>
            <a:off x="894050" y="3929655"/>
            <a:ext cx="7998429" cy="412934"/>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dirty="0"/>
              <a:t>智能问答，自然语言理解，大数据分析，推荐计算，可解释人工智能</a:t>
            </a:r>
            <a:endParaRPr lang="zh-CN" altLang="en-US" sz="1800" b="0" dirty="0">
              <a:solidFill>
                <a:srgbClr val="002060"/>
              </a:solidFill>
            </a:endParaRPr>
          </a:p>
        </p:txBody>
      </p:sp>
      <p:sp>
        <p:nvSpPr>
          <p:cNvPr id="12" name="矩形 11"/>
          <p:cNvSpPr/>
          <p:nvPr/>
        </p:nvSpPr>
        <p:spPr>
          <a:xfrm>
            <a:off x="971600" y="4518953"/>
            <a:ext cx="2303836" cy="425758"/>
          </a:xfrm>
          <a:prstGeom prst="rect">
            <a:avLst/>
          </a:prstGeom>
        </p:spPr>
        <p:txBody>
          <a:bodyPr wrap="none">
            <a:spAutoFit/>
          </a:bodyPr>
          <a:lstStyle/>
          <a:p>
            <a:pPr marL="342900" indent="-342900">
              <a:lnSpc>
                <a:spcPts val="2600"/>
              </a:lnSpc>
              <a:buFont typeface="Wingdings" panose="05000000000000000000" pitchFamily="2" charset="2"/>
              <a:buChar char="w"/>
            </a:pPr>
            <a:r>
              <a:rPr lang="zh-CN" altLang="en-US" sz="2200" dirty="0">
                <a:solidFill>
                  <a:srgbClr val="0000FF"/>
                </a:solidFill>
              </a:rPr>
              <a:t> 知识图谱任务</a:t>
            </a:r>
            <a:endParaRPr lang="zh-CN" altLang="en-US" sz="2200" b="0" dirty="0">
              <a:solidFill>
                <a:srgbClr val="0000FF"/>
              </a:solidFill>
              <a:latin typeface="黑体" panose="02010609060101010101" pitchFamily="2" charset="-122"/>
            </a:endParaRPr>
          </a:p>
        </p:txBody>
      </p:sp>
      <p:sp>
        <p:nvSpPr>
          <p:cNvPr id="14" name="Rectangle 5"/>
          <p:cNvSpPr>
            <a:spLocks noChangeArrowheads="1"/>
          </p:cNvSpPr>
          <p:nvPr/>
        </p:nvSpPr>
        <p:spPr bwMode="auto">
          <a:xfrm>
            <a:off x="894050" y="5082603"/>
            <a:ext cx="8142446" cy="1284967"/>
          </a:xfrm>
          <a:prstGeom prst="rect">
            <a:avLst/>
          </a:prstGeom>
          <a:noFill/>
          <a:ln w="9525">
            <a:noFill/>
            <a:miter lim="800000"/>
          </a:ln>
        </p:spPr>
        <p:txBody>
          <a:bodyPr wrap="square">
            <a:spAutoFit/>
          </a:bodyPr>
          <a:lstStyle/>
          <a:p>
            <a:pPr marL="799200" indent="-342900" algn="just">
              <a:lnSpc>
                <a:spcPts val="2800"/>
              </a:lnSpc>
              <a:spcBef>
                <a:spcPts val="600"/>
              </a:spcBef>
              <a:spcAft>
                <a:spcPts val="0"/>
              </a:spcAft>
              <a:buFont typeface="黑体" panose="02010609060101010101" pitchFamily="49" charset="-122"/>
              <a:buChar char="-"/>
            </a:pPr>
            <a:r>
              <a:rPr lang="en-US" altLang="zh-CN" sz="1800" b="0" dirty="0"/>
              <a:t>KG</a:t>
            </a:r>
            <a:r>
              <a:rPr lang="zh-CN" altLang="en-US" sz="1800" b="0" dirty="0"/>
              <a:t>构建：利用自动或半自动的技术，从已有数据抽取知识要素（事实）</a:t>
            </a:r>
            <a:endParaRPr lang="en-US" altLang="zh-CN" sz="1800" b="0" dirty="0"/>
          </a:p>
          <a:p>
            <a:pPr marL="799200" indent="-342900" algn="just">
              <a:lnSpc>
                <a:spcPts val="2800"/>
              </a:lnSpc>
              <a:spcBef>
                <a:spcPts val="600"/>
              </a:spcBef>
              <a:spcAft>
                <a:spcPts val="0"/>
              </a:spcAft>
              <a:buFont typeface="黑体" panose="02010609060101010101" pitchFamily="49" charset="-122"/>
              <a:buChar char="-"/>
            </a:pPr>
            <a:r>
              <a:rPr lang="en-US" altLang="zh-CN" sz="1800" b="0" dirty="0"/>
              <a:t>KG</a:t>
            </a:r>
            <a:r>
              <a:rPr lang="zh-CN" altLang="en-US" sz="1800" b="0" dirty="0"/>
              <a:t>嵌入：将高维、稀疏的</a:t>
            </a:r>
            <a:r>
              <a:rPr lang="en-US" altLang="zh-CN" sz="1800" b="0" dirty="0"/>
              <a:t>KG</a:t>
            </a:r>
            <a:r>
              <a:rPr lang="zh-CN" altLang="en-US" sz="1800" b="0" dirty="0"/>
              <a:t>嵌入到低维稠密的向量空间</a:t>
            </a:r>
            <a:endParaRPr lang="en-US" altLang="zh-CN" sz="1800" b="0" dirty="0"/>
          </a:p>
          <a:p>
            <a:pPr marL="799200" indent="-342900" algn="just">
              <a:lnSpc>
                <a:spcPts val="2800"/>
              </a:lnSpc>
              <a:spcBef>
                <a:spcPts val="600"/>
              </a:spcBef>
              <a:spcAft>
                <a:spcPts val="0"/>
              </a:spcAft>
              <a:buFont typeface="黑体" panose="02010609060101010101" pitchFamily="49" charset="-122"/>
              <a:buChar char="-"/>
            </a:pPr>
            <a:r>
              <a:rPr lang="en-US" altLang="zh-CN" sz="1800" b="0" dirty="0"/>
              <a:t>KG</a:t>
            </a:r>
            <a:r>
              <a:rPr lang="zh-CN" altLang="en-US" sz="1800" b="0" dirty="0"/>
              <a:t>推理：从</a:t>
            </a:r>
            <a:r>
              <a:rPr lang="en-US" altLang="zh-CN" sz="1800" b="0" dirty="0"/>
              <a:t>KG</a:t>
            </a:r>
            <a:r>
              <a:rPr lang="zh-CN" altLang="en-US" sz="1800" b="0" dirty="0"/>
              <a:t>已有的知识出发，推断出新的或未知的知识</a:t>
            </a:r>
            <a:endParaRPr lang="en-US" altLang="zh-CN" sz="18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3"/>
              <p:cNvSpPr txBox="1">
                <a:spLocks noChangeArrowheads="1"/>
              </p:cNvSpPr>
              <p:nvPr/>
            </p:nvSpPr>
            <p:spPr bwMode="auto">
              <a:xfrm>
                <a:off x="755576" y="2057400"/>
                <a:ext cx="8278688" cy="48006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知识图谱</a:t>
                </a:r>
                <a:endParaRPr lang="en-US" altLang="zh-CN" sz="2200" kern="0" dirty="0">
                  <a:solidFill>
                    <a:srgbClr val="0000FF"/>
                  </a:solidFill>
                  <a:ea typeface="黑体" panose="02010609060101010101" pitchFamily="2" charset="-122"/>
                </a:endParaRPr>
              </a:p>
              <a:p>
                <a:pPr marL="0" indent="0" algn="just" eaLnBrk="1" hangingPunct="1">
                  <a:lnSpc>
                    <a:spcPts val="2800"/>
                  </a:lnSpc>
                  <a:spcBef>
                    <a:spcPts val="600"/>
                  </a:spcBef>
                  <a:spcAft>
                    <a:spcPts val="1200"/>
                  </a:spcAft>
                  <a:buNone/>
                </a:pPr>
                <a:r>
                  <a:rPr lang="en-US" altLang="zh-CN" sz="1800" b="0" dirty="0">
                    <a:ea typeface="黑体" panose="02010609060101010101" pitchFamily="2" charset="-122"/>
                  </a:rPr>
                  <a:t>KG</a:t>
                </a:r>
                <a:r>
                  <a:rPr lang="zh-CN" altLang="en-US" sz="1800" b="0" dirty="0">
                    <a:ea typeface="黑体" panose="02010609060101010101" pitchFamily="2" charset="-122"/>
                  </a:rPr>
                  <a:t>可表示为三元组的集合</a:t>
                </a:r>
                <a14:m>
                  <m:oMath xmlns:m="http://schemas.openxmlformats.org/officeDocument/2006/math">
                    <m:r>
                      <a:rPr lang="en-US" altLang="zh-CN" sz="1800" i="1">
                        <a:latin typeface="Cambria Math" panose="02040503050406030204" pitchFamily="18" charset="0"/>
                      </a:rPr>
                      <m:t>𝐺</m:t>
                    </m:r>
                    <m:r>
                      <a:rPr lang="en-US" altLang="zh-CN" sz="1800">
                        <a:latin typeface="Cambria Math" panose="02040503050406030204" pitchFamily="18" charset="0"/>
                      </a:rPr>
                      <m:t>=</m:t>
                    </m:r>
                    <m:d>
                      <m:dPr>
                        <m:endChr m:val="|"/>
                        <m:ctrlPr>
                          <a:rPr lang="zh-CN" altLang="zh-CN" sz="1800" i="1">
                            <a:latin typeface="Cambria Math" panose="02040503050406030204" pitchFamily="18" charset="0"/>
                          </a:rPr>
                        </m:ctrlPr>
                      </m:dPr>
                      <m:e>
                        <m:r>
                          <a:rPr lang="en-US" altLang="zh-CN" sz="1800">
                            <a:latin typeface="Cambria Math" panose="02040503050406030204" pitchFamily="18" charset="0"/>
                          </a:rPr>
                          <m:t>&lt;</m:t>
                        </m:r>
                        <m:r>
                          <a:rPr lang="en-US" altLang="zh-CN" sz="1800" i="1">
                            <a:latin typeface="Cambria Math" panose="02040503050406030204" pitchFamily="18" charset="0"/>
                          </a:rPr>
                          <m:t>h</m:t>
                        </m:r>
                        <m:r>
                          <a:rPr lang="en-US" altLang="zh-CN" sz="1800">
                            <a:latin typeface="Cambria Math" panose="02040503050406030204" pitchFamily="18" charset="0"/>
                          </a:rPr>
                          <m:t>, </m:t>
                        </m:r>
                        <m:r>
                          <a:rPr lang="en-US" altLang="zh-CN" sz="1800" i="1">
                            <a:latin typeface="Cambria Math" panose="02040503050406030204" pitchFamily="18" charset="0"/>
                          </a:rPr>
                          <m:t>𝑟</m:t>
                        </m:r>
                        <m:r>
                          <a:rPr lang="en-US" altLang="zh-CN" sz="1800">
                            <a:latin typeface="Cambria Math" panose="02040503050406030204" pitchFamily="18" charset="0"/>
                          </a:rPr>
                          <m:t>, </m:t>
                        </m:r>
                        <m:r>
                          <a:rPr lang="en-US" altLang="zh-CN" sz="1800" i="1">
                            <a:latin typeface="Cambria Math" panose="02040503050406030204" pitchFamily="18" charset="0"/>
                          </a:rPr>
                          <m:t>𝑡</m:t>
                        </m:r>
                        <m:r>
                          <a:rPr lang="en-US" altLang="zh-CN" sz="1800">
                            <a:latin typeface="Cambria Math" panose="02040503050406030204" pitchFamily="18" charset="0"/>
                          </a:rPr>
                          <m:t>&gt;</m:t>
                        </m:r>
                      </m:e>
                    </m:d>
                    <m:r>
                      <a:rPr lang="en-US" altLang="zh-CN" sz="1800" i="1">
                        <a:latin typeface="Cambria Math" panose="02040503050406030204" pitchFamily="18" charset="0"/>
                      </a:rPr>
                      <m:t>h</m:t>
                    </m:r>
                    <m:r>
                      <a:rPr lang="en-US" altLang="zh-CN" sz="1800">
                        <a:latin typeface="Cambria Math" panose="02040503050406030204" pitchFamily="18" charset="0"/>
                      </a:rPr>
                      <m:t>,  </m:t>
                    </m:r>
                    <m:r>
                      <a:rPr lang="en-US" altLang="zh-CN" sz="1800" i="1">
                        <a:latin typeface="Cambria Math" panose="02040503050406030204" pitchFamily="18" charset="0"/>
                      </a:rPr>
                      <m:t>𝑡</m:t>
                    </m:r>
                    <m:r>
                      <a:rPr lang="zh-CN" altLang="zh-CN" sz="1800">
                        <a:latin typeface="Cambria Math" panose="02040503050406030204" pitchFamily="18" charset="0"/>
                      </a:rPr>
                      <m:t>∈</m:t>
                    </m:r>
                    <m:r>
                      <a:rPr lang="en-US" altLang="zh-CN" sz="1800" i="1">
                        <a:latin typeface="Cambria Math" panose="02040503050406030204" pitchFamily="18" charset="0"/>
                      </a:rPr>
                      <m:t>𝐸</m:t>
                    </m:r>
                    <m:r>
                      <a:rPr lang="en-US" altLang="zh-CN" sz="1800">
                        <a:latin typeface="Cambria Math" panose="02040503050406030204" pitchFamily="18" charset="0"/>
                      </a:rPr>
                      <m:t>, </m:t>
                    </m:r>
                    <m:r>
                      <a:rPr lang="en-US" altLang="zh-CN" sz="1800" i="1">
                        <a:latin typeface="Cambria Math" panose="02040503050406030204" pitchFamily="18" charset="0"/>
                      </a:rPr>
                      <m:t>𝑟</m:t>
                    </m:r>
                    <m:r>
                      <a:rPr lang="zh-CN" altLang="zh-CN" sz="1800">
                        <a:latin typeface="Cambria Math" panose="02040503050406030204" pitchFamily="18" charset="0"/>
                      </a:rPr>
                      <m:t>∈</m:t>
                    </m:r>
                    <m:r>
                      <a:rPr lang="en-US" altLang="zh-CN" sz="1800" i="1">
                        <a:latin typeface="Cambria Math" panose="02040503050406030204" pitchFamily="18" charset="0"/>
                      </a:rPr>
                      <m:t>𝑅</m:t>
                    </m:r>
                    <m:r>
                      <a:rPr lang="en-US" altLang="zh-CN" sz="1800">
                        <a:latin typeface="Cambria Math" panose="02040503050406030204" pitchFamily="18" charset="0"/>
                      </a:rPr>
                      <m:t>)</m:t>
                    </m:r>
                    <m:r>
                      <a:rPr lang="en-US" altLang="zh-CN" sz="1800" i="1">
                        <a:latin typeface="Cambria Math" panose="02040503050406030204" pitchFamily="18" charset="0"/>
                      </a:rPr>
                      <m:t> </m:t>
                    </m:r>
                  </m:oMath>
                </a14:m>
                <a:r>
                  <a:rPr lang="zh-CN" altLang="en-US" sz="1800" b="0" dirty="0">
                    <a:ea typeface="黑体" panose="02010609060101010101" pitchFamily="2" charset="-122"/>
                  </a:rPr>
                  <a:t>，</a:t>
                </a:r>
                <a14:m>
                  <m:oMath xmlns:m="http://schemas.openxmlformats.org/officeDocument/2006/math">
                    <m:r>
                      <a:rPr lang="en-US" altLang="zh-CN" sz="1800" i="1">
                        <a:latin typeface="Cambria Math" panose="02040503050406030204" pitchFamily="18" charset="0"/>
                      </a:rPr>
                      <m:t>𝐸</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𝑒</m:t>
                        </m:r>
                      </m:e>
                      <m:sub>
                        <m:r>
                          <a:rPr lang="en-US" altLang="zh-CN" sz="1800" i="1">
                            <a:latin typeface="Cambria Math" panose="02040503050406030204" pitchFamily="18" charset="0"/>
                          </a:rPr>
                          <m:t>1</m:t>
                        </m:r>
                      </m:sub>
                    </m:sSub>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𝑒</m:t>
                        </m:r>
                      </m:e>
                      <m:sub>
                        <m:r>
                          <a:rPr lang="en-US" altLang="zh-CN" sz="1800" i="1">
                            <a:latin typeface="Cambria Math" panose="02040503050406030204" pitchFamily="18" charset="0"/>
                          </a:rPr>
                          <m:t>2</m:t>
                        </m:r>
                      </m:sub>
                    </m:sSub>
                    <m:r>
                      <a:rPr lang="en-US" altLang="zh-CN" sz="1800">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𝑒</m:t>
                        </m:r>
                      </m:e>
                      <m:sub>
                        <m:r>
                          <a:rPr lang="en-US" altLang="zh-CN" sz="1800" i="1">
                            <a:latin typeface="Cambria Math" panose="02040503050406030204" pitchFamily="18" charset="0"/>
                          </a:rPr>
                          <m:t>𝑛</m:t>
                        </m:r>
                      </m:sub>
                    </m:sSub>
                    <m:r>
                      <a:rPr lang="en-US" altLang="zh-CN" sz="1800" i="1">
                        <a:latin typeface="Cambria Math" panose="02040503050406030204" pitchFamily="18" charset="0"/>
                      </a:rPr>
                      <m:t>}</m:t>
                    </m:r>
                  </m:oMath>
                </a14:m>
                <a:r>
                  <a:rPr lang="zh-CN" altLang="en-US" sz="1800" b="0" dirty="0">
                    <a:ea typeface="黑体" panose="02010609060101010101" pitchFamily="2" charset="-122"/>
                  </a:rPr>
                  <a:t>表示实体的集合，</a:t>
                </a:r>
                <a14:m>
                  <m:oMath xmlns:m="http://schemas.openxmlformats.org/officeDocument/2006/math">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𝑅</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𝑚</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1800" b="0" dirty="0">
                    <a:ea typeface="黑体" panose="02010609060101010101" pitchFamily="2" charset="-122"/>
                  </a:rPr>
                  <a:t>表示实体间关系的集合，三元组</a:t>
                </a:r>
                <a14:m>
                  <m:oMath xmlns:m="http://schemas.openxmlformats.org/officeDocument/2006/math">
                    <m:r>
                      <a:rPr lang="en-US" altLang="zh-CN" sz="1800">
                        <a:latin typeface="Cambria Math" panose="02040503050406030204" pitchFamily="18" charset="0"/>
                      </a:rPr>
                      <m:t>&lt;</m:t>
                    </m:r>
                    <m:r>
                      <a:rPr lang="en-US" altLang="zh-CN" sz="1800" i="1">
                        <a:latin typeface="Cambria Math" panose="02040503050406030204" pitchFamily="18" charset="0"/>
                      </a:rPr>
                      <m:t>h</m:t>
                    </m:r>
                    <m:r>
                      <a:rPr lang="en-US" altLang="zh-CN" sz="1800">
                        <a:latin typeface="Cambria Math" panose="02040503050406030204" pitchFamily="18" charset="0"/>
                      </a:rPr>
                      <m:t>, </m:t>
                    </m:r>
                    <m:r>
                      <a:rPr lang="en-US" altLang="zh-CN" sz="1800" i="1">
                        <a:latin typeface="Cambria Math" panose="02040503050406030204" pitchFamily="18" charset="0"/>
                      </a:rPr>
                      <m:t>𝑟</m:t>
                    </m:r>
                    <m:r>
                      <a:rPr lang="en-US" altLang="zh-CN" sz="1800">
                        <a:latin typeface="Cambria Math" panose="02040503050406030204" pitchFamily="18" charset="0"/>
                      </a:rPr>
                      <m:t>, </m:t>
                    </m:r>
                    <m:r>
                      <a:rPr lang="en-US" altLang="zh-CN" sz="1800" i="1">
                        <a:latin typeface="Cambria Math" panose="02040503050406030204" pitchFamily="18" charset="0"/>
                      </a:rPr>
                      <m:t>𝑡</m:t>
                    </m:r>
                    <m:r>
                      <a:rPr lang="en-US" altLang="zh-CN" sz="1800">
                        <a:latin typeface="Cambria Math" panose="02040503050406030204" pitchFamily="18" charset="0"/>
                      </a:rPr>
                      <m:t>&gt;</m:t>
                    </m:r>
                  </m:oMath>
                </a14:m>
                <a:r>
                  <a:rPr lang="zh-CN" altLang="en-US" sz="1800" b="0" dirty="0">
                    <a:ea typeface="黑体" panose="02010609060101010101" pitchFamily="2" charset="-122"/>
                  </a:rPr>
                  <a:t>表示实体</a:t>
                </a:r>
                <a:r>
                  <a:rPr lang="en-US" altLang="zh-CN" sz="1800" b="0" i="1" dirty="0">
                    <a:ea typeface="黑体" panose="02010609060101010101" pitchFamily="2" charset="-122"/>
                  </a:rPr>
                  <a:t>h</a:t>
                </a:r>
                <a:r>
                  <a:rPr lang="zh-CN" altLang="en-US" sz="1800" b="0" dirty="0">
                    <a:ea typeface="黑体" panose="02010609060101010101" pitchFamily="2" charset="-122"/>
                  </a:rPr>
                  <a:t>和实体</a:t>
                </a:r>
                <a:r>
                  <a:rPr lang="en-US" altLang="zh-CN" sz="1800" b="0" i="1" dirty="0">
                    <a:ea typeface="黑体" panose="02010609060101010101" pitchFamily="2" charset="-122"/>
                  </a:rPr>
                  <a:t>t</a:t>
                </a:r>
                <a:r>
                  <a:rPr lang="zh-CN" altLang="en-US" sz="1800" b="0" dirty="0">
                    <a:ea typeface="黑体" panose="02010609060101010101" pitchFamily="2" charset="-122"/>
                  </a:rPr>
                  <a:t>之间存在关系</a:t>
                </a:r>
                <a:r>
                  <a:rPr lang="en-US" altLang="zh-CN" sz="1800" b="0" i="1" dirty="0">
                    <a:ea typeface="黑体" panose="02010609060101010101" pitchFamily="2" charset="-122"/>
                  </a:rPr>
                  <a:t>r</a:t>
                </a:r>
                <a:endParaRPr lang="en-US" altLang="zh-CN" sz="1800" b="0" dirty="0">
                  <a:latin typeface="黑体" panose="02010609060101010101" pitchFamily="2" charset="-122"/>
                  <a:ea typeface="黑体" panose="02010609060101010101" pitchFamily="2" charset="-122"/>
                </a:endParaRPr>
              </a:p>
              <a:p>
                <a:pPr eaLnBrk="1" hangingPunct="1">
                  <a:spcBef>
                    <a:spcPts val="0"/>
                  </a:spcBef>
                </a:pPr>
                <a:r>
                  <a:rPr lang="zh-CN" altLang="en-US" sz="2200" kern="0" dirty="0">
                    <a:solidFill>
                      <a:srgbClr val="0000FF"/>
                    </a:solidFill>
                    <a:ea typeface="黑体" panose="02010609060101010101" pitchFamily="2" charset="-122"/>
                  </a:rPr>
                  <a:t>知识图谱示例</a:t>
                </a:r>
                <a:endParaRPr lang="en-US" altLang="zh-CN" sz="2200" kern="0" dirty="0">
                  <a:solidFill>
                    <a:srgbClr val="0000FF"/>
                  </a:solidFill>
                  <a:ea typeface="黑体" panose="02010609060101010101" pitchFamily="2" charset="-122"/>
                </a:endParaRPr>
              </a:p>
              <a:p>
                <a:pPr marL="0" indent="0" eaLnBrk="1" hangingPunct="1">
                  <a:lnSpc>
                    <a:spcPts val="2800"/>
                  </a:lnSpc>
                  <a:spcBef>
                    <a:spcPts val="600"/>
                  </a:spcBef>
                  <a:spcAft>
                    <a:spcPts val="0"/>
                  </a:spcAft>
                  <a:buNone/>
                </a:pPr>
                <a:r>
                  <a:rPr lang="en-US" altLang="zh-CN" sz="2000" b="0" kern="0" dirty="0">
                    <a:solidFill>
                      <a:srgbClr val="FF0000"/>
                    </a:solidFill>
                    <a:latin typeface="黑体" panose="02010609060101010101" pitchFamily="2" charset="-122"/>
                    <a:ea typeface="黑体" panose="02010609060101010101" pitchFamily="2" charset="-122"/>
                  </a:rPr>
                  <a:t>   </a:t>
                </a:r>
                <a:endParaRPr lang="zh-CN" altLang="en-US" sz="2400" b="0" kern="0" dirty="0">
                  <a:ea typeface="黑体" panose="02010609060101010101" pitchFamily="2" charset="-122"/>
                </a:endParaRPr>
              </a:p>
            </p:txBody>
          </p:sp>
        </mc:Choice>
        <mc:Fallback xmlns="">
          <p:sp>
            <p:nvSpPr>
              <p:cNvPr id="23" name="Rectangle 3"/>
              <p:cNvSpPr txBox="1">
                <a:spLocks noRot="1" noChangeAspect="1" noMove="1" noResize="1" noEditPoints="1" noAdjustHandles="1" noChangeArrowheads="1" noChangeShapeType="1" noTextEdit="1"/>
              </p:cNvSpPr>
              <p:nvPr/>
            </p:nvSpPr>
            <p:spPr bwMode="auto">
              <a:xfrm>
                <a:off x="755576" y="2057400"/>
                <a:ext cx="8278688" cy="4800600"/>
              </a:xfrm>
              <a:prstGeom prst="rect">
                <a:avLst/>
              </a:prstGeom>
              <a:blipFill>
                <a:blip r:embed="rId3"/>
                <a:stretch>
                  <a:fillRect l="-810" t="-1271" r="-589"/>
                </a:stretch>
              </a:blipFill>
              <a:ln w="9525">
                <a:noFill/>
                <a:miter lim="800000"/>
              </a:ln>
            </p:spPr>
            <p:txBody>
              <a:bodyPr/>
              <a:lstStyle/>
              <a:p>
                <a:r>
                  <a:rPr lang="zh-CN" altLang="en-US">
                    <a:noFill/>
                  </a:rPr>
                  <a:t> </a:t>
                </a:r>
              </a:p>
            </p:txBody>
          </p:sp>
        </mc:Fallback>
      </mc:AlternateContent>
      <p:sp>
        <p:nvSpPr>
          <p:cNvPr id="15362" name="Rectangle 3"/>
          <p:cNvSpPr>
            <a:spLocks noChangeArrowheads="1"/>
          </p:cNvSpPr>
          <p:nvPr/>
        </p:nvSpPr>
        <p:spPr bwMode="auto">
          <a:xfrm>
            <a:off x="934222" y="2105800"/>
            <a:ext cx="8208962" cy="3686175"/>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知识图谱概述 </a:t>
            </a:r>
            <a:r>
              <a:rPr lang="en-US" altLang="zh-CN" dirty="0">
                <a:latin typeface="+mn-lt"/>
                <a:ea typeface="黑体" panose="02010609060101010101" pitchFamily="2" charset="-122"/>
              </a:rPr>
              <a:t>(2)</a:t>
            </a:r>
            <a:endParaRPr lang="zh-CN" altLang="en-US" dirty="0">
              <a:latin typeface="+mn-lt"/>
              <a:ea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065297351"/>
              </p:ext>
            </p:extLst>
          </p:nvPr>
        </p:nvGraphicFramePr>
        <p:xfrm>
          <a:off x="4256419" y="3212976"/>
          <a:ext cx="4653028" cy="3600400"/>
        </p:xfrm>
        <a:graphic>
          <a:graphicData uri="http://schemas.openxmlformats.org/presentationml/2006/ole">
            <mc:AlternateContent xmlns:mc="http://schemas.openxmlformats.org/markup-compatibility/2006">
              <mc:Choice xmlns:v="urn:schemas-microsoft-com:vml" Requires="v">
                <p:oleObj r:id="rId4" imgW="2831465" imgH="2192655" progId="Visio.Drawing.15">
                  <p:embed/>
                </p:oleObj>
              </mc:Choice>
              <mc:Fallback>
                <p:oleObj r:id="rId4" imgW="2831465" imgH="219265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419" y="3212976"/>
                        <a:ext cx="4653028" cy="3600400"/>
                      </a:xfrm>
                      <a:prstGeom prst="rect">
                        <a:avLst/>
                      </a:prstGeom>
                      <a:noFill/>
                    </p:spPr>
                  </p:pic>
                </p:oleObj>
              </mc:Fallback>
            </mc:AlternateContent>
          </a:graphicData>
        </a:graphic>
      </p:graphicFrame>
      <p:sp>
        <p:nvSpPr>
          <p:cNvPr id="4" name="文本框 3"/>
          <p:cNvSpPr txBox="1"/>
          <p:nvPr/>
        </p:nvSpPr>
        <p:spPr>
          <a:xfrm>
            <a:off x="827584" y="4149080"/>
            <a:ext cx="3384376" cy="1849224"/>
          </a:xfrm>
          <a:prstGeom prst="rect">
            <a:avLst/>
          </a:prstGeom>
          <a:noFill/>
        </p:spPr>
        <p:txBody>
          <a:bodyPr wrap="square" rtlCol="0">
            <a:spAutoFit/>
          </a:bodyPr>
          <a:lstStyle/>
          <a:p>
            <a:pPr algn="just">
              <a:lnSpc>
                <a:spcPts val="2800"/>
              </a:lnSpc>
              <a:spcBef>
                <a:spcPts val="600"/>
              </a:spcBef>
            </a:pPr>
            <a:r>
              <a:rPr lang="zh-CN" altLang="en-US" sz="1800" b="0" dirty="0">
                <a:latin typeface="+mn-lt"/>
              </a:rPr>
              <a:t>在古典名著</a:t>
            </a:r>
            <a:r>
              <a:rPr lang="en-US" altLang="zh-CN" sz="1800" b="0" dirty="0">
                <a:latin typeface="+mn-lt"/>
              </a:rPr>
              <a:t>《</a:t>
            </a:r>
            <a:r>
              <a:rPr lang="zh-CN" altLang="en-US" sz="1800" b="0" dirty="0">
                <a:latin typeface="+mn-lt"/>
              </a:rPr>
              <a:t>西游记</a:t>
            </a:r>
            <a:r>
              <a:rPr lang="en-US" altLang="zh-CN" sz="1800" b="0" dirty="0">
                <a:latin typeface="+mn-lt"/>
              </a:rPr>
              <a:t>》</a:t>
            </a:r>
            <a:r>
              <a:rPr lang="zh-CN" altLang="en-US" sz="1800" b="0" dirty="0">
                <a:latin typeface="+mn-lt"/>
              </a:rPr>
              <a:t>中，“菩提老祖和唐三藏是孙悟空的师傅”可由“</a:t>
            </a:r>
            <a:r>
              <a:rPr lang="en-US" altLang="zh-CN" sz="1800" b="0" kern="0" dirty="0">
                <a:solidFill>
                  <a:srgbClr val="FF0000"/>
                </a:solidFill>
                <a:latin typeface="+mn-lt"/>
                <a:ea typeface="黑体" panose="02010609060101010101" pitchFamily="2" charset="-122"/>
              </a:rPr>
              <a:t>&lt;</a:t>
            </a:r>
            <a:r>
              <a:rPr lang="zh-CN" altLang="en-US" sz="1800" b="0" kern="0" dirty="0">
                <a:solidFill>
                  <a:srgbClr val="FF0000"/>
                </a:solidFill>
                <a:latin typeface="+mn-lt"/>
                <a:ea typeface="黑体" panose="02010609060101010101" pitchFamily="2" charset="-122"/>
              </a:rPr>
              <a:t>孙悟空，师傅，菩提老祖</a:t>
            </a:r>
            <a:r>
              <a:rPr lang="en-US" altLang="zh-CN" sz="1800" b="0" kern="0" dirty="0">
                <a:solidFill>
                  <a:srgbClr val="FF0000"/>
                </a:solidFill>
                <a:latin typeface="+mn-lt"/>
                <a:ea typeface="黑体" panose="02010609060101010101" pitchFamily="2" charset="-122"/>
              </a:rPr>
              <a:t>&gt;</a:t>
            </a:r>
            <a:r>
              <a:rPr lang="en-US" altLang="zh-CN" sz="1800" b="0" dirty="0">
                <a:latin typeface="+mn-lt"/>
              </a:rPr>
              <a:t>”</a:t>
            </a:r>
            <a:r>
              <a:rPr lang="zh-CN" altLang="en-US" sz="1800" b="0" dirty="0">
                <a:latin typeface="+mn-lt"/>
              </a:rPr>
              <a:t>和</a:t>
            </a:r>
            <a:r>
              <a:rPr lang="zh-CN" altLang="en-US" sz="1800" b="0" kern="0" dirty="0">
                <a:solidFill>
                  <a:schemeClr val="bg2">
                    <a:lumMod val="25000"/>
                  </a:schemeClr>
                </a:solidFill>
                <a:latin typeface="+mn-lt"/>
                <a:ea typeface="黑体" panose="02010609060101010101" pitchFamily="2" charset="-122"/>
              </a:rPr>
              <a:t>“</a:t>
            </a:r>
            <a:r>
              <a:rPr lang="en-US" altLang="zh-CN" sz="1800" b="0" kern="0" dirty="0">
                <a:solidFill>
                  <a:srgbClr val="FF0000"/>
                </a:solidFill>
                <a:latin typeface="+mn-lt"/>
                <a:ea typeface="黑体" panose="02010609060101010101" pitchFamily="2" charset="-122"/>
              </a:rPr>
              <a:t>&lt;</a:t>
            </a:r>
            <a:r>
              <a:rPr lang="zh-CN" altLang="en-US" sz="1800" b="0" kern="0" dirty="0">
                <a:solidFill>
                  <a:srgbClr val="FF0000"/>
                </a:solidFill>
                <a:latin typeface="+mn-lt"/>
                <a:ea typeface="黑体" panose="02010609060101010101" pitchFamily="2" charset="-122"/>
              </a:rPr>
              <a:t>孙悟空，师傅，唐三藏</a:t>
            </a:r>
            <a:r>
              <a:rPr lang="en-US" altLang="zh-CN" sz="1800" b="0" kern="0" dirty="0">
                <a:solidFill>
                  <a:srgbClr val="FF0000"/>
                </a:solidFill>
                <a:latin typeface="+mn-lt"/>
                <a:ea typeface="黑体" panose="02010609060101010101" pitchFamily="2" charset="-122"/>
              </a:rPr>
              <a:t>&gt;</a:t>
            </a:r>
            <a:r>
              <a:rPr lang="en-US" altLang="zh-CN" sz="1800" b="0" dirty="0">
                <a:latin typeface="+mn-lt"/>
              </a:rPr>
              <a:t>”</a:t>
            </a:r>
            <a:r>
              <a:rPr lang="zh-CN" altLang="en-US" sz="1800" b="0" dirty="0">
                <a:latin typeface="+mn-lt"/>
              </a:rPr>
              <a:t>两个三元组表示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699792" y="2420888"/>
            <a:ext cx="6264696" cy="3881120"/>
          </a:xfrm>
        </p:spPr>
        <p:txBody>
          <a:bodyPr/>
          <a:lstStyle/>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引例</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知识图谱概述</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知识图谱构建</a:t>
            </a:r>
            <a:endParaRPr lang="en-US" altLang="zh-CN" sz="2200" dirty="0">
              <a:solidFill>
                <a:srgbClr val="FF0000"/>
              </a:solidFill>
              <a:ea typeface="黑体" panose="02010609060101010101" pitchFamily="2" charset="-122"/>
            </a:endParaRPr>
          </a:p>
          <a:p>
            <a:pPr marL="0" eaLnBrk="1" hangingPunct="1">
              <a:lnSpc>
                <a:spcPts val="2800"/>
              </a:lnSpc>
              <a:spcBef>
                <a:spcPts val="0"/>
              </a:spcBef>
              <a:spcAft>
                <a:spcPts val="600"/>
              </a:spcAft>
            </a:pPr>
            <a:r>
              <a:rPr lang="zh-CN" altLang="en-US" sz="2200" dirty="0">
                <a:solidFill>
                  <a:srgbClr val="002060"/>
                </a:solidFill>
                <a:ea typeface="黑体" panose="02010609060101010101" pitchFamily="2" charset="-122"/>
              </a:rPr>
              <a:t>知识图谱嵌入</a:t>
            </a:r>
            <a:endParaRPr lang="en-US" altLang="zh-CN" sz="2200" dirty="0">
              <a:solidFill>
                <a:srgbClr val="002060"/>
              </a:solidFill>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知识图谱推理</a:t>
            </a:r>
            <a:endParaRPr lang="en-US" altLang="zh-CN" sz="2200" dirty="0">
              <a:ea typeface="黑体" panose="02010609060101010101" pitchFamily="2" charset="-122"/>
            </a:endParaRPr>
          </a:p>
          <a:p>
            <a:pPr marL="0" eaLnBrk="1" hangingPunct="1">
              <a:lnSpc>
                <a:spcPts val="2800"/>
              </a:lnSpc>
              <a:spcBef>
                <a:spcPts val="0"/>
              </a:spcBef>
              <a:spcAft>
                <a:spcPts val="600"/>
              </a:spcAft>
            </a:pPr>
            <a:r>
              <a:rPr lang="zh-CN" altLang="en-US" sz="2200" dirty="0">
                <a:ea typeface="黑体" panose="02010609060101010101" pitchFamily="2" charset="-122"/>
              </a:rPr>
              <a:t>总结</a:t>
            </a:r>
          </a:p>
          <a:p>
            <a:pPr marL="0" eaLnBrk="1" hangingPunct="1"/>
            <a:endParaRPr lang="en-US" altLang="zh-CN" sz="2200" dirty="0">
              <a:ea typeface="黑体" panose="02010609060101010101" pitchFamily="2" charset="-122"/>
            </a:endParaRPr>
          </a:p>
        </p:txBody>
      </p:sp>
    </p:spTree>
    <p:extLst>
      <p:ext uri="{BB962C8B-B14F-4D97-AF65-F5344CB8AC3E}">
        <p14:creationId xmlns:p14="http://schemas.microsoft.com/office/powerpoint/2010/main" val="325534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4213" y="2032001"/>
            <a:ext cx="8208962" cy="991444"/>
          </a:xfrm>
          <a:prstGeom prst="rect">
            <a:avLst/>
          </a:prstGeom>
          <a:noFill/>
          <a:ln w="9525">
            <a:noFill/>
            <a:miter lim="800000"/>
          </a:ln>
        </p:spPr>
        <p:txBody>
          <a:bodyPr/>
          <a:lstStyle/>
          <a:p>
            <a:pPr>
              <a:lnSpc>
                <a:spcPts val="2600"/>
              </a:lnSpc>
            </a:pPr>
            <a:endParaRPr lang="zh-CN" altLang="en-US" sz="2200" b="0" dirty="0">
              <a:solidFill>
                <a:srgbClr val="FF0000"/>
              </a:solidFill>
              <a:latin typeface="黑体" panose="02010609060101010101" pitchFamily="2" charset="-122"/>
            </a:endParaRPr>
          </a:p>
        </p:txBody>
      </p:sp>
      <p:sp>
        <p:nvSpPr>
          <p:cNvPr id="15364" name="Rectangle 17"/>
          <p:cNvSpPr>
            <a:spLocks noGrp="1" noChangeArrowheads="1"/>
          </p:cNvSpPr>
          <p:nvPr>
            <p:ph type="title"/>
          </p:nvPr>
        </p:nvSpPr>
        <p:spPr>
          <a:noFill/>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2" name="矩形 1"/>
          <p:cNvSpPr/>
          <p:nvPr/>
        </p:nvSpPr>
        <p:spPr>
          <a:xfrm>
            <a:off x="827584" y="2204864"/>
            <a:ext cx="1665841" cy="425758"/>
          </a:xfrm>
          <a:prstGeom prst="rect">
            <a:avLst/>
          </a:prstGeom>
        </p:spPr>
        <p:txBody>
          <a:bodyPr wrap="none">
            <a:spAutoFit/>
          </a:bodyPr>
          <a:lstStyle/>
          <a:p>
            <a:pPr marL="342900" indent="-342900">
              <a:lnSpc>
                <a:spcPts val="2600"/>
              </a:lnSpc>
              <a:buFont typeface="Wingdings" panose="05000000000000000000" pitchFamily="2" charset="2"/>
              <a:buChar char="w"/>
            </a:pPr>
            <a:r>
              <a:rPr lang="zh-CN" altLang="en-US" sz="2200" dirty="0">
                <a:solidFill>
                  <a:srgbClr val="0000FF"/>
                </a:solidFill>
              </a:rPr>
              <a:t>核心任务</a:t>
            </a:r>
            <a:endParaRPr lang="zh-CN" altLang="en-US" sz="2200" b="0" dirty="0">
              <a:solidFill>
                <a:srgbClr val="0000FF"/>
              </a:solidFill>
              <a:latin typeface="黑体" panose="02010609060101010101" pitchFamily="2" charset="-122"/>
            </a:endParaRPr>
          </a:p>
        </p:txBody>
      </p:sp>
      <p:sp>
        <p:nvSpPr>
          <p:cNvPr id="7" name="Rectangle 5"/>
          <p:cNvSpPr>
            <a:spLocks noChangeArrowheads="1"/>
          </p:cNvSpPr>
          <p:nvPr/>
        </p:nvSpPr>
        <p:spPr bwMode="auto">
          <a:xfrm>
            <a:off x="751871" y="2630622"/>
            <a:ext cx="5620329" cy="412934"/>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kern="0" dirty="0">
                <a:solidFill>
                  <a:srgbClr val="002060"/>
                </a:solidFill>
              </a:rPr>
              <a:t>获取实体及其对应关系组成的三元组</a:t>
            </a:r>
            <a:endParaRPr lang="zh-CN" altLang="en-US" sz="1800" b="0" dirty="0">
              <a:solidFill>
                <a:srgbClr val="002060"/>
              </a:solidFill>
            </a:endParaRPr>
          </a:p>
        </p:txBody>
      </p:sp>
      <p:sp>
        <p:nvSpPr>
          <p:cNvPr id="8" name="矩形 7"/>
          <p:cNvSpPr/>
          <p:nvPr/>
        </p:nvSpPr>
        <p:spPr>
          <a:xfrm>
            <a:off x="827584" y="3123233"/>
            <a:ext cx="2233304" cy="425758"/>
          </a:xfrm>
          <a:prstGeom prst="rect">
            <a:avLst/>
          </a:prstGeom>
        </p:spPr>
        <p:txBody>
          <a:bodyPr wrap="none">
            <a:spAutoFit/>
          </a:bodyPr>
          <a:lstStyle/>
          <a:p>
            <a:pPr marL="342900" indent="-342900">
              <a:lnSpc>
                <a:spcPts val="2600"/>
              </a:lnSpc>
              <a:buFont typeface="Wingdings" panose="05000000000000000000" pitchFamily="2" charset="2"/>
              <a:buChar char="w"/>
            </a:pPr>
            <a:r>
              <a:rPr lang="zh-CN" altLang="en-US" sz="2200" dirty="0">
                <a:solidFill>
                  <a:srgbClr val="0000FF"/>
                </a:solidFill>
              </a:rPr>
              <a:t>不同粒度划分</a:t>
            </a:r>
            <a:endParaRPr lang="zh-CN" altLang="en-US" sz="2200" b="0" dirty="0">
              <a:solidFill>
                <a:srgbClr val="0000FF"/>
              </a:solidFill>
              <a:latin typeface="黑体" panose="02010609060101010101" pitchFamily="2" charset="-122"/>
            </a:endParaRPr>
          </a:p>
        </p:txBody>
      </p:sp>
      <p:sp>
        <p:nvSpPr>
          <p:cNvPr id="9" name="Rectangle 5"/>
          <p:cNvSpPr>
            <a:spLocks noChangeArrowheads="1"/>
          </p:cNvSpPr>
          <p:nvPr/>
        </p:nvSpPr>
        <p:spPr bwMode="auto">
          <a:xfrm>
            <a:off x="692548" y="3615512"/>
            <a:ext cx="7998429" cy="1284967"/>
          </a:xfrm>
          <a:prstGeom prst="rect">
            <a:avLst/>
          </a:prstGeom>
          <a:noFill/>
          <a:ln w="9525">
            <a:noFill/>
            <a:miter lim="800000"/>
          </a:ln>
        </p:spPr>
        <p:txBody>
          <a:bodyPr wrap="square">
            <a:spAutoFit/>
          </a:bodyPr>
          <a:lstStyle/>
          <a:p>
            <a:pPr marL="799200" indent="-342900" algn="just">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命名实体识别（</a:t>
            </a:r>
            <a:r>
              <a:rPr lang="en-US" altLang="zh-CN" sz="1800" b="0" kern="0" dirty="0">
                <a:solidFill>
                  <a:srgbClr val="002060"/>
                </a:solidFill>
              </a:rPr>
              <a:t>Named Entity Recognition, NER</a:t>
            </a:r>
            <a:r>
              <a:rPr lang="zh-CN" altLang="en-US" sz="1800" b="0" kern="0" dirty="0">
                <a:solidFill>
                  <a:srgbClr val="002060"/>
                </a:solidFill>
              </a:rPr>
              <a:t>）</a:t>
            </a:r>
            <a:endParaRPr lang="en-US" altLang="zh-CN" sz="1800" b="0" kern="0" dirty="0">
              <a:solidFill>
                <a:srgbClr val="002060"/>
              </a:solidFill>
            </a:endParaRPr>
          </a:p>
          <a:p>
            <a:pPr marL="799200" indent="-342900" algn="just">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关系抽取（</a:t>
            </a:r>
            <a:r>
              <a:rPr lang="en-US" altLang="zh-CN" sz="1800" b="0" kern="0" dirty="0">
                <a:solidFill>
                  <a:srgbClr val="002060"/>
                </a:solidFill>
              </a:rPr>
              <a:t>Relation Extraction , RE</a:t>
            </a:r>
            <a:r>
              <a:rPr lang="zh-CN" altLang="en-US" sz="1800" b="0" kern="0" dirty="0">
                <a:solidFill>
                  <a:srgbClr val="002060"/>
                </a:solidFill>
              </a:rPr>
              <a:t>）</a:t>
            </a:r>
            <a:endParaRPr lang="en-US" altLang="zh-CN" sz="1800" b="0" kern="0" dirty="0">
              <a:solidFill>
                <a:srgbClr val="002060"/>
              </a:solidFill>
            </a:endParaRPr>
          </a:p>
          <a:p>
            <a:pPr marL="799200" indent="-342900" algn="just">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实体关系联合抽取（</a:t>
            </a:r>
            <a:r>
              <a:rPr lang="en-US" altLang="zh-CN" sz="1800" b="0" kern="0" dirty="0">
                <a:solidFill>
                  <a:srgbClr val="002060"/>
                </a:solidFill>
              </a:rPr>
              <a:t>Joint Extraction</a:t>
            </a:r>
            <a:r>
              <a:rPr lang="zh-CN" altLang="en-US" sz="1800" b="0" kern="0" dirty="0">
                <a:solidFill>
                  <a:srgbClr val="002060"/>
                </a:solidFill>
              </a:rPr>
              <a:t>）</a:t>
            </a:r>
            <a:endParaRPr lang="en-US" altLang="zh-CN" sz="1800" b="0" kern="0" dirty="0">
              <a:solidFill>
                <a:srgbClr val="002060"/>
              </a:solidFill>
            </a:endParaRPr>
          </a:p>
        </p:txBody>
      </p:sp>
      <p:sp>
        <p:nvSpPr>
          <p:cNvPr id="10" name="矩形 9"/>
          <p:cNvSpPr/>
          <p:nvPr/>
        </p:nvSpPr>
        <p:spPr>
          <a:xfrm>
            <a:off x="861084" y="5038159"/>
            <a:ext cx="1098378" cy="425758"/>
          </a:xfrm>
          <a:prstGeom prst="rect">
            <a:avLst/>
          </a:prstGeom>
        </p:spPr>
        <p:txBody>
          <a:bodyPr wrap="none">
            <a:spAutoFit/>
          </a:bodyPr>
          <a:lstStyle/>
          <a:p>
            <a:pPr marL="342900" indent="-342900">
              <a:lnSpc>
                <a:spcPts val="2600"/>
              </a:lnSpc>
              <a:buFont typeface="Wingdings" panose="05000000000000000000" pitchFamily="2" charset="2"/>
              <a:buChar char="w"/>
            </a:pPr>
            <a:r>
              <a:rPr lang="zh-CN" altLang="en-US" sz="2200" dirty="0">
                <a:solidFill>
                  <a:srgbClr val="0000FF"/>
                </a:solidFill>
              </a:rPr>
              <a:t>归纳</a:t>
            </a:r>
            <a:endParaRPr lang="zh-CN" altLang="en-US" sz="2200" b="0" dirty="0">
              <a:solidFill>
                <a:srgbClr val="0000FF"/>
              </a:solidFill>
              <a:latin typeface="黑体" panose="02010609060101010101" pitchFamily="2" charset="-122"/>
            </a:endParaRPr>
          </a:p>
        </p:txBody>
      </p:sp>
      <p:sp>
        <p:nvSpPr>
          <p:cNvPr id="12" name="Rectangle 5"/>
          <p:cNvSpPr>
            <a:spLocks noChangeArrowheads="1"/>
          </p:cNvSpPr>
          <p:nvPr/>
        </p:nvSpPr>
        <p:spPr bwMode="auto">
          <a:xfrm>
            <a:off x="665037" y="5472435"/>
            <a:ext cx="2885417" cy="412934"/>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kern="0" dirty="0">
                <a:solidFill>
                  <a:srgbClr val="002060"/>
                </a:solidFill>
              </a:rPr>
              <a:t>（半）结构化数据</a:t>
            </a:r>
            <a:endParaRPr lang="zh-CN" altLang="en-US" sz="1800" b="0" dirty="0">
              <a:solidFill>
                <a:srgbClr val="002060"/>
              </a:solidFill>
            </a:endParaRPr>
          </a:p>
        </p:txBody>
      </p:sp>
      <p:sp>
        <p:nvSpPr>
          <p:cNvPr id="13" name="Rectangle 5"/>
          <p:cNvSpPr>
            <a:spLocks noChangeArrowheads="1"/>
          </p:cNvSpPr>
          <p:nvPr/>
        </p:nvSpPr>
        <p:spPr bwMode="auto">
          <a:xfrm>
            <a:off x="665037" y="5934546"/>
            <a:ext cx="2741401" cy="412934"/>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kern="0" dirty="0">
                <a:solidFill>
                  <a:srgbClr val="002060"/>
                </a:solidFill>
              </a:rPr>
              <a:t>非结构化数据</a:t>
            </a:r>
            <a:endParaRPr lang="zh-CN" altLang="en-US" sz="1800" b="0" dirty="0">
              <a:solidFill>
                <a:srgbClr val="002060"/>
              </a:solidFill>
            </a:endParaRPr>
          </a:p>
        </p:txBody>
      </p:sp>
      <p:sp>
        <p:nvSpPr>
          <p:cNvPr id="5" name="矩形 4"/>
          <p:cNvSpPr/>
          <p:nvPr/>
        </p:nvSpPr>
        <p:spPr>
          <a:xfrm>
            <a:off x="3788040" y="5195882"/>
            <a:ext cx="5092843" cy="1284967"/>
          </a:xfrm>
          <a:prstGeom prst="rect">
            <a:avLst/>
          </a:prstGeom>
          <a:solidFill>
            <a:schemeClr val="accent6">
              <a:lumMod val="10000"/>
              <a:lumOff val="90000"/>
            </a:schemeClr>
          </a:solidFill>
          <a:ln w="6350">
            <a:solidFill>
              <a:schemeClr val="tx1"/>
            </a:solidFill>
          </a:ln>
        </p:spPr>
        <p:txBody>
          <a:bodyPr wrap="square">
            <a:spAutoFit/>
          </a:bodyPr>
          <a:lstStyle/>
          <a:p>
            <a:pPr marL="360000" indent="-342900" algn="just" eaLnBrk="1" hangingPunct="1">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基于</a:t>
            </a:r>
            <a:r>
              <a:rPr lang="en-US" altLang="zh-CN" sz="1800" b="0" kern="0" dirty="0">
                <a:solidFill>
                  <a:srgbClr val="002060"/>
                </a:solidFill>
              </a:rPr>
              <a:t>BERT-BiLSTM-CRF</a:t>
            </a:r>
            <a:r>
              <a:rPr lang="zh-CN" altLang="en-US" sz="1800" b="0" kern="0" dirty="0">
                <a:solidFill>
                  <a:srgbClr val="002060"/>
                </a:solidFill>
              </a:rPr>
              <a:t>的</a:t>
            </a:r>
            <a:r>
              <a:rPr lang="en-US" altLang="zh-CN" sz="1800" b="0" kern="0" dirty="0">
                <a:solidFill>
                  <a:srgbClr val="002060"/>
                </a:solidFill>
              </a:rPr>
              <a:t>NER</a:t>
            </a:r>
            <a:r>
              <a:rPr lang="zh-CN" altLang="en-US" sz="1800" b="0" kern="0" dirty="0">
                <a:solidFill>
                  <a:srgbClr val="002060"/>
                </a:solidFill>
              </a:rPr>
              <a:t>方法</a:t>
            </a:r>
            <a:endParaRPr lang="en-US" altLang="zh-CN" sz="1800" b="0" kern="0" dirty="0">
              <a:solidFill>
                <a:srgbClr val="002060"/>
              </a:solidFill>
            </a:endParaRPr>
          </a:p>
          <a:p>
            <a:pPr marL="360000" indent="-342900" algn="just" eaLnBrk="1" hangingPunct="1">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基于</a:t>
            </a:r>
            <a:r>
              <a:rPr lang="en-US" altLang="zh-CN" sz="1800" b="0" kern="0" dirty="0">
                <a:solidFill>
                  <a:srgbClr val="002060"/>
                </a:solidFill>
              </a:rPr>
              <a:t>BERT-BiLSTM-</a:t>
            </a:r>
            <a:r>
              <a:rPr lang="en-US" altLang="zh-CN" sz="1800" b="0" kern="0" dirty="0" err="1">
                <a:solidFill>
                  <a:srgbClr val="002060"/>
                </a:solidFill>
              </a:rPr>
              <a:t>Softmax</a:t>
            </a:r>
            <a:r>
              <a:rPr lang="zh-CN" altLang="en-US" sz="1800" b="0" kern="0" dirty="0">
                <a:solidFill>
                  <a:srgbClr val="002060"/>
                </a:solidFill>
              </a:rPr>
              <a:t>的关系抽取方法</a:t>
            </a:r>
            <a:endParaRPr lang="en-US" altLang="zh-CN" sz="1800" b="0" kern="0" dirty="0">
              <a:solidFill>
                <a:srgbClr val="002060"/>
              </a:solidFill>
            </a:endParaRPr>
          </a:p>
          <a:p>
            <a:pPr marL="360000" indent="-342900" algn="just" eaLnBrk="1" hangingPunct="1">
              <a:lnSpc>
                <a:spcPts val="2800"/>
              </a:lnSpc>
              <a:spcBef>
                <a:spcPts val="600"/>
              </a:spcBef>
              <a:spcAft>
                <a:spcPts val="0"/>
              </a:spcAft>
              <a:buFont typeface="黑体" panose="02010609060101010101" pitchFamily="49" charset="-122"/>
              <a:buChar char="-"/>
            </a:pPr>
            <a:r>
              <a:rPr lang="zh-CN" altLang="en-US" sz="1800" b="0" kern="0" dirty="0">
                <a:solidFill>
                  <a:srgbClr val="002060"/>
                </a:solidFill>
              </a:rPr>
              <a:t>基于</a:t>
            </a:r>
            <a:r>
              <a:rPr lang="en-US" altLang="zh-CN" sz="1800" b="0" kern="0" dirty="0">
                <a:solidFill>
                  <a:srgbClr val="002060"/>
                </a:solidFill>
              </a:rPr>
              <a:t>BiLSTM-LSTM-</a:t>
            </a:r>
            <a:r>
              <a:rPr lang="en-US" altLang="zh-CN" sz="1800" b="0" kern="0" dirty="0" err="1">
                <a:solidFill>
                  <a:srgbClr val="002060"/>
                </a:solidFill>
              </a:rPr>
              <a:t>Softmax</a:t>
            </a:r>
            <a:r>
              <a:rPr lang="zh-CN" altLang="en-US" sz="1800" b="0" kern="0" dirty="0">
                <a:solidFill>
                  <a:srgbClr val="002060"/>
                </a:solidFill>
              </a:rPr>
              <a:t>的联合抽取方法</a:t>
            </a:r>
            <a:endParaRPr lang="en-US" altLang="zh-CN" sz="1800" b="0" kern="0" dirty="0">
              <a:solidFill>
                <a:srgbClr val="002060"/>
              </a:solidFill>
            </a:endParaRPr>
          </a:p>
        </p:txBody>
      </p:sp>
      <p:sp>
        <p:nvSpPr>
          <p:cNvPr id="16" name="AutoShape 4"/>
          <p:cNvSpPr>
            <a:spLocks noChangeArrowheads="1"/>
          </p:cNvSpPr>
          <p:nvPr/>
        </p:nvSpPr>
        <p:spPr bwMode="auto">
          <a:xfrm>
            <a:off x="6470613" y="3428999"/>
            <a:ext cx="2493875" cy="1478631"/>
          </a:xfrm>
          <a:prstGeom prst="cloudCallout">
            <a:avLst>
              <a:gd name="adj1" fmla="val -67133"/>
              <a:gd name="adj2" fmla="val 65363"/>
            </a:avLst>
          </a:prstGeom>
          <a:solidFill>
            <a:schemeClr val="accent1"/>
          </a:solidFill>
          <a:ln w="9525">
            <a:solidFill>
              <a:schemeClr val="tx1"/>
            </a:solidFill>
            <a:round/>
          </a:ln>
        </p:spPr>
        <p:txBody>
          <a:bodyPr anchor="ctr"/>
          <a:ls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a:lstStyle>
          <a:p>
            <a:pPr marL="0" indent="0" algn="ctr" eaLnBrk="1" hangingPunct="1">
              <a:lnSpc>
                <a:spcPts val="2200"/>
              </a:lnSpc>
              <a:spcBef>
                <a:spcPts val="0"/>
              </a:spcBef>
              <a:spcAft>
                <a:spcPts val="600"/>
              </a:spcAft>
              <a:buNone/>
            </a:pPr>
            <a:r>
              <a:rPr lang="zh-CN" altLang="en-US" sz="1800" b="0" kern="0" dirty="0">
                <a:solidFill>
                  <a:srgbClr val="FF0000"/>
                </a:solidFill>
              </a:rPr>
              <a:t>非结构化数据</a:t>
            </a:r>
            <a:r>
              <a:rPr lang="zh-CN" altLang="en-US" sz="1800" b="0" kern="0" dirty="0">
                <a:solidFill>
                  <a:srgbClr val="002060"/>
                </a:solidFill>
              </a:rPr>
              <a:t>规模</a:t>
            </a:r>
            <a:r>
              <a:rPr lang="zh-CN" altLang="en-US" sz="1800" b="0" kern="0" dirty="0"/>
              <a:t>远</a:t>
            </a:r>
            <a:r>
              <a:rPr lang="zh-CN" altLang="en-US" sz="1800" b="0" kern="0" dirty="0">
                <a:solidFill>
                  <a:srgbClr val="FF0000"/>
                </a:solidFill>
              </a:rPr>
              <a:t>超结构化数据</a:t>
            </a:r>
            <a:r>
              <a:rPr lang="zh-CN" altLang="en-US" sz="1800" b="0" kern="0" dirty="0">
                <a:solidFill>
                  <a:srgbClr val="002060"/>
                </a:solidFill>
              </a:rPr>
              <a:t>和</a:t>
            </a:r>
            <a:r>
              <a:rPr lang="zh-CN" altLang="en-US" sz="1800" b="0" kern="0" dirty="0">
                <a:solidFill>
                  <a:srgbClr val="FF0000"/>
                </a:solidFill>
              </a:rPr>
              <a:t>半结构化数据</a:t>
            </a:r>
            <a:endParaRPr lang="en-US" altLang="zh-CN" sz="1800" b="0" kern="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685800" y="609600"/>
            <a:ext cx="7772400" cy="1143000"/>
          </a:xfrm>
          <a:prstGeom prst="rect">
            <a:avLst/>
          </a:prstGeom>
          <a:noFill/>
          <a:ln w="9525">
            <a:noFill/>
            <a:miter lim="800000"/>
          </a:ln>
        </p:spPr>
        <p:txBody>
          <a:bodyPr anchor="ctr"/>
          <a:lstStyle/>
          <a:p>
            <a:pPr algn="ctr">
              <a:lnSpc>
                <a:spcPct val="85000"/>
              </a:lnSpc>
              <a:spcBef>
                <a:spcPct val="0"/>
              </a:spcBef>
              <a:buClrTx/>
              <a:buFontTx/>
              <a:buNone/>
            </a:pPr>
            <a:endParaRPr lang="zh-CN" altLang="en-US" sz="4400" b="0">
              <a:solidFill>
                <a:schemeClr val="tx2"/>
              </a:solidFill>
            </a:endParaRPr>
          </a:p>
        </p:txBody>
      </p:sp>
      <p:sp>
        <p:nvSpPr>
          <p:cNvPr id="16389" name="Rectangle 52"/>
          <p:cNvSpPr>
            <a:spLocks noGrp="1" noChangeArrowheads="1"/>
          </p:cNvSpPr>
          <p:nvPr>
            <p:ph type="title" idx="4294967295"/>
          </p:nvPr>
        </p:nvSpPr>
        <p:spPr>
          <a:xfrm>
            <a:off x="1295400" y="609600"/>
            <a:ext cx="7378700" cy="1143000"/>
          </a:xfrm>
        </p:spPr>
        <p:txBody>
          <a:bodyPr/>
          <a:lstStyle/>
          <a:p>
            <a:pPr eaLnBrk="1" hangingPunct="1"/>
            <a:r>
              <a:rPr lang="zh-CN" altLang="en-US" dirty="0">
                <a:ea typeface="黑体" panose="02010609060101010101" pitchFamily="2" charset="-122"/>
              </a:rPr>
              <a:t>知识图谱构建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52" name="Rectangle 3"/>
          <p:cNvSpPr txBox="1">
            <a:spLocks noChangeArrowheads="1"/>
          </p:cNvSpPr>
          <p:nvPr/>
        </p:nvSpPr>
        <p:spPr>
          <a:xfrm>
            <a:off x="715962" y="2132856"/>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命名实体识别概念</a:t>
            </a:r>
            <a:endParaRPr lang="en-US" altLang="zh-CN" sz="2000" kern="0" dirty="0">
              <a:solidFill>
                <a:srgbClr val="0000FF"/>
              </a:solidFill>
              <a:ea typeface="黑体" panose="02010609060101010101" pitchFamily="2" charset="-122"/>
            </a:endParaRPr>
          </a:p>
        </p:txBody>
      </p:sp>
      <p:sp>
        <p:nvSpPr>
          <p:cNvPr id="5" name="Rectangle 5"/>
          <p:cNvSpPr>
            <a:spLocks noChangeArrowheads="1"/>
          </p:cNvSpPr>
          <p:nvPr/>
        </p:nvSpPr>
        <p:spPr bwMode="auto">
          <a:xfrm>
            <a:off x="685800" y="2564904"/>
            <a:ext cx="7492537" cy="772006"/>
          </a:xfrm>
          <a:prstGeom prst="rect">
            <a:avLst/>
          </a:prstGeom>
          <a:noFill/>
          <a:ln w="9525">
            <a:noFill/>
            <a:miter lim="800000"/>
          </a:ln>
        </p:spPr>
        <p:txBody>
          <a:bodyPr wrap="square">
            <a:spAutoFit/>
          </a:bodyPr>
          <a:lstStyle/>
          <a:p>
            <a:pPr marL="799200" indent="-342900" algn="just">
              <a:lnSpc>
                <a:spcPts val="2800"/>
              </a:lnSpc>
              <a:spcBef>
                <a:spcPts val="600"/>
              </a:spcBef>
              <a:spcAft>
                <a:spcPts val="600"/>
              </a:spcAft>
              <a:buFont typeface="黑体" panose="02010609060101010101" pitchFamily="49" charset="-122"/>
              <a:buChar char="-"/>
            </a:pPr>
            <a:r>
              <a:rPr lang="zh-CN" altLang="en-US" sz="1800" b="0" dirty="0">
                <a:solidFill>
                  <a:srgbClr val="002060"/>
                </a:solidFill>
              </a:rPr>
              <a:t>从非结构化文本数据中抽取</a:t>
            </a:r>
            <a:r>
              <a:rPr lang="zh-CN" altLang="en-US" sz="1800" b="0" dirty="0">
                <a:solidFill>
                  <a:srgbClr val="FF0000"/>
                </a:solidFill>
              </a:rPr>
              <a:t>出具有特定意义的实体</a:t>
            </a:r>
            <a:r>
              <a:rPr lang="zh-CN" altLang="en-US" sz="1800" b="0" dirty="0">
                <a:solidFill>
                  <a:srgbClr val="002060"/>
                </a:solidFill>
              </a:rPr>
              <a:t>，主要包括人名、地名、组织名、机构名、日期、时间、货币和专有名词等</a:t>
            </a:r>
            <a:endParaRPr lang="en-US" altLang="zh-CN" sz="1800" b="0" dirty="0">
              <a:solidFill>
                <a:srgbClr val="002060"/>
              </a:solidFill>
            </a:endParaRPr>
          </a:p>
        </p:txBody>
      </p:sp>
      <p:sp>
        <p:nvSpPr>
          <p:cNvPr id="7" name="Rectangle 3"/>
          <p:cNvSpPr txBox="1">
            <a:spLocks noChangeArrowheads="1"/>
          </p:cNvSpPr>
          <p:nvPr/>
        </p:nvSpPr>
        <p:spPr>
          <a:xfrm>
            <a:off x="716797" y="4743929"/>
            <a:ext cx="7958138" cy="432048"/>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a:lstStyle>
          <a:p>
            <a:pPr eaLnBrk="1" hangingPunct="1"/>
            <a:r>
              <a:rPr lang="zh-CN" altLang="en-US" sz="2200" kern="0" dirty="0">
                <a:solidFill>
                  <a:srgbClr val="0000FF"/>
                </a:solidFill>
                <a:ea typeface="黑体" panose="02010609060101010101" pitchFamily="2" charset="-122"/>
              </a:rPr>
              <a:t>命名实体识别</a:t>
            </a:r>
            <a:r>
              <a:rPr lang="zh-CN" altLang="en-US" sz="2000" kern="0" dirty="0">
                <a:solidFill>
                  <a:srgbClr val="0000FF"/>
                </a:solidFill>
                <a:latin typeface="Times New Roman" panose="02020603050405020304" pitchFamily="18" charset="0"/>
                <a:ea typeface="黑体" panose="02010609060101010101" pitchFamily="2" charset="-122"/>
              </a:rPr>
              <a:t>方法分类</a:t>
            </a:r>
            <a:endParaRPr lang="en-US" altLang="zh-CN" sz="2000" kern="0" dirty="0">
              <a:solidFill>
                <a:srgbClr val="0000FF"/>
              </a:solidFill>
              <a:latin typeface="Times New Roman" panose="02020603050405020304" pitchFamily="18" charset="0"/>
              <a:ea typeface="黑体" panose="02010609060101010101" pitchFamily="2" charset="-122"/>
            </a:endParaRPr>
          </a:p>
          <a:p>
            <a:pPr eaLnBrk="1" hangingPunct="1"/>
            <a:endParaRPr lang="en-US" altLang="zh-CN" sz="2000" kern="0" dirty="0">
              <a:solidFill>
                <a:srgbClr val="0000FF"/>
              </a:solidFill>
              <a:ea typeface="黑体" panose="02010609060101010101" pitchFamily="2" charset="-122"/>
            </a:endParaRPr>
          </a:p>
        </p:txBody>
      </p:sp>
      <p:sp>
        <p:nvSpPr>
          <p:cNvPr id="9" name="Rectangle 5"/>
          <p:cNvSpPr>
            <a:spLocks noChangeArrowheads="1"/>
          </p:cNvSpPr>
          <p:nvPr/>
        </p:nvSpPr>
        <p:spPr bwMode="auto">
          <a:xfrm>
            <a:off x="685800" y="5196972"/>
            <a:ext cx="7492537" cy="1284967"/>
          </a:xfrm>
          <a:prstGeom prst="rect">
            <a:avLst/>
          </a:prstGeom>
          <a:noFill/>
          <a:ln w="9525">
            <a:noFill/>
            <a:miter lim="800000"/>
          </a:ln>
        </p:spPr>
        <p:txBody>
          <a:bodyPr wrap="square">
            <a:spAutoFit/>
          </a:bodyPr>
          <a:lstStyle/>
          <a:p>
            <a:pPr marL="799200" indent="-342900" algn="just">
              <a:lnSpc>
                <a:spcPts val="2800"/>
              </a:lnSpc>
              <a:spcBef>
                <a:spcPts val="600"/>
              </a:spcBef>
              <a:spcAft>
                <a:spcPts val="0"/>
              </a:spcAft>
              <a:buFont typeface="黑体" panose="02010609060101010101" pitchFamily="49" charset="-122"/>
              <a:buChar char="-"/>
            </a:pPr>
            <a:r>
              <a:rPr lang="zh-CN" altLang="en-US" sz="1800" b="0" dirty="0">
                <a:solidFill>
                  <a:srgbClr val="002060"/>
                </a:solidFill>
              </a:rPr>
              <a:t>基于规则和词典的方法：通常采用人工制定的规则进行实体识别</a:t>
            </a:r>
            <a:endParaRPr lang="en-US" altLang="zh-CN" sz="1800" b="0" dirty="0">
              <a:solidFill>
                <a:srgbClr val="002060"/>
              </a:solidFill>
            </a:endParaRPr>
          </a:p>
          <a:p>
            <a:pPr marL="799200" indent="-342900" algn="just">
              <a:lnSpc>
                <a:spcPts val="2800"/>
              </a:lnSpc>
              <a:spcBef>
                <a:spcPts val="600"/>
              </a:spcBef>
              <a:spcAft>
                <a:spcPts val="0"/>
              </a:spcAft>
              <a:buFont typeface="黑体" panose="02010609060101010101" pitchFamily="49" charset="-122"/>
              <a:buChar char="-"/>
            </a:pPr>
            <a:r>
              <a:rPr lang="zh-CN" altLang="en-US" sz="1800" b="0" dirty="0">
                <a:solidFill>
                  <a:srgbClr val="002060"/>
                </a:solidFill>
              </a:rPr>
              <a:t>基于统计机器学习的方法：序列标注任务，“特征模板</a:t>
            </a:r>
            <a:r>
              <a:rPr lang="en-US" altLang="zh-CN" sz="1800" b="0" dirty="0">
                <a:solidFill>
                  <a:srgbClr val="002060"/>
                </a:solidFill>
              </a:rPr>
              <a:t>+CRF</a:t>
            </a:r>
            <a:r>
              <a:rPr lang="zh-CN" altLang="en-US" sz="1800" b="0" dirty="0">
                <a:solidFill>
                  <a:srgbClr val="002060"/>
                </a:solidFill>
              </a:rPr>
              <a:t>”</a:t>
            </a:r>
            <a:endParaRPr lang="en-US" altLang="zh-CN" sz="1800" b="0" dirty="0">
              <a:solidFill>
                <a:srgbClr val="002060"/>
              </a:solidFill>
            </a:endParaRPr>
          </a:p>
          <a:p>
            <a:pPr marL="799200" indent="-342900" algn="just">
              <a:lnSpc>
                <a:spcPts val="2800"/>
              </a:lnSpc>
              <a:spcBef>
                <a:spcPts val="600"/>
              </a:spcBef>
              <a:spcAft>
                <a:spcPts val="0"/>
              </a:spcAft>
              <a:buFont typeface="黑体" panose="02010609060101010101" pitchFamily="49" charset="-122"/>
              <a:buChar char="-"/>
            </a:pPr>
            <a:r>
              <a:rPr lang="zh-CN" altLang="en-US" sz="1800" b="0" dirty="0">
                <a:solidFill>
                  <a:srgbClr val="002060"/>
                </a:solidFill>
              </a:rPr>
              <a:t>基于深度学习的方法：表示层，编码层，解码层</a:t>
            </a:r>
            <a:endParaRPr lang="en-US" altLang="zh-CN" sz="1800" b="0" dirty="0">
              <a:solidFill>
                <a:srgbClr val="002060"/>
              </a:solidFill>
            </a:endParaRPr>
          </a:p>
        </p:txBody>
      </p:sp>
      <p:sp>
        <p:nvSpPr>
          <p:cNvPr id="6" name="矩形 5"/>
          <p:cNvSpPr/>
          <p:nvPr/>
        </p:nvSpPr>
        <p:spPr>
          <a:xfrm>
            <a:off x="1449361" y="3493326"/>
            <a:ext cx="3596469" cy="1125373"/>
          </a:xfrm>
          <a:prstGeom prst="rect">
            <a:avLst/>
          </a:prstGeom>
          <a:solidFill>
            <a:schemeClr val="accent6">
              <a:lumMod val="10000"/>
              <a:lumOff val="90000"/>
            </a:schemeClr>
          </a:solidFill>
          <a:ln w="6350">
            <a:solidFill>
              <a:schemeClr val="tx1"/>
            </a:solidFill>
          </a:ln>
        </p:spPr>
        <p:txBody>
          <a:bodyPr wrap="square">
            <a:spAutoFit/>
          </a:bodyPr>
          <a:lstStyle/>
          <a:p>
            <a:pPr algn="just">
              <a:lnSpc>
                <a:spcPts val="2800"/>
              </a:lnSpc>
            </a:pPr>
            <a:r>
              <a:rPr lang="en-US" altLang="zh-CN" sz="1600" b="0" kern="100" dirty="0">
                <a:latin typeface="+mn-lt"/>
                <a:ea typeface="黑体" panose="02010609060101010101" pitchFamily="49" charset="-122"/>
              </a:rPr>
              <a:t>“</a:t>
            </a:r>
            <a:r>
              <a:rPr lang="zh-CN" altLang="zh-CN" sz="1600" b="0" kern="100" dirty="0">
                <a:latin typeface="+mn-lt"/>
                <a:ea typeface="黑体" panose="02010609060101010101" pitchFamily="49" charset="-122"/>
                <a:cs typeface="Times New Roman" panose="02020603050405020304" pitchFamily="18" charset="0"/>
              </a:rPr>
              <a:t>孙大圣认得他，即叫：‘师傅，此乃是灵山脚下玉真观金顶大仙，他来接我们哩’。三藏方才醒悟，进前施礼</a:t>
            </a:r>
            <a:r>
              <a:rPr lang="en-US" altLang="zh-CN" sz="1600" b="0" kern="100" dirty="0">
                <a:latin typeface="+mn-lt"/>
                <a:ea typeface="黑体" panose="02010609060101010101" pitchFamily="49" charset="-122"/>
              </a:rPr>
              <a:t>”</a:t>
            </a:r>
            <a:endParaRPr lang="zh-CN" altLang="en-US" sz="1600" b="0" dirty="0">
              <a:latin typeface="+mn-lt"/>
              <a:ea typeface="黑体" panose="02010609060101010101" pitchFamily="49" charset="-122"/>
            </a:endParaRPr>
          </a:p>
        </p:txBody>
      </p:sp>
      <p:sp>
        <p:nvSpPr>
          <p:cNvPr id="13" name="矩形 12"/>
          <p:cNvSpPr/>
          <p:nvPr/>
        </p:nvSpPr>
        <p:spPr>
          <a:xfrm>
            <a:off x="5440027" y="3480823"/>
            <a:ext cx="3596469" cy="1125373"/>
          </a:xfrm>
          <a:prstGeom prst="rect">
            <a:avLst/>
          </a:prstGeom>
          <a:solidFill>
            <a:schemeClr val="accent6">
              <a:lumMod val="10000"/>
              <a:lumOff val="90000"/>
            </a:schemeClr>
          </a:solidFill>
          <a:ln w="6350">
            <a:solidFill>
              <a:schemeClr val="tx1"/>
            </a:solidFill>
          </a:ln>
        </p:spPr>
        <p:txBody>
          <a:bodyPr wrap="square">
            <a:spAutoFit/>
          </a:bodyPr>
          <a:lstStyle/>
          <a:p>
            <a:pPr marL="360000" indent="-342900" algn="just" eaLnBrk="1" hangingPunct="1">
              <a:lnSpc>
                <a:spcPts val="2800"/>
              </a:lnSpc>
              <a:spcBef>
                <a:spcPts val="0"/>
              </a:spcBef>
              <a:spcAft>
                <a:spcPts val="0"/>
              </a:spcAft>
              <a:buFontTx/>
              <a:buChar char="‒"/>
            </a:pPr>
            <a:r>
              <a:rPr lang="zh-CN" altLang="en-US" sz="1600" b="0" kern="0" dirty="0">
                <a:solidFill>
                  <a:srgbClr val="002060"/>
                </a:solidFill>
              </a:rPr>
              <a:t>人名：</a:t>
            </a:r>
            <a:r>
              <a:rPr lang="zh-CN" altLang="en-US" sz="1600" b="0" kern="0" dirty="0">
                <a:solidFill>
                  <a:schemeClr val="bg2">
                    <a:lumMod val="25000"/>
                  </a:schemeClr>
                </a:solidFill>
              </a:rPr>
              <a:t>孙大圣、金顶大仙、三藏</a:t>
            </a:r>
          </a:p>
          <a:p>
            <a:pPr marL="360000" indent="-342900" algn="just" eaLnBrk="1" hangingPunct="1">
              <a:lnSpc>
                <a:spcPts val="2800"/>
              </a:lnSpc>
              <a:spcBef>
                <a:spcPts val="0"/>
              </a:spcBef>
              <a:spcAft>
                <a:spcPts val="0"/>
              </a:spcAft>
              <a:buFontTx/>
              <a:buChar char="‒"/>
            </a:pPr>
            <a:r>
              <a:rPr lang="zh-CN" altLang="en-US" sz="1600" b="0" kern="0" dirty="0">
                <a:solidFill>
                  <a:srgbClr val="002060"/>
                </a:solidFill>
              </a:rPr>
              <a:t>机构：</a:t>
            </a:r>
            <a:r>
              <a:rPr lang="zh-CN" altLang="en-US" sz="1600" b="0" kern="0" dirty="0">
                <a:solidFill>
                  <a:schemeClr val="bg2">
                    <a:lumMod val="25000"/>
                  </a:schemeClr>
                </a:solidFill>
              </a:rPr>
              <a:t>玉真观</a:t>
            </a:r>
          </a:p>
          <a:p>
            <a:pPr marL="360000" indent="-342900" algn="just">
              <a:lnSpc>
                <a:spcPts val="2800"/>
              </a:lnSpc>
              <a:spcBef>
                <a:spcPts val="0"/>
              </a:spcBef>
              <a:spcAft>
                <a:spcPts val="0"/>
              </a:spcAft>
              <a:buFontTx/>
              <a:buChar char="‒"/>
            </a:pPr>
            <a:r>
              <a:rPr lang="zh-CN" altLang="en-US" sz="1600" b="0" kern="0" dirty="0">
                <a:solidFill>
                  <a:srgbClr val="002060"/>
                </a:solidFill>
              </a:rPr>
              <a:t>地名：</a:t>
            </a:r>
            <a:r>
              <a:rPr lang="zh-CN" altLang="en-US" sz="1600" b="0" kern="0" dirty="0">
                <a:solidFill>
                  <a:schemeClr val="bg2">
                    <a:lumMod val="25000"/>
                  </a:schemeClr>
                </a:solidFill>
              </a:rPr>
              <a:t>灵山</a:t>
            </a:r>
            <a:endParaRPr lang="en-US" altLang="zh-CN" sz="1600" b="0" kern="0" dirty="0">
              <a:solidFill>
                <a:schemeClr val="bg2">
                  <a:lumMod val="25000"/>
                </a:schemeClr>
              </a:solidFill>
            </a:endParaRPr>
          </a:p>
        </p:txBody>
      </p:sp>
      <p:sp>
        <p:nvSpPr>
          <p:cNvPr id="14" name="箭头: 右 3"/>
          <p:cNvSpPr/>
          <p:nvPr/>
        </p:nvSpPr>
        <p:spPr bwMode="auto">
          <a:xfrm>
            <a:off x="5119968" y="3798195"/>
            <a:ext cx="271015" cy="68667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YwOGM3MzYxYWU3NGUyZGU5NTM0NDI5ZGZiNDhjMDYifQ=="/>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310</TotalTime>
  <Words>3943</Words>
  <Application>Microsoft Office PowerPoint</Application>
  <PresentationFormat>全屏显示(4:3)</PresentationFormat>
  <Paragraphs>393</Paragraphs>
  <Slides>44</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44</vt:i4>
      </vt:variant>
    </vt:vector>
  </HeadingPairs>
  <TitlesOfParts>
    <vt:vector size="51" baseType="lpstr">
      <vt:lpstr>黑体</vt:lpstr>
      <vt:lpstr>Cambria Math</vt:lpstr>
      <vt:lpstr>Times New Roman</vt:lpstr>
      <vt:lpstr>Wingdings</vt:lpstr>
      <vt:lpstr>Straight Edge</vt:lpstr>
      <vt:lpstr>Microsoft Visio Drawing</vt:lpstr>
      <vt:lpstr>Visio</vt:lpstr>
      <vt:lpstr>第8章 知识图谱</vt:lpstr>
      <vt:lpstr>提纲</vt:lpstr>
      <vt:lpstr>引例 </vt:lpstr>
      <vt:lpstr>提纲</vt:lpstr>
      <vt:lpstr>知识图谱概述 (1)</vt:lpstr>
      <vt:lpstr>知识图谱概述 (2)</vt:lpstr>
      <vt:lpstr>提纲</vt:lpstr>
      <vt:lpstr>知识图谱构建 (1)</vt:lpstr>
      <vt:lpstr>知识图谱构建 (2)</vt:lpstr>
      <vt:lpstr>知识图谱构建 (3)</vt:lpstr>
      <vt:lpstr>知识图谱构建 (4)</vt:lpstr>
      <vt:lpstr>知识图谱构建 (5)</vt:lpstr>
      <vt:lpstr>知识图谱构建 (6)</vt:lpstr>
      <vt:lpstr>知识图谱构建 (7)</vt:lpstr>
      <vt:lpstr>知识图谱构建 (8)</vt:lpstr>
      <vt:lpstr>知识图谱构建 (9)</vt:lpstr>
      <vt:lpstr>知识图谱构建 (10)</vt:lpstr>
      <vt:lpstr>知识图谱构建 (11)</vt:lpstr>
      <vt:lpstr>知识图谱构建 (12)</vt:lpstr>
      <vt:lpstr>知识图谱构建 (13)</vt:lpstr>
      <vt:lpstr>知识图谱构建 (14)</vt:lpstr>
      <vt:lpstr>提纲</vt:lpstr>
      <vt:lpstr>知识图谱嵌入 (1)</vt:lpstr>
      <vt:lpstr>知识图谱嵌入 (2)</vt:lpstr>
      <vt:lpstr>知识图谱嵌入 (3)</vt:lpstr>
      <vt:lpstr>知识图谱嵌入 (4)</vt:lpstr>
      <vt:lpstr>知识图谱嵌入 (5)</vt:lpstr>
      <vt:lpstr>提纲</vt:lpstr>
      <vt:lpstr>知识图谱推理 (1)</vt:lpstr>
      <vt:lpstr>知识图谱推理 (2)</vt:lpstr>
      <vt:lpstr>知识图谱推理 (3)</vt:lpstr>
      <vt:lpstr>知识图谱推理 (4)</vt:lpstr>
      <vt:lpstr>知识图谱推理 (5)</vt:lpstr>
      <vt:lpstr>知识图谱推理 (6)</vt:lpstr>
      <vt:lpstr>知识图谱推理 (7)</vt:lpstr>
      <vt:lpstr>知识图谱推理 (8)</vt:lpstr>
      <vt:lpstr>知识图谱推理 (9)</vt:lpstr>
      <vt:lpstr>知识图谱推理 (10)</vt:lpstr>
      <vt:lpstr>知识图谱推理 (11)</vt:lpstr>
      <vt:lpstr>知识图谱推理 (12)</vt:lpstr>
      <vt:lpstr>知识图谱推理 (13)</vt:lpstr>
      <vt:lpstr>提纲</vt:lpstr>
      <vt:lpstr>总结</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 Yue</dc:creator>
  <cp:lastModifiedBy>Kun Yue</cp:lastModifiedBy>
  <cp:revision>593</cp:revision>
  <dcterms:created xsi:type="dcterms:W3CDTF">2113-01-01T00:00:00Z</dcterms:created>
  <dcterms:modified xsi:type="dcterms:W3CDTF">2024-09-24T03:18:35Z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4AF7593B84174754BF806245637F88F1_12</vt:lpwstr>
  </property>
  <property fmtid="{D5CDD505-2E9C-101B-9397-08002B2CF9AE}" pid="3" name="KSOProductBuildVer">
    <vt:lpwstr>2052-12.1.0.17147</vt:lpwstr>
  </property>
</Properties>
</file>