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451" r:id="rId2"/>
    <p:sldId id="257" r:id="rId3"/>
    <p:sldId id="258" r:id="rId4"/>
    <p:sldId id="380" r:id="rId5"/>
    <p:sldId id="381" r:id="rId6"/>
    <p:sldId id="262" r:id="rId7"/>
    <p:sldId id="382" r:id="rId8"/>
    <p:sldId id="384" r:id="rId9"/>
    <p:sldId id="386" r:id="rId10"/>
    <p:sldId id="385" r:id="rId11"/>
    <p:sldId id="387" r:id="rId12"/>
    <p:sldId id="388" r:id="rId13"/>
    <p:sldId id="389" r:id="rId14"/>
    <p:sldId id="390" r:id="rId15"/>
    <p:sldId id="391" r:id="rId16"/>
    <p:sldId id="422" r:id="rId17"/>
    <p:sldId id="423" r:id="rId18"/>
    <p:sldId id="394" r:id="rId19"/>
    <p:sldId id="396" r:id="rId20"/>
    <p:sldId id="395" r:id="rId21"/>
    <p:sldId id="397" r:id="rId22"/>
    <p:sldId id="398" r:id="rId23"/>
    <p:sldId id="399" r:id="rId24"/>
    <p:sldId id="400" r:id="rId25"/>
    <p:sldId id="401" r:id="rId26"/>
    <p:sldId id="403" r:id="rId27"/>
    <p:sldId id="402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20" r:id="rId43"/>
    <p:sldId id="296" r:id="rId44"/>
    <p:sldId id="297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anose="05000000000000000000" pitchFamily="2" charset="2"/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7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-2" initials="A2" lastIdx="3" clrIdx="0"/>
  <p:cmAuthor id="2" name="Hardy Perkin" initials="HP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77773C"/>
    <a:srgbClr val="ADAD89"/>
    <a:srgbClr val="0000CC"/>
    <a:srgbClr val="F5D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86449" autoAdjust="0"/>
  </p:normalViewPr>
  <p:slideViewPr>
    <p:cSldViewPr showGuides="1">
      <p:cViewPr varScale="1">
        <p:scale>
          <a:sx n="97" d="100"/>
          <a:sy n="97" d="100"/>
        </p:scale>
        <p:origin x="1237" y="37"/>
      </p:cViewPr>
      <p:guideLst>
        <p:guide orient="horz" pos="2188"/>
        <p:guide pos="276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3.xml"/><Relationship Id="rId3" Type="http://schemas.openxmlformats.org/officeDocument/2006/relationships/slide" Target="slides/slide5.xml"/><Relationship Id="rId7" Type="http://schemas.openxmlformats.org/officeDocument/2006/relationships/slide" Target="slides/slide42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26.xml"/><Relationship Id="rId5" Type="http://schemas.openxmlformats.org/officeDocument/2006/relationships/slide" Target="slides/slide19.xml"/><Relationship Id="rId4" Type="http://schemas.openxmlformats.org/officeDocument/2006/relationships/slide" Target="slides/slide9.xml"/><Relationship Id="rId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95B263C-5119-4304-8D42-7ACA737F6E5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/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1028"/>
            <p:cNvGrpSpPr/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1029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1030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1031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Line 1081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Line 1082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Line 1083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Line 1084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Line 1085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Line 1086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1087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1088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1089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Line 1090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Line 1091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1092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1093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1094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Line 1095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Line 1096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Line 1097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Line 1098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Line 1099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Line 1101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Line 1102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Line 1103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Line 1104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Line 1105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Line 1106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1107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1108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1109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Line 1110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Line 1111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1112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1113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1114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1115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1116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1117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1118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1119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1120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1121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Line 1122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Line 1123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Line 1124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1125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1126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Rectangle 1132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anose="02010600030101010101" pitchFamily="2" charset="-122"/>
            </a:endParaRPr>
          </a:p>
        </p:txBody>
      </p:sp>
      <p:sp>
        <p:nvSpPr>
          <p:cNvPr id="106" name="Rectangle 1133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anose="02010600030101010101" pitchFamily="2" charset="-122"/>
            </a:endParaRPr>
          </a:p>
        </p:txBody>
      </p:sp>
      <p:sp>
        <p:nvSpPr>
          <p:cNvPr id="6250" name="Rectangle 1130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25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7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109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02B7F-264A-4FC5-AB19-D3CDB3EAA87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5F5E6-A5C4-40CD-896D-52BD263B909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B175-9D7C-4547-8366-15957A1CE8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0B0D-ABF1-44AC-94F7-7C7B1B92C97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3E70-9991-42B0-9DF0-AD20CA315B5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FDCE-C7D6-4239-8533-F085902BBB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6679-EB19-4EED-B5BB-CC586AECD25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AB0C-3D36-46F3-B154-14A3C4562B0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1526-3BD2-467C-B8F1-EFA7AB79088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A9433-8828-4A7B-BF92-590046B4021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909FC-A1CE-4110-A274-CD5BE91BDD7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/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48" name="Group 3"/>
            <p:cNvGrpSpPr/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5124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0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2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3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4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9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0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5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6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9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0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1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2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3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4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5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9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49" name="Group 102"/>
            <p:cNvGrpSpPr/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23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A46414B0-2FA7-4528-95F2-8F22DA5AF7AE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02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w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3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3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35.png"/><Relationship Id="rId10" Type="http://schemas.openxmlformats.org/officeDocument/2006/relationships/image" Target="../media/image53.png"/><Relationship Id="rId4" Type="http://schemas.openxmlformats.org/officeDocument/2006/relationships/image" Target="../media/image470.png"/><Relationship Id="rId9" Type="http://schemas.openxmlformats.org/officeDocument/2006/relationships/image" Target="../media/image52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第</a:t>
            </a:r>
            <a:r>
              <a:rPr lang="en-US" altLang="zh-CN" dirty="0">
                <a:ea typeface="黑体" panose="02010609060101010101" pitchFamily="2" charset="-122"/>
              </a:rPr>
              <a:t>9</a:t>
            </a:r>
            <a:r>
              <a:rPr lang="zh-CN" altLang="en-US" dirty="0">
                <a:ea typeface="黑体" panose="02010609060101010101" pitchFamily="2" charset="-122"/>
              </a:rPr>
              <a:t>章</a:t>
            </a:r>
            <a:r>
              <a:rPr lang="en-US" altLang="zh-CN" dirty="0">
                <a:ea typeface="黑体" panose="02010609060101010101" pitchFamily="2" charset="-122"/>
              </a:rPr>
              <a:t> </a:t>
            </a:r>
            <a:r>
              <a:rPr lang="zh-CN" altLang="en-US" dirty="0">
                <a:ea typeface="黑体" panose="02010609060101010101" pitchFamily="2" charset="-122"/>
              </a:rPr>
              <a:t>贝叶斯网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48560" y="3500755"/>
            <a:ext cx="4824095" cy="1868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b="1" dirty="0">
                <a:ea typeface="黑体" panose="02010609060101010101" pitchFamily="2" charset="-122"/>
              </a:rPr>
              <a:t>《</a:t>
            </a:r>
            <a:r>
              <a:rPr lang="zh-CN" altLang="en-US" sz="4000" b="1" dirty="0">
                <a:ea typeface="黑体" panose="02010609060101010101" pitchFamily="2" charset="-122"/>
                <a:sym typeface="+mn-ea"/>
              </a:rPr>
              <a:t>智能数据工程</a:t>
            </a:r>
            <a:r>
              <a:rPr lang="en-US" altLang="zh-CN" sz="4000" b="1" dirty="0">
                <a:ea typeface="黑体" panose="02010609060101010101" pitchFamily="2" charset="-122"/>
              </a:rPr>
              <a:t>》</a:t>
            </a:r>
            <a:endParaRPr lang="en-US" altLang="zh-CN" sz="3000" dirty="0">
              <a:ea typeface="黑体" panose="02010609060101010101" pitchFamily="2" charset="-122"/>
            </a:endParaRPr>
          </a:p>
          <a:p>
            <a:pPr algn="ctr" eaLnBrk="1" hangingPunct="1"/>
            <a:endParaRPr lang="en-US" altLang="zh-CN" sz="2100" dirty="0">
              <a:ea typeface="黑体" panose="02010609060101010101" pitchFamily="2" charset="-122"/>
            </a:endParaRPr>
          </a:p>
          <a:p>
            <a:pPr algn="ctr" eaLnBrk="1" hangingPunct="1"/>
            <a:r>
              <a:rPr lang="zh-CN" altLang="en-US" sz="2100" dirty="0">
                <a:ea typeface="黑体" panose="02010609060101010101" pitchFamily="2" charset="-122"/>
                <a:sym typeface="+mn-ea"/>
              </a:rPr>
              <a:t>清华大学出版社</a:t>
            </a:r>
            <a:endParaRPr lang="en-US" altLang="zh-CN" sz="2100" dirty="0">
              <a:ea typeface="黑体" panose="02010609060101010101" pitchFamily="2" charset="-122"/>
            </a:endParaRPr>
          </a:p>
          <a:p>
            <a:pPr algn="ctr" eaLnBrk="1" hangingPunct="1"/>
            <a:r>
              <a:rPr lang="en-US" altLang="zh-CN" sz="2100" dirty="0">
                <a:ea typeface="黑体" panose="02010609060101010101" pitchFamily="2" charset="-122"/>
                <a:sym typeface="+mn-ea"/>
              </a:rPr>
              <a:t>2025</a:t>
            </a:r>
            <a:r>
              <a:rPr lang="zh-CN" altLang="en-US" sz="2100" dirty="0">
                <a:ea typeface="黑体" panose="02010609060101010101" pitchFamily="2" charset="-122"/>
                <a:sym typeface="+mn-ea"/>
              </a:rPr>
              <a:t>年</a:t>
            </a:r>
            <a:r>
              <a:rPr lang="en-US" altLang="zh-CN" sz="2100" dirty="0">
                <a:sym typeface="+mn-ea"/>
              </a:rPr>
              <a:t>1</a:t>
            </a:r>
            <a:r>
              <a:rPr lang="zh-CN" altLang="en-US" sz="2100" dirty="0">
                <a:ea typeface="黑体" panose="02010609060101010101" pitchFamily="2" charset="-122"/>
                <a:sym typeface="+mn-ea"/>
              </a:rPr>
              <a:t>月</a:t>
            </a:r>
            <a:endParaRPr lang="zh-CN" altLang="en-US" sz="2100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参数学习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1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2" name="矩形 1"/>
          <p:cNvSpPr/>
          <p:nvPr/>
        </p:nvSpPr>
        <p:spPr>
          <a:xfrm>
            <a:off x="1064610" y="2507558"/>
            <a:ext cx="53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基于</a:t>
            </a:r>
            <a:r>
              <a:rPr lang="zh-CN" altLang="en-US" sz="20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样本</a:t>
            </a:r>
            <a:r>
              <a:rPr lang="zh-CN" altLang="zh-CN" sz="20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数据计算变量节点</a:t>
            </a:r>
            <a:r>
              <a:rPr lang="zh-CN" altLang="en-US" sz="20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00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条件概率参数</a:t>
            </a:r>
            <a:endParaRPr lang="zh-CN" altLang="en-US" sz="200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187624" y="2914275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064610" y="2942622"/>
                <a:ext cx="7378700" cy="126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给定一个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BN 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ℬ</m:t>
                    </m:r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=(</m:t>
                    </m:r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𝐺</m:t>
                    </m:r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 </m:t>
                    </m:r>
                    <m:r>
                      <a:rPr lang="en-US" altLang="zh-CN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：</a:t>
                </a:r>
                <a:endParaRPr lang="en-US" altLang="zh-CN" sz="2000" b="0" dirty="0">
                  <a:latin typeface="+mn-lt"/>
                  <a:ea typeface="黑体" panose="02010609060101010101" pitchFamily="2" charset="-122"/>
                </a:endParaRPr>
              </a:p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任意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节点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  <m:r>
                      <a:rPr lang="zh-CN" altLang="en-US" sz="2000" b="0" i="1" dirty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𝑉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取值为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共有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𝑟</m:t>
                    </m:r>
                    <m:r>
                      <a:rPr lang="en-US" altLang="zh-CN" sz="2000" b="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个可能取值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1, 2, …, </m:t>
                    </m:r>
                    <m:r>
                      <a:rPr lang="en-US" altLang="zh-CN" sz="2000" b="0" i="1" dirty="0" err="1" smtClean="0">
                        <a:latin typeface="Cambria Math" panose="02040503050406030204" pitchFamily="18" charset="0"/>
                        <a:ea typeface="+mj-ea"/>
                      </a:rPr>
                      <m:t>𝑟</m:t>
                    </m:r>
                    <m:r>
                      <a:rPr lang="en-US" altLang="zh-CN" sz="2000" b="0" i="1" baseline="-25000" dirty="0" err="1" smtClean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  <m:r>
                      <a:rPr lang="en-US" altLang="zh-CN" sz="2000" b="0" i="1" baseline="-25000" dirty="0" smtClean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𝑣</m:t>
                    </m:r>
                    <m:r>
                      <a:rPr lang="en-US" altLang="zh-CN" sz="2000" b="0" i="1" baseline="-25000" dirty="0" smtClean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的父节点集记为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𝜋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𝑣𝑖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、共有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𝑞</m:t>
                    </m:r>
                    <m:r>
                      <a:rPr lang="en-US" altLang="zh-CN" sz="2000" b="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种可能组合（若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无父节点，则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𝑞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=1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）</a:t>
                </a:r>
                <a:endParaRPr lang="zh-CN" altLang="en-US" sz="20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10" y="2942622"/>
                <a:ext cx="7378700" cy="1268874"/>
              </a:xfrm>
              <a:prstGeom prst="rect">
                <a:avLst/>
              </a:prstGeom>
              <a:blipFill rotWithShape="1">
                <a:blip r:embed="rId2"/>
                <a:stretch>
                  <a:fillRect l="-5" t="-3" r="-133" b="-24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595897" y="5112405"/>
                <a:ext cx="4958680" cy="42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|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)(1≤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897" y="5112405"/>
                <a:ext cx="4958680" cy="429156"/>
              </a:xfrm>
              <a:prstGeom prst="rect">
                <a:avLst/>
              </a:prstGeom>
              <a:blipFill rotWithShape="1">
                <a:blip r:embed="rId3"/>
                <a:stretch>
                  <a:fillRect l="-11" t="-5" r="10" b="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60" y="5661248"/>
            <a:ext cx="646130" cy="6461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527" y="4322144"/>
            <a:ext cx="1502296" cy="150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2003384" y="4788093"/>
                <a:ext cx="1220719" cy="42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altLang="zh-CN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？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84" y="4788093"/>
                <a:ext cx="1220719" cy="429156"/>
              </a:xfrm>
              <a:prstGeom prst="rect">
                <a:avLst/>
              </a:prstGeom>
              <a:blipFill rotWithShape="1">
                <a:blip r:embed="rId6"/>
                <a:stretch>
                  <a:fillRect l="-49" t="-45" r="17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3347442" y="4273094"/>
                <a:ext cx="5135787" cy="777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2800"/>
                  </a:lnSpc>
                  <a:buFont typeface="Wingdings" panose="05000000000000000000" pitchFamily="2" charset="2"/>
                  <a:buChar char="ü"/>
                </a:pPr>
                <a:r>
                  <a:rPr lang="zh-CN" altLang="en-US" sz="2000" b="0" dirty="0">
                    <a:latin typeface="黑体" panose="02010609060101010101" pitchFamily="2" charset="-122"/>
                    <a:ea typeface="黑体" panose="02010609060101010101" pitchFamily="2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000" b="0" i="1" dirty="0">
                        <a:latin typeface="Cambria Math" panose="02040503050406030204" pitchFamily="18" charset="0"/>
                      </a:rPr>
                      <m:t>取值</m:t>
                    </m:r>
                    <m:r>
                      <m:rPr>
                        <m:nor/>
                      </m:rPr>
                      <a:rPr lang="zh-CN" altLang="en-US" sz="2000" b="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为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zh-CN" altLang="en-US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m:rPr>
                            <m:nor/>
                          </m:rPr>
                          <a:rPr lang="en-US" altLang="zh-CN" sz="2000" b="0" i="1" dirty="0">
                            <a:latin typeface="+mn-lt"/>
                            <a:ea typeface="黑体" panose="02010609060101010101" pitchFamily="2" charset="-122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altLang="zh-CN" sz="2000" b="0" i="1" baseline="-25000" dirty="0">
                            <a:latin typeface="+mn-lt"/>
                            <a:ea typeface="黑体" panose="02010609060101010101" pitchFamily="2" charset="-122"/>
                          </a:rPr>
                          <m:t>i</m:t>
                        </m:r>
                      </m:e>
                    </m:d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取第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𝑗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种组合，此时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参数</a:t>
                </a: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为 </a:t>
                </a: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442" y="4273094"/>
                <a:ext cx="5135787" cy="777713"/>
              </a:xfrm>
              <a:prstGeom prst="rect">
                <a:avLst/>
              </a:prstGeom>
              <a:blipFill rotWithShape="1">
                <a:blip r:embed="rId7"/>
                <a:stretch>
                  <a:fillRect l="-7" t="-23" r="5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489675" y="5709840"/>
                <a:ext cx="6064902" cy="801438"/>
              </a:xfrm>
              <a:prstGeom prst="rect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2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如何有效从计算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2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zh-CN" altLang="en-US" sz="22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，进而计算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zh-CN" altLang="en-US" sz="22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中所有节点的所有参数，得到参数集合</a:t>
                </a:r>
                <a14:m>
                  <m:oMath xmlns:m="http://schemas.openxmlformats.org/officeDocument/2006/math">
                    <m:r>
                      <a:rPr lang="en-US" altLang="zh-CN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en-US" sz="22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？</a:t>
                </a: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675" y="5709840"/>
                <a:ext cx="6064902" cy="801438"/>
              </a:xfrm>
              <a:prstGeom prst="rect">
                <a:avLst/>
              </a:prstGeom>
              <a:blipFill rotWithShape="1">
                <a:blip r:embed="rId8"/>
                <a:stretch>
                  <a:fillRect l="-8" t="-69" r="8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的参数学习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27584" y="2634361"/>
                <a:ext cx="7992888" cy="1682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29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给定一组关于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ℬ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的独立同分布的完整样本数据集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𝐷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={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𝑑</m:t>
                    </m:r>
                    <m:r>
                      <a:rPr lang="en-US" altLang="zh-CN" sz="2000" b="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1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, 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𝑑</m:t>
                    </m:r>
                    <m:r>
                      <a:rPr lang="en-US" altLang="zh-CN" sz="2000" b="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2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, … , 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𝑑𝑚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}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，</a:t>
                </a:r>
                <a:r>
                  <a:rPr lang="en-US" altLang="zh-CN" sz="2000" b="0" i="1" dirty="0">
                    <a:latin typeface="+mn-lt"/>
                    <a:ea typeface="黑体" panose="0201060906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的某个取值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+mj-ea"/>
                      </a:rPr>
                      <m:t>0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𝐷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的拟合程度用条件概率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𝑃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𝐷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|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  <m:r>
                      <a:rPr lang="en-US" altLang="zh-CN" sz="2000" b="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0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度量，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𝑃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+mj-ea"/>
                      </a:rPr>
                      <m:t>𝐷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+mj-ea"/>
                      </a:rPr>
                      <m:t>|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𝜃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+mj-ea"/>
                      </a:rPr>
                      <m:t>0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越大，拟合程度越高。</a:t>
                </a:r>
                <a:endParaRPr lang="en-US" altLang="zh-CN" sz="2000" b="0" dirty="0">
                  <a:latin typeface="+mn-lt"/>
                  <a:ea typeface="黑体" panose="02010609060101010101" pitchFamily="2" charset="-122"/>
                </a:endParaRPr>
              </a:p>
              <a:p>
                <a:pPr marL="342900" indent="-342900">
                  <a:lnSpc>
                    <a:spcPts val="29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r>
                  <a:rPr lang="en-US" altLang="zh-CN" sz="2000" b="0" i="1" dirty="0">
                    <a:latin typeface="+mn-lt"/>
                    <a:ea typeface="黑体" panose="02010609060101010101" pitchFamily="2" charset="-122"/>
                  </a:rPr>
                  <a:t>θ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的似然函数：</a:t>
                </a:r>
                <a:endParaRPr lang="zh-CN" altLang="en-US" sz="2000" b="0" dirty="0">
                  <a:solidFill>
                    <a:srgbClr val="FF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34361"/>
                <a:ext cx="7992888" cy="1682448"/>
              </a:xfrm>
              <a:prstGeom prst="rect">
                <a:avLst/>
              </a:prstGeom>
              <a:blipFill rotWithShape="1">
                <a:blip r:embed="rId2"/>
                <a:stretch>
                  <a:fillRect l="-2" t="-23" r="4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/>
          <p:cNvCxnSpPr/>
          <p:nvPr/>
        </p:nvCxnSpPr>
        <p:spPr bwMode="auto">
          <a:xfrm>
            <a:off x="120987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15616" y="4375202"/>
                <a:ext cx="6502968" cy="928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375202"/>
                <a:ext cx="6502968" cy="928011"/>
              </a:xfrm>
              <a:prstGeom prst="rect">
                <a:avLst/>
              </a:prstGeom>
              <a:blipFill rotWithShape="1">
                <a:blip r:embed="rId3"/>
                <a:stretch>
                  <a:fillRect l="-9" t="-6" r="8" b="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最大似然估计（</a:t>
            </a:r>
            <a:r>
              <a:rPr lang="en-US" altLang="zh-CN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Maximum Likelihood Estimation</a:t>
            </a: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3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971600" y="3789040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115617" y="2513136"/>
                <a:ext cx="7327694" cy="1207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利用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𝐷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中的样本数据，反推最具有可能（最大概率）导致这些样本结果出现的参数值，即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求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的某个取值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𝜃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𝜃</m:t>
                        </m:r>
                      </m:e>
                      <m:sup>
                        <m:r>
                          <a:rPr lang="en-US" altLang="zh-CN" sz="20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，使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的似然函数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𝐿</m:t>
                    </m:r>
                    <m:r>
                      <a:rPr lang="zh-CN" altLang="zh-CN" sz="20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│</m:t>
                    </m:r>
                    <m:r>
                      <a:rPr lang="en-US" altLang="zh-CN" sz="2000" b="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值最大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0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7" y="2513136"/>
                <a:ext cx="7327694" cy="1207318"/>
              </a:xfrm>
              <a:prstGeom prst="rect">
                <a:avLst/>
              </a:prstGeom>
              <a:blipFill rotWithShape="1">
                <a:blip r:embed="rId2"/>
                <a:stretch>
                  <a:fillRect l="-8" t="-37" r="5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79443" y="4435095"/>
                <a:ext cx="611686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）对于</a:t>
                </a:r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任意样本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𝑑</m:t>
                    </m:r>
                    <m:r>
                      <a:rPr lang="en-US" altLang="zh-CN" sz="20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𝑎</m:t>
                    </m:r>
                    <m:r>
                      <a:rPr lang="zh-CN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（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1≤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𝑎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≤</m:t>
                    </m:r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𝑚</m:t>
                    </m:r>
                    <m:r>
                      <a:rPr lang="zh-CN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）</m:t>
                    </m:r>
                  </m:oMath>
                </a14:m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，定义特征函数</a:t>
                </a:r>
                <a:endParaRPr lang="zh-CN" altLang="en-US" sz="2000" dirty="0">
                  <a:solidFill>
                    <a:srgbClr val="0000FF"/>
                  </a:solidFill>
                  <a:latin typeface="+mj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43" y="4435095"/>
                <a:ext cx="611686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4" t="-64" r="3"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11560" y="5063434"/>
                <a:ext cx="6984776" cy="778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𝜒</m:t>
                      </m:r>
                      <m:d>
                        <m:dPr>
                          <m:ctrlPr>
                            <a:rPr lang="zh-CN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𝑖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𝑗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;</m:t>
                          </m:r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zh-CN" alt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eqArrPr>
                            <m:e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1&amp;, 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若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中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𝑘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且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𝑗</m:t>
                              </m:r>
                            </m:e>
                            <m:e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0&amp;,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其他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63434"/>
                <a:ext cx="6984776" cy="778868"/>
              </a:xfrm>
              <a:prstGeom prst="rect">
                <a:avLst/>
              </a:prstGeom>
              <a:blipFill rotWithShape="1">
                <a:blip r:embed="rId4"/>
                <a:stretch>
                  <a:fillRect l="-1" t="-74" r="7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1043608" y="3917795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步骤：</a:t>
            </a:r>
            <a:endParaRPr lang="zh-CN" altLang="en-US" sz="200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最大似然估计（</a:t>
            </a:r>
            <a:r>
              <a:rPr lang="en-US" altLang="zh-CN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Maximum Likelihood Estimation</a:t>
            </a: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4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55112" y="2564904"/>
                <a:ext cx="561662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𝑳</m:t>
                    </m:r>
                    <m:d>
                      <m:dPr>
                        <m:ctrlPr>
                          <a:rPr lang="zh-CN" altLang="zh-CN" sz="20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e>
                        <m:r>
                          <a:rPr lang="en-US" altLang="zh-CN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d>
                  </m:oMath>
                </a14:m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取对数，得到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Cambria Math" panose="02040503050406030204" pitchFamily="18" charset="0"/>
                  </a:rPr>
                  <a:t>𝜃</a:t>
                </a:r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的对数似然函数：</a:t>
                </a:r>
                <a:endParaRPr lang="zh-CN" altLang="en-US" sz="2000" dirty="0">
                  <a:solidFill>
                    <a:srgbClr val="0000FF"/>
                  </a:solidFill>
                  <a:latin typeface="+mj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12" y="2564904"/>
                <a:ext cx="5616624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" t="-35" r="2" b="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087370" y="2965014"/>
                <a:ext cx="7435602" cy="1803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𝑙</m:t>
                      </m:r>
                      <m:d>
                        <m:dPr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𝜃</m:t>
                          </m:r>
                        </m:e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𝐷</m:t>
                          </m:r>
                        </m:e>
                      </m:d>
                      <m:r>
                        <a:rPr lang="en-US" altLang="zh-CN" sz="2000" b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log</m:t>
                      </m:r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𝑃</m:t>
                      </m:r>
                      <m:d>
                        <m:dPr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𝐷</m:t>
                          </m:r>
                        </m:e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𝜃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log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</m:sup>
                        <m:e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000" b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log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zh-CN" sz="2000" b="0" dirty="0">
                  <a:solidFill>
                    <a:srgbClr val="000000"/>
                  </a:solidFill>
                  <a:latin typeface="+mj-lt"/>
                  <a:ea typeface="+mj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b="0">
                          <a:solidFill>
                            <a:srgbClr val="000000"/>
                          </a:solidFill>
                          <a:latin typeface="+mj-lt"/>
                          <a:ea typeface="+mj-ea"/>
                        </a:rPr>
                        <m:t>                </m:t>
                      </m:r>
                      <m:r>
                        <a:rPr lang="en-US" altLang="zh-CN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𝑎</m:t>
                          </m:r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𝑗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zh-CN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zh-CN" altLang="zh-CN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𝑘</m:t>
                                      </m:r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zh-CN" altLang="zh-CN" sz="2000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r>
                                        <a:rPr lang="en-US" altLang="zh-CN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𝜒</m:t>
                                      </m:r>
                                      <m:d>
                                        <m:dPr>
                                          <m:ctrlPr>
                                            <a:rPr lang="zh-CN" altLang="zh-CN" sz="2000" b="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sz="2000" b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CN" sz="2000" b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zh-CN" sz="2000" b="0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j-ea"/>
                                            </a:rPr>
                                            <m:t>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2000" b="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j-ea"/>
                                                </a:rPr>
                                                <m:t>𝑎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b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log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  <m:sSub>
                            <m:sSubPr>
                              <m:ctrlPr>
                                <a:rPr lang="zh-CN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𝑖𝑗𝑘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000" b="0" dirty="0">
                  <a:solidFill>
                    <a:srgbClr val="000000"/>
                  </a:solidFill>
                  <a:latin typeface="+mj-lt"/>
                  <a:ea typeface="+mj-ea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370" y="2965014"/>
                <a:ext cx="7435602" cy="1803058"/>
              </a:xfrm>
              <a:prstGeom prst="rect">
                <a:avLst/>
              </a:prstGeom>
              <a:blipFill rotWithShape="1">
                <a:blip r:embed="rId3"/>
                <a:stretch>
                  <a:fillRect l="-3" t="-11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450556" y="4798033"/>
            <a:ext cx="67092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其中，</a:t>
            </a:r>
            <a:r>
              <a:rPr lang="en-US" altLang="zh-CN" sz="2000" b="0" i="1" dirty="0">
                <a:latin typeface="+mn-lt"/>
                <a:ea typeface="黑体" panose="02010609060101010101" pitchFamily="2" charset="-122"/>
              </a:rPr>
              <a:t>P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</a:rPr>
              <a:t>(</a:t>
            </a:r>
            <a:r>
              <a:rPr lang="en-US" altLang="zh-CN" sz="2000" b="0" i="1" dirty="0">
                <a:latin typeface="+mn-lt"/>
                <a:ea typeface="黑体" panose="02010609060101010101" pitchFamily="2" charset="-122"/>
              </a:rPr>
              <a:t>d</a:t>
            </a:r>
            <a:r>
              <a:rPr lang="en-US" altLang="zh-CN" sz="2000" b="0" i="1" baseline="-25000" dirty="0"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</a:rPr>
              <a:t>|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  <a:cs typeface="Cambria Math" panose="02040503050406030204" pitchFamily="18" charset="0"/>
              </a:rPr>
              <a:t>𝜃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</a:rPr>
              <a:t>)</a:t>
            </a:r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为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给定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Cambria Math" panose="02040503050406030204" pitchFamily="18" charset="0"/>
              </a:rPr>
              <a:t>𝜃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时样本</a:t>
            </a:r>
            <a:r>
              <a:rPr lang="en-US" altLang="zh-CN" sz="20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d</a:t>
            </a:r>
            <a:r>
              <a:rPr lang="en-US" altLang="zh-CN" sz="2000" b="0" i="1" baseline="-2500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a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出现的概率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，记为：</a:t>
            </a:r>
            <a:endParaRPr lang="zh-CN" altLang="en-US" sz="2000" b="0" dirty="0"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184569" y="5145549"/>
                <a:ext cx="2709139" cy="92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69" y="5145549"/>
                <a:ext cx="2709139" cy="928011"/>
              </a:xfrm>
              <a:prstGeom prst="rect">
                <a:avLst/>
              </a:prstGeom>
              <a:blipFill rotWithShape="1">
                <a:blip r:embed="rId4"/>
                <a:stretch>
                  <a:fillRect l="-2" t="-16" r="10" b="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79784" y="6054789"/>
                <a:ext cx="6216552" cy="73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称为充分统计量，直观上是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数据集</a:t>
                </a:r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D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中所有满足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𝑘</m:t>
                    </m:r>
                    <m:r>
                      <a:rPr lang="zh-CN" altLang="zh-CN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和</m:t>
                    </m:r>
                    <m:r>
                      <a:rPr lang="en-US" altLang="zh-CN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zh-CN" altLang="zh-CN" sz="20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b="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的样本数</a:t>
                </a:r>
                <a:endParaRPr lang="zh-CN" altLang="en-US" sz="20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784" y="6054789"/>
                <a:ext cx="6216552" cy="732573"/>
              </a:xfrm>
              <a:prstGeom prst="rect">
                <a:avLst/>
              </a:prstGeom>
              <a:blipFill rotWithShape="1">
                <a:blip r:embed="rId5"/>
                <a:stretch>
                  <a:fillRect l="-9" t="-9" r="7" b="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最大似然估计（</a:t>
            </a:r>
            <a:r>
              <a:rPr lang="en-US" altLang="zh-CN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Maximum Likelihood Estimation</a:t>
            </a: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5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85391" y="2626388"/>
                <a:ext cx="40671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zh-CN" sz="20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的对数似然函数化简为：</a:t>
                </a:r>
                <a:endParaRPr lang="zh-CN" altLang="en-US" sz="2000" dirty="0">
                  <a:solidFill>
                    <a:srgbClr val="0000FF"/>
                  </a:solidFill>
                  <a:latin typeface="+mj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91" y="2626388"/>
                <a:ext cx="406713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2" t="-7" r="12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286000" y="3071952"/>
                <a:ext cx="4572000" cy="8798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zh-CN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CN" alt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zh-CN" altLang="en-US" sz="1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zh-CN" altLang="en-US" sz="1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</m:oMath>
                  </m:oMathPara>
                </a14:m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71952"/>
                <a:ext cx="4572000" cy="879856"/>
              </a:xfrm>
              <a:prstGeom prst="rect">
                <a:avLst/>
              </a:prstGeom>
              <a:blipFill rotWithShape="1">
                <a:blip r:embed="rId3"/>
                <a:stretch>
                  <a:fillRect t="-52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34348" y="4644145"/>
                <a:ext cx="5184576" cy="1834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𝑖𝑗𝑘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zh-CN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num>
                                <m:den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zh-CN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zh-CN" altLang="zh-CN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𝑖𝑗𝑘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den>
                              </m:f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若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若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altLang="zh-CN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8" y="4644145"/>
                <a:ext cx="5184576" cy="1834156"/>
              </a:xfrm>
              <a:prstGeom prst="rect">
                <a:avLst/>
              </a:prstGeom>
              <a:blipFill rotWithShape="1">
                <a:blip r:embed="rId4"/>
                <a:stretch>
                  <a:fillRect l="-1" t="-21" r="9" b="-10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35010" y="3904349"/>
                <a:ext cx="3565400" cy="494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en-US" sz="2000" kern="1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Cambria Math" panose="02040503050406030204" pitchFamily="18" charset="0"/>
                  </a:rPr>
                  <a:t>（</a:t>
                </a:r>
                <a:r>
                  <a:rPr lang="en-US" altLang="zh-CN" sz="2000" kern="1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Cambria Math" panose="02040503050406030204" pitchFamily="18" charset="0"/>
                  </a:rPr>
                  <a:t>4</a:t>
                </a:r>
                <a:r>
                  <a:rPr lang="zh-CN" altLang="en-US" sz="2000" kern="1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Cambria Math" panose="02040503050406030204" pitchFamily="18" charset="0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000" i="1" kern="1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Cambria Math" panose="02040503050406030204" pitchFamily="18" charset="0"/>
                      </a:rPr>
                      <m:t>𝜃</m:t>
                    </m:r>
                    <m:r>
                      <a:rPr lang="en-US" altLang="zh-CN" sz="2000" i="1" kern="100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𝑖𝑗𝑘</m:t>
                    </m:r>
                  </m:oMath>
                </a14:m>
                <a:r>
                  <a:rPr lang="zh-CN" altLang="zh-CN" sz="2000" kern="100" dirty="0">
                    <a:solidFill>
                      <a:srgbClr val="0000FF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的最大似然估计：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10" y="3904349"/>
                <a:ext cx="3565400" cy="494238"/>
              </a:xfrm>
              <a:prstGeom prst="rect">
                <a:avLst/>
              </a:prstGeom>
              <a:blipFill rotWithShape="1">
                <a:blip r:embed="rId5"/>
                <a:stretch>
                  <a:fillRect l="-9" t="-75" r="5" b="-11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078045" y="4892452"/>
                <a:ext cx="3886443" cy="1230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其中，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𝒊𝒋𝒌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altLang="zh-CN" sz="2000" b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sSub>
                              <m:sSubPr>
                                <m:ctrlPr>
                                  <a:rPr lang="zh-CN" altLang="zh-CN" sz="20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𝒊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zh-CN" sz="2000" b="1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𝒊𝒋𝒌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altLang="zh-CN" sz="2000" b="1" i="1" ker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zh-CN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中满足</m:t>
                        </m:r>
                        <m:sSub>
                          <m:sSubPr>
                            <m:ctrlPr>
                              <a:rPr lang="zh-CN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20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zh-CN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和</m:t>
                        </m:r>
                        <m:sSub>
                          <m:sSubPr>
                            <m:ctrlPr>
                              <a:rPr lang="zh-CN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r>
                              <a:rPr lang="en-US" altLang="zh-CN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20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)=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zh-CN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的样本实例数</m:t>
                        </m:r>
                      </m:num>
                      <m:den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𝑫</m:t>
                        </m:r>
                        <m:r>
                          <a:rPr lang="zh-CN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中满足</m:t>
                        </m:r>
                        <m:sSub>
                          <m:sSubPr>
                            <m:ctrlPr>
                              <a:rPr lang="zh-CN" altLang="zh-CN" sz="2000" i="1" ker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𝝅</m:t>
                            </m:r>
                            <m:r>
                              <a:rPr lang="en-US" altLang="zh-CN" sz="2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sz="20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)=</m:t>
                        </m:r>
                        <m:r>
                          <a:rPr lang="en-US" altLang="zh-CN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zh-CN" altLang="zh-CN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的样本实例数</m:t>
                        </m:r>
                      </m:den>
                    </m:f>
                  </m:oMath>
                </a14:m>
                <a:endParaRPr lang="zh-CN" altLang="en-US" sz="200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5" y="4892452"/>
                <a:ext cx="3886443" cy="1230850"/>
              </a:xfrm>
              <a:prstGeom prst="rect">
                <a:avLst/>
              </a:prstGeom>
              <a:blipFill rotWithShape="1">
                <a:blip r:embed="rId6"/>
                <a:stretch>
                  <a:fillRect l="-15" t="-33" r="5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基于最大似然估计的参数学习示例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6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椭圆 2"/>
          <p:cNvSpPr/>
          <p:nvPr/>
        </p:nvSpPr>
        <p:spPr bwMode="auto">
          <a:xfrm>
            <a:off x="1445265" y="3496383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441340" y="3539729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40" y="3539729"/>
                <a:ext cx="490775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07" t="-65" r="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/>
          <p:cNvSpPr/>
          <p:nvPr/>
        </p:nvSpPr>
        <p:spPr bwMode="auto">
          <a:xfrm>
            <a:off x="2561804" y="3487374"/>
            <a:ext cx="504056" cy="50824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586335" y="3539729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35" y="3539729"/>
                <a:ext cx="49077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5" t="-65" r="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/>
          <p:cNvSpPr/>
          <p:nvPr/>
        </p:nvSpPr>
        <p:spPr bwMode="auto">
          <a:xfrm>
            <a:off x="3775144" y="3457777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3804752" y="3539729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752" y="3539729"/>
                <a:ext cx="49077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5" t="-65" r="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>
            <a:stCxn id="7" idx="3"/>
            <a:endCxn id="15" idx="1"/>
          </p:cNvCxnSpPr>
          <p:nvPr/>
        </p:nvCxnSpPr>
        <p:spPr bwMode="auto">
          <a:xfrm>
            <a:off x="1932115" y="3724395"/>
            <a:ext cx="654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0" name="直接箭头连接符 19"/>
          <p:cNvCxnSpPr>
            <a:stCxn id="15" idx="3"/>
            <a:endCxn id="17" idx="1"/>
          </p:cNvCxnSpPr>
          <p:nvPr/>
        </p:nvCxnSpPr>
        <p:spPr bwMode="auto">
          <a:xfrm>
            <a:off x="3077110" y="3724395"/>
            <a:ext cx="7276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7837136"/>
                  </p:ext>
                </p:extLst>
              </p:nvPr>
            </p:nvGraphicFramePr>
            <p:xfrm>
              <a:off x="6481751" y="3145475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7837136"/>
                  </p:ext>
                </p:extLst>
              </p:nvPr>
            </p:nvGraphicFramePr>
            <p:xfrm>
              <a:off x="6481751" y="3145475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8537" t="-1639" r="-20853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6024" t="-1639" r="-10602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6024" t="-1639" r="-6024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101639" r="-2875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198387" r="-287500" b="-2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303279" r="-2875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403279" r="-287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982009" y="2708920"/>
                <a:ext cx="18227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0" dirty="0">
                    <a:latin typeface="+mj-lt"/>
                    <a:ea typeface="黑体" panose="02010609060101010101" pitchFamily="2" charset="-122"/>
                  </a:rPr>
                  <a:t>给定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ℬ</m:t>
                    </m:r>
                  </m:oMath>
                </a14:m>
                <a:r>
                  <a:rPr lang="zh-CN" altLang="en-US" sz="2000" b="0" dirty="0">
                    <a:latin typeface="+mj-lt"/>
                  </a:rPr>
                  <a:t>的</a:t>
                </a:r>
                <a:r>
                  <a:rPr lang="zh-CN" altLang="en-US" sz="2000" b="0" dirty="0">
                    <a:latin typeface="+mj-lt"/>
                    <a:ea typeface="黑体" panose="02010609060101010101" pitchFamily="2" charset="-122"/>
                  </a:rPr>
                  <a:t>结构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𝐺</m:t>
                    </m:r>
                  </m:oMath>
                </a14:m>
                <a:endParaRPr lang="zh-CN" altLang="en-US" sz="2000" b="0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009" y="2708920"/>
                <a:ext cx="1822743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0" t="-2" r="26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矩形 24"/>
              <p:cNvSpPr/>
              <p:nvPr/>
            </p:nvSpPr>
            <p:spPr>
              <a:xfrm>
                <a:off x="6024428" y="2715561"/>
                <a:ext cx="31053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0" dirty="0">
                    <a:ea typeface="黑体" panose="02010609060101010101" pitchFamily="2" charset="-122"/>
                  </a:rPr>
                  <a:t>关于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ℬ</m:t>
                    </m:r>
                  </m:oMath>
                </a14:m>
                <a:r>
                  <a:rPr lang="zh-CN" altLang="en-US" sz="2000" b="0" dirty="0"/>
                  <a:t>的</a:t>
                </a:r>
                <a:r>
                  <a:rPr lang="zh-CN" altLang="en-US" sz="2000" b="0" dirty="0">
                    <a:ea typeface="黑体" panose="02010609060101010101" pitchFamily="2" charset="-122"/>
                  </a:rPr>
                  <a:t>独立同分布数据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𝐷</m:t>
                    </m:r>
                  </m:oMath>
                </a14:m>
                <a:endParaRPr lang="zh-CN" altLang="en-US" sz="2000" b="0" i="1" dirty="0"/>
              </a:p>
            </p:txBody>
          </p:sp>
        </mc:Choice>
        <mc:Fallback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428" y="2715561"/>
                <a:ext cx="3105337" cy="400110"/>
              </a:xfrm>
              <a:prstGeom prst="rect">
                <a:avLst/>
              </a:prstGeom>
              <a:blipFill>
                <a:blip r:embed="rId7"/>
                <a:stretch>
                  <a:fillRect l="-1961" t="-10606" b="-227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1187623" y="4336018"/>
            <a:ext cx="4176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所有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变量为二值变量（取值为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T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F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b="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371600" y="5221046"/>
                <a:ext cx="4728922" cy="667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zh-CN" altLang="zh-CN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zh-CN" sz="2000" b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zh-CN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b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000" b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zh-CN" sz="2000" b="0">
                              <a:latin typeface="Cambria Math" panose="02040503050406030204" pitchFamily="18" charset="0"/>
                            </a:rPr>
                            <m:t>样本实例数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altLang="zh-CN" sz="2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000" b="0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221046"/>
                <a:ext cx="4728922" cy="667490"/>
              </a:xfrm>
              <a:prstGeom prst="rect">
                <a:avLst/>
              </a:prstGeom>
              <a:blipFill rotWithShape="1">
                <a:blip r:embed="rId8"/>
                <a:stretch>
                  <a:fillRect t="-11" r="2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1391607" y="5964841"/>
                <a:ext cx="4779514" cy="667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20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zh-CN" altLang="zh-CN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zh-CN" sz="2000" b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zh-CN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000" b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zh-CN" sz="2000" b="0">
                              <a:latin typeface="Cambria Math" panose="02040503050406030204" pitchFamily="18" charset="0"/>
                            </a:rPr>
                            <m:t>样本实例数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altLang="zh-CN" sz="20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000" b="0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607" y="5964841"/>
                <a:ext cx="4779514" cy="667490"/>
              </a:xfrm>
              <a:prstGeom prst="rect">
                <a:avLst/>
              </a:prstGeom>
              <a:blipFill rotWithShape="1">
                <a:blip r:embed="rId9"/>
                <a:stretch>
                  <a:fillRect l="-7" t="-43" r="4" b="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55576" y="2053172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基于最大似然估计的参数学习实例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7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椭圆 2"/>
          <p:cNvSpPr/>
          <p:nvPr/>
        </p:nvSpPr>
        <p:spPr bwMode="auto">
          <a:xfrm>
            <a:off x="1639165" y="2879018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645805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805" y="2967971"/>
                <a:ext cx="490775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06" t="-167" r="90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椭圆 13"/>
          <p:cNvSpPr/>
          <p:nvPr/>
        </p:nvSpPr>
        <p:spPr bwMode="auto">
          <a:xfrm>
            <a:off x="2763243" y="2903396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790800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00" y="2967971"/>
                <a:ext cx="49077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24" t="-167" r="108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椭圆 15"/>
          <p:cNvSpPr/>
          <p:nvPr/>
        </p:nvSpPr>
        <p:spPr bwMode="auto">
          <a:xfrm>
            <a:off x="3995936" y="2924949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4009217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217" y="2967971"/>
                <a:ext cx="49077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94" t="-167" r="78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>
            <a:stCxn id="7" idx="3"/>
            <a:endCxn id="15" idx="1"/>
          </p:cNvCxnSpPr>
          <p:nvPr/>
        </p:nvCxnSpPr>
        <p:spPr bwMode="auto">
          <a:xfrm>
            <a:off x="2136580" y="3152637"/>
            <a:ext cx="654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0" name="直接箭头连接符 19"/>
          <p:cNvCxnSpPr>
            <a:stCxn id="15" idx="3"/>
            <a:endCxn id="17" idx="1"/>
          </p:cNvCxnSpPr>
          <p:nvPr/>
        </p:nvCxnSpPr>
        <p:spPr bwMode="auto">
          <a:xfrm>
            <a:off x="3281575" y="3152637"/>
            <a:ext cx="7276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282284"/>
                  </p:ext>
                </p:extLst>
              </p:nvPr>
            </p:nvGraphicFramePr>
            <p:xfrm>
              <a:off x="6850065" y="2792989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4282284"/>
                  </p:ext>
                </p:extLst>
              </p:nvPr>
            </p:nvGraphicFramePr>
            <p:xfrm>
              <a:off x="6850065" y="2792989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7229" t="-1639" r="-20481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07229" t="-1639" r="-10481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307229" t="-1639" r="-4819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101639" r="-28750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201639" r="-28750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301639" r="-28750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136" t="-401639" r="-28750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187624" y="3564581"/>
                <a:ext cx="3843951" cy="11367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800"/>
                  </a:lnSpc>
                </a:pPr>
                <a:r>
                  <a:rPr lang="en-US" altLang="zh-CN" sz="2000" b="0" i="1" dirty="0">
                    <a:latin typeface="+mn-lt"/>
                    <a:ea typeface="黑体" panose="02010609060101010101" pitchFamily="2" charset="-122"/>
                  </a:rPr>
                  <a:t>v</a:t>
                </a:r>
                <a:r>
                  <a:rPr lang="en-US" altLang="zh-CN" sz="2000" b="0" baseline="-25000" dirty="0">
                    <a:latin typeface="+mn-lt"/>
                    <a:ea typeface="黑体" panose="02010609060101010101" pitchFamily="2" charset="-122"/>
                  </a:rPr>
                  <a:t>2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只有一个父节点</a:t>
                </a:r>
                <a:r>
                  <a:rPr lang="en-US" altLang="zh-CN" sz="2000" b="0" i="1" dirty="0">
                    <a:latin typeface="+mn-lt"/>
                    <a:ea typeface="黑体" panose="02010609060101010101" pitchFamily="2" charset="-122"/>
                  </a:rPr>
                  <a:t>v</a:t>
                </a:r>
                <a:r>
                  <a:rPr lang="en-US" altLang="zh-CN" sz="2000" b="0" baseline="-25000" dirty="0">
                    <a:latin typeface="+mn-lt"/>
                    <a:ea typeface="黑体" panose="02010609060101010101" pitchFamily="2" charset="-122"/>
                  </a:rPr>
                  <a:t>1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ker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共有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ker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sz="2000" b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zh-CN" altLang="zh-CN" sz="2000" b="0" dirty="0"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和</m:t>
                    </m:r>
                    <m:sSub>
                      <m:sSubPr>
                        <m:ctrlPr>
                          <a:rPr lang="zh-CN" altLang="zh-CN" sz="2000" b="0" i="1" ker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sz="20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kern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sz="2000" b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两种组合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，分别记为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种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和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种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组合</a:t>
                </a:r>
                <a:endParaRPr lang="zh-CN" altLang="en-US" sz="20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564581"/>
                <a:ext cx="3843951" cy="1136786"/>
              </a:xfrm>
              <a:prstGeom prst="rect">
                <a:avLst/>
              </a:prstGeom>
              <a:blipFill rotWithShape="1">
                <a:blip r:embed="rId6"/>
                <a:stretch>
                  <a:fillRect l="-5" t="-29" r="12" b="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115616" y="4860047"/>
                <a:ext cx="5944469" cy="70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和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num>
                        <m:den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den>
                      </m:f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860047"/>
                <a:ext cx="5944469" cy="701410"/>
              </a:xfrm>
              <a:prstGeom prst="rect">
                <a:avLst/>
              </a:prstGeom>
              <a:blipFill rotWithShape="1">
                <a:blip r:embed="rId7"/>
                <a:stretch>
                  <a:fillRect l="-9" t="-56" r="3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1220383" y="5765010"/>
                <a:ext cx="5722477" cy="70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和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num>
                        <m:den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den>
                      </m:f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383" y="5765010"/>
                <a:ext cx="5722477" cy="701410"/>
              </a:xfrm>
              <a:prstGeom prst="rect">
                <a:avLst/>
              </a:prstGeom>
              <a:blipFill rotWithShape="1">
                <a:blip r:embed="rId8"/>
                <a:stretch>
                  <a:fillRect l="-10" t="-68" r="7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55576" y="2060848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基于最大似然估计的参数学习实例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8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8676029"/>
                  </p:ext>
                </p:extLst>
              </p:nvPr>
            </p:nvGraphicFramePr>
            <p:xfrm>
              <a:off x="5211734" y="2697342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8676029"/>
                  </p:ext>
                </p:extLst>
              </p:nvPr>
            </p:nvGraphicFramePr>
            <p:xfrm>
              <a:off x="5211734" y="2697342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7229" t="-1639" r="-2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7229" t="-1639" r="-1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7229" t="-1639" r="-481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101639" r="-2875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201639" r="-2875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301639" r="-2875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401639" r="-2875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561826" y="4816003"/>
                <a:ext cx="5678343" cy="70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和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num>
                        <m:den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den>
                      </m:f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826" y="4816003"/>
                <a:ext cx="5678343" cy="701410"/>
              </a:xfrm>
              <a:prstGeom prst="rect">
                <a:avLst/>
              </a:prstGeom>
              <a:blipFill rotWithShape="1">
                <a:blip r:embed="rId3"/>
                <a:stretch>
                  <a:fillRect l="-6" t="-23" r="9" b="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259632" y="5660779"/>
                <a:ext cx="6171102" cy="701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和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num>
                        <m:den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中满足</m:t>
                          </m:r>
                          <m:sSub>
                            <m:sSubPr>
                              <m:ctrlP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m:rPr>
                              <m:sty m:val="p"/>
                            </m:rPr>
                            <a:rPr lang="zh-CN" altLang="en-US" sz="1800" i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的样本实例数</m:t>
                          </m:r>
                        </m:den>
                      </m:f>
                      <m:r>
                        <a:rPr lang="zh-CN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zh-CN" altLang="en-US" sz="1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660779"/>
                <a:ext cx="6171102" cy="701410"/>
              </a:xfrm>
              <a:prstGeom prst="rect">
                <a:avLst/>
              </a:prstGeom>
              <a:blipFill rotWithShape="1">
                <a:blip r:embed="rId4"/>
                <a:stretch>
                  <a:fillRect l="-7" t="-55" r="10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/>
          <p:cNvSpPr/>
          <p:nvPr/>
        </p:nvSpPr>
        <p:spPr bwMode="auto">
          <a:xfrm>
            <a:off x="2124221" y="3268039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2130861" y="3356992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861" y="3356992"/>
                <a:ext cx="49077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9" t="-103" r="73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椭圆 23"/>
          <p:cNvSpPr/>
          <p:nvPr/>
        </p:nvSpPr>
        <p:spPr bwMode="auto">
          <a:xfrm>
            <a:off x="3248299" y="3292417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3275856" y="3356992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356992"/>
                <a:ext cx="49077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7" t="-103" r="91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椭圆 25"/>
          <p:cNvSpPr/>
          <p:nvPr/>
        </p:nvSpPr>
        <p:spPr bwMode="auto">
          <a:xfrm>
            <a:off x="4480992" y="3313970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4494273" y="3356992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273" y="3356992"/>
                <a:ext cx="49077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7" t="-103" r="61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/>
          <p:cNvCxnSpPr>
            <a:stCxn id="23" idx="3"/>
            <a:endCxn id="25" idx="1"/>
          </p:cNvCxnSpPr>
          <p:nvPr/>
        </p:nvCxnSpPr>
        <p:spPr bwMode="auto">
          <a:xfrm>
            <a:off x="2621636" y="3541658"/>
            <a:ext cx="654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29" name="直接箭头连接符 28"/>
          <p:cNvCxnSpPr>
            <a:stCxn id="25" idx="3"/>
            <a:endCxn id="27" idx="1"/>
          </p:cNvCxnSpPr>
          <p:nvPr/>
        </p:nvCxnSpPr>
        <p:spPr bwMode="auto">
          <a:xfrm>
            <a:off x="3766631" y="3541658"/>
            <a:ext cx="7276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j-lt"/>
                <a:ea typeface="黑体" panose="02010609060101010101" pitchFamily="2" charset="-122"/>
              </a:rPr>
              <a:t>基于最大似然估计的参数学习实例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参数学习 (</a:t>
            </a:r>
            <a:r>
              <a:rPr lang="en-US" altLang="zh-CN" dirty="0">
                <a:ea typeface="黑体" panose="02010609060101010101" pitchFamily="2" charset="-122"/>
              </a:rPr>
              <a:t>9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984085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076251"/>
                  </p:ext>
                </p:extLst>
              </p:nvPr>
            </p:nvGraphicFramePr>
            <p:xfrm>
              <a:off x="5047208" y="2757266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表格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6076251"/>
                  </p:ext>
                </p:extLst>
              </p:nvPr>
            </p:nvGraphicFramePr>
            <p:xfrm>
              <a:off x="5047208" y="2757266"/>
              <a:ext cx="20457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405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7229" t="-1639" r="-2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7229" t="-1639" r="-1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07229" t="-1639" r="-481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101639" r="-2875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201639" r="-287500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301639" r="-2875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136" t="-401639" r="-2875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F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3505725"/>
                  </p:ext>
                </p:extLst>
              </p:nvPr>
            </p:nvGraphicFramePr>
            <p:xfrm>
              <a:off x="1225777" y="5210230"/>
              <a:ext cx="194905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51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6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72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CN" sz="18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zh-CN" altLang="en-US" b="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zh-CN" altLang="en-US" b="0" i="0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altLang="zh-CN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dirty="0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2/4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2/4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3505725"/>
                  </p:ext>
                </p:extLst>
              </p:nvPr>
            </p:nvGraphicFramePr>
            <p:xfrm>
              <a:off x="1225777" y="5210230"/>
              <a:ext cx="194905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51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6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3726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806" t="-1613" r="-16129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7363" t="-1613" r="-119780" b="-1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5714" t="-1613" r="-3810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806" t="-103279" r="-16129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2/4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2/4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762297" y="4755173"/>
                <a:ext cx="87729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297" y="4755173"/>
                <a:ext cx="877291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0" t="-73" r="60" b="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610" y="3724762"/>
            <a:ext cx="893151" cy="8931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82172" y="3957383"/>
            <a:ext cx="2592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dirty="0">
                <a:solidFill>
                  <a:srgbClr val="002060"/>
                </a:solidFill>
                <a:ea typeface="黑体" panose="02010609060101010101" pitchFamily="2" charset="-122"/>
              </a:rPr>
              <a:t>计算所有节点的</a:t>
            </a:r>
            <a:r>
              <a:rPr lang="en-US" altLang="zh-CN" sz="2000" b="0" dirty="0">
                <a:solidFill>
                  <a:srgbClr val="002060"/>
                </a:solidFill>
                <a:ea typeface="黑体" panose="02010609060101010101" pitchFamily="2" charset="-122"/>
              </a:rPr>
              <a:t>CPT</a:t>
            </a:r>
            <a:r>
              <a:rPr lang="zh-CN" altLang="en-US" sz="2000" b="0" dirty="0">
                <a:solidFill>
                  <a:srgbClr val="002060"/>
                </a:solidFill>
                <a:ea typeface="黑体" panose="02010609060101010101" pitchFamily="2" charset="-122"/>
              </a:rPr>
              <a:t>：</a:t>
            </a:r>
            <a:endParaRPr lang="zh-CN" altLang="en-US" sz="2000" b="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961918" y="4742073"/>
                <a:ext cx="12150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18" y="4742073"/>
                <a:ext cx="1215076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3" t="-132" r="39" b="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031625"/>
                  </p:ext>
                </p:extLst>
              </p:nvPr>
            </p:nvGraphicFramePr>
            <p:xfrm>
              <a:off x="3852279" y="5203737"/>
              <a:ext cx="154164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b="0" dirty="0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zh-CN" altLang="en-US" b="0" i="0" dirty="0">
                            <a:solidFill>
                              <a:srgbClr val="00206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zh-CN" altLang="en-US" b="0" i="0" dirty="0">
                            <a:solidFill>
                              <a:srgbClr val="00206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031625"/>
                  </p:ext>
                </p:extLst>
              </p:nvPr>
            </p:nvGraphicFramePr>
            <p:xfrm>
              <a:off x="3852279" y="5203737"/>
              <a:ext cx="154164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b="0" dirty="0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07229" t="-1639" r="-10481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207229" t="-1639" r="-481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136" t="-100000" r="-193182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7"/>
                          <a:stretch>
                            <a:fillRect l="-1136" t="-203279" r="-193182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764404" y="5202220"/>
                <a:ext cx="467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404" y="5202220"/>
                <a:ext cx="467179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7" t="-81" r="124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975218" y="5111124"/>
                <a:ext cx="472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218" y="5111124"/>
                <a:ext cx="472501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5" t="-2" r="38" b="1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323935" y="4747122"/>
                <a:ext cx="12210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935" y="4747122"/>
                <a:ext cx="1221039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50" t="-124" r="44" b="1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表格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502689"/>
                  </p:ext>
                </p:extLst>
              </p:nvPr>
            </p:nvGraphicFramePr>
            <p:xfrm>
              <a:off x="6214296" y="5208786"/>
              <a:ext cx="154164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b="0" dirty="0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zh-CN" altLang="en-US" b="0" i="0" dirty="0">
                            <a:solidFill>
                              <a:srgbClr val="00206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solidFill>
                                      <a:srgbClr val="002060"/>
                                    </a:solidFill>
                                    <a:latin typeface="+mn-lt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zh-CN" altLang="en-US" b="0" i="0" dirty="0">
                            <a:solidFill>
                              <a:srgbClr val="00206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1/2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1/2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zh-CN" alt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6" name="表格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502689"/>
                  </p:ext>
                </p:extLst>
              </p:nvPr>
            </p:nvGraphicFramePr>
            <p:xfrm>
              <a:off x="6214296" y="5208786"/>
              <a:ext cx="1541643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353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b="0" dirty="0"/>
                        </a:p>
                      </a:txBody>
                      <a:tcPr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  <a:stretch>
                            <a:fillRect l="-107229" t="-1639" r="-10481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  <a:stretch>
                            <a:fillRect l="-207229" t="-1639" r="-4819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  <a:stretch>
                            <a:fillRect l="-1136" t="-101639" r="-19318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1/2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1/2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1"/>
                          <a:stretch>
                            <a:fillRect l="-1136" t="-201639" r="-19318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0</a:t>
                          </a:r>
                          <a:endParaRPr lang="zh-CN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b="0" dirty="0"/>
                            <a:t>2/2</a:t>
                          </a:r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126421" y="5207269"/>
                <a:ext cx="472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21" y="5207269"/>
                <a:ext cx="472501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22" t="-73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6337235" y="5116173"/>
                <a:ext cx="472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1800" b="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235" y="5116173"/>
                <a:ext cx="472501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21" t="-166" r="134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椭圆 26"/>
          <p:cNvSpPr/>
          <p:nvPr/>
        </p:nvSpPr>
        <p:spPr bwMode="auto">
          <a:xfrm>
            <a:off x="1639165" y="2879018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1645805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805" y="2967971"/>
                <a:ext cx="490775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06" t="-167" r="90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椭圆 28"/>
          <p:cNvSpPr/>
          <p:nvPr/>
        </p:nvSpPr>
        <p:spPr bwMode="auto">
          <a:xfrm>
            <a:off x="2763243" y="2903396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2790800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800" y="2967971"/>
                <a:ext cx="490775" cy="369332"/>
              </a:xfrm>
              <a:prstGeom prst="rect">
                <a:avLst/>
              </a:prstGeom>
              <a:blipFill rotWithShape="1">
                <a:blip r:embed="rId14"/>
                <a:stretch>
                  <a:fillRect l="-124" t="-167" r="108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椭圆 31"/>
          <p:cNvSpPr/>
          <p:nvPr/>
        </p:nvSpPr>
        <p:spPr bwMode="auto">
          <a:xfrm>
            <a:off x="3995936" y="2924949"/>
            <a:ext cx="504056" cy="50405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4009217" y="2967971"/>
                <a:ext cx="490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CN" sz="18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217" y="2967971"/>
                <a:ext cx="490775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94" t="-167" r="78" b="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接箭头连接符 33"/>
          <p:cNvCxnSpPr>
            <a:stCxn id="28" idx="3"/>
            <a:endCxn id="31" idx="1"/>
          </p:cNvCxnSpPr>
          <p:nvPr/>
        </p:nvCxnSpPr>
        <p:spPr bwMode="auto">
          <a:xfrm>
            <a:off x="2136580" y="3152637"/>
            <a:ext cx="65422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35" name="直接箭头连接符 34"/>
          <p:cNvCxnSpPr>
            <a:stCxn id="31" idx="3"/>
            <a:endCxn id="33" idx="1"/>
          </p:cNvCxnSpPr>
          <p:nvPr/>
        </p:nvCxnSpPr>
        <p:spPr bwMode="auto">
          <a:xfrm>
            <a:off x="3281575" y="3152637"/>
            <a:ext cx="72764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基于贝叶斯网的概率推理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基于贝叶斯网的概率推理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45712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的结构学习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 (</a:t>
            </a:r>
            <a:r>
              <a:rPr lang="en-US" altLang="zh-CN" dirty="0">
                <a:ea typeface="黑体" panose="02010609060101010101" pitchFamily="2" charset="-122"/>
              </a:rPr>
              <a:t>1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24738" y="2947268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矩形 2"/>
          <p:cNvSpPr/>
          <p:nvPr/>
        </p:nvSpPr>
        <p:spPr>
          <a:xfrm>
            <a:off x="1024738" y="2537121"/>
            <a:ext cx="7183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8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在给定数据集的前提下寻找一个与训练样本集</a:t>
            </a:r>
            <a:r>
              <a:rPr lang="zh-CN" altLang="zh-CN" sz="180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匹配最好的网络结构</a:t>
            </a:r>
            <a:endParaRPr lang="zh-CN" altLang="en-US" sz="180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9828" y="3023402"/>
            <a:ext cx="4055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结构学习</a:t>
            </a:r>
            <a:r>
              <a:rPr lang="zh-CN" altLang="zh-CN" sz="2000" b="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主要包括以下两类方法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000" b="0" dirty="0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476209" y="5194768"/>
            <a:ext cx="331906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卡方测试</a:t>
            </a:r>
            <a:endParaRPr lang="en-US" altLang="zh-CN" sz="1800" b="0" dirty="0">
              <a:latin typeface="+mn-lt"/>
              <a:ea typeface="黑体" panose="02010609060101010101" pitchFamily="2" charset="-122"/>
            </a:endParaRPr>
          </a:p>
          <a:p>
            <a:pPr algn="ctr"/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（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Chi-Square Test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）</a:t>
            </a:r>
            <a:endParaRPr lang="en-US" altLang="zh-CN" sz="1800" b="0" dirty="0">
              <a:latin typeface="+mn-lt"/>
              <a:ea typeface="黑体" panose="02010609060101010101" pitchFamily="2" charset="-122"/>
            </a:endParaRPr>
          </a:p>
          <a:p>
            <a:pPr algn="ctr"/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条件互信息测试（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Conditional Mutual Information Test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）</a:t>
            </a:r>
            <a:endParaRPr lang="en-US" altLang="zh-CN" sz="1800" b="0" dirty="0">
              <a:solidFill>
                <a:srgbClr val="00B05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右大括号 37"/>
          <p:cNvSpPr/>
          <p:nvPr/>
        </p:nvSpPr>
        <p:spPr bwMode="auto">
          <a:xfrm rot="10800000">
            <a:off x="5395464" y="5133544"/>
            <a:ext cx="309703" cy="1366716"/>
          </a:xfrm>
          <a:prstGeom prst="rightBrace">
            <a:avLst>
              <a:gd name="adj1" fmla="val 105378"/>
              <a:gd name="adj2" fmla="val 50000"/>
            </a:avLst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6224" y="5052681"/>
            <a:ext cx="4205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条件独立测试</a:t>
            </a:r>
            <a:endParaRPr lang="en-US" altLang="zh-CN" sz="2000" b="0" dirty="0"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</a:rPr>
              <a:t>Conditional Independence Test</a:t>
            </a:r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b="0" dirty="0">
              <a:latin typeface="+mn-lt"/>
              <a:ea typeface="黑体" panose="02010609060101010101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 bwMode="auto">
          <a:xfrm>
            <a:off x="1451424" y="5797677"/>
            <a:ext cx="39006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矩形 14"/>
          <p:cNvSpPr/>
          <p:nvPr/>
        </p:nvSpPr>
        <p:spPr>
          <a:xfrm>
            <a:off x="1477882" y="5861780"/>
            <a:ext cx="37541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BN</a:t>
            </a:r>
            <a:r>
              <a:rPr lang="zh-CN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视为描述变量之间条件</a:t>
            </a:r>
            <a:endParaRPr lang="en-US" altLang="zh-CN" sz="1800" b="0" dirty="0">
              <a:solidFill>
                <a:srgbClr val="FF000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独立性关系的网络模型</a:t>
            </a:r>
            <a:endParaRPr lang="zh-CN" altLang="en-US" sz="1800" b="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13262" y="3368004"/>
            <a:ext cx="257332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贝叶斯信息准则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  <a:p>
            <a:pPr algn="ctr"/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（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Bayesian Information Criterion, BIC</a:t>
            </a: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）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  <a:p>
            <a:pPr algn="ctr"/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＋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  <a:p>
            <a:pPr algn="ctr"/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爬山算法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右大括号 40"/>
          <p:cNvSpPr/>
          <p:nvPr/>
        </p:nvSpPr>
        <p:spPr bwMode="auto">
          <a:xfrm rot="10800000">
            <a:off x="5388027" y="3457725"/>
            <a:ext cx="309703" cy="1366716"/>
          </a:xfrm>
          <a:prstGeom prst="rightBrace">
            <a:avLst>
              <a:gd name="adj1" fmla="val 105378"/>
              <a:gd name="adj2" fmla="val 50000"/>
            </a:avLst>
          </a:prstGeom>
          <a:noFill/>
          <a:ln w="222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192145" y="3442886"/>
            <a:ext cx="420560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评分搜索</a:t>
            </a:r>
            <a:endParaRPr lang="en-US" altLang="zh-CN" sz="1800" b="0" dirty="0"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Scoring and Search</a:t>
            </a:r>
            <a:r>
              <a:rPr lang="zh-CN" altLang="en-US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1800" b="0" dirty="0">
              <a:latin typeface="+mn-lt"/>
              <a:ea typeface="黑体" panose="02010609060101010101" pitchFamily="2" charset="-122"/>
            </a:endParaRPr>
          </a:p>
        </p:txBody>
      </p:sp>
      <p:cxnSp>
        <p:nvCxnSpPr>
          <p:cNvPr id="43" name="直接连接符 42"/>
          <p:cNvCxnSpPr/>
          <p:nvPr/>
        </p:nvCxnSpPr>
        <p:spPr bwMode="auto">
          <a:xfrm>
            <a:off x="1404596" y="4135132"/>
            <a:ext cx="39006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矩形 43"/>
          <p:cNvSpPr/>
          <p:nvPr/>
        </p:nvSpPr>
        <p:spPr>
          <a:xfrm>
            <a:off x="1610193" y="4150231"/>
            <a:ext cx="3665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16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BN</a:t>
            </a:r>
            <a:r>
              <a:rPr lang="zh-CN" altLang="en-US" sz="16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结构学习视为组合优化问题</a:t>
            </a:r>
            <a:endParaRPr lang="zh-CN" altLang="en-US" sz="1600" b="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55576" y="2060848"/>
            <a:ext cx="7994724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BIC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评分和爬山法的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结构学习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 (</a:t>
            </a:r>
            <a:r>
              <a:rPr lang="en-US" altLang="zh-CN" dirty="0">
                <a:ea typeface="黑体" panose="02010609060101010101" pitchFamily="2" charset="-122"/>
              </a:rPr>
              <a:t>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/>
          <p:cNvSpPr/>
          <p:nvPr/>
        </p:nvSpPr>
        <p:spPr>
          <a:xfrm>
            <a:off x="1079612" y="2654724"/>
            <a:ext cx="6319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BIC</a:t>
            </a: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评分</a:t>
            </a:r>
            <a:r>
              <a:rPr lang="zh-CN" altLang="en-US" sz="20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在大样本前提下对边缘似然函数的一种近似</a:t>
            </a:r>
            <a:endParaRPr lang="zh-CN" altLang="en-US" sz="2000" b="0" dirty="0"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1403648" y="3058667"/>
                <a:ext cx="6441621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BIC</m:t>
                      </m:r>
                      <m:d>
                        <m:dPr>
                          <m:ctrlPr>
                            <a:rPr lang="zh-CN" altLang="zh-CN" sz="2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ℬ</m:t>
                          </m:r>
                        </m:e>
                        <m:e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sz="2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zh-CN" sz="20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zh-CN" sz="20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20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2000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𝑖𝑗𝑘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log</m:t>
                      </m:r>
                      <m:f>
                        <m:fPr>
                          <m:ctrlPr>
                            <a:rPr lang="zh-CN" altLang="zh-CN" sz="2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20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𝑖𝑗𝑘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20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  <m:r>
                                <a:rPr lang="en-US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zh-CN" altLang="zh-CN" sz="20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sz="20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0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altLang="zh-CN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en-US" altLang="zh-CN" sz="2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log</m:t>
                      </m:r>
                      <m:r>
                        <a:rPr lang="en-US" altLang="zh-CN" sz="20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200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058667"/>
                <a:ext cx="6441621" cy="9674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059644" y="4115564"/>
                <a:ext cx="7609779" cy="16535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ü"/>
                </a:pP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第一项是模型结构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𝐺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的优参对数似然度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Parameter Maximized Loglikelihood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），度量模型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结构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𝐺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与数据集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𝐷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的拟合程度</a:t>
                </a:r>
                <a:endParaRPr lang="en-US" altLang="zh-CN" sz="2000" b="0" dirty="0">
                  <a:latin typeface="+mn-lt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ü"/>
                </a:pP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若仅基于第一项选择模型，会得到一个任意两个节点之间都存在一条边的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BN</a:t>
                </a:r>
                <a:endParaRPr lang="en-US" altLang="zh-CN" sz="2000" b="0" dirty="0">
                  <a:latin typeface="+mn-lt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44" y="4115564"/>
                <a:ext cx="7609779" cy="1653594"/>
              </a:xfrm>
              <a:prstGeom prst="rect">
                <a:avLst/>
              </a:prstGeom>
              <a:blipFill>
                <a:blip r:embed="rId3"/>
                <a:stretch>
                  <a:fillRect l="-721" t="-369" b="-5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E1F70897-741E-8CE5-C527-FDB9715F1F3C}"/>
              </a:ext>
            </a:extLst>
          </p:cNvPr>
          <p:cNvSpPr/>
          <p:nvPr/>
        </p:nvSpPr>
        <p:spPr bwMode="auto">
          <a:xfrm>
            <a:off x="3851920" y="5655606"/>
            <a:ext cx="4284476" cy="797730"/>
          </a:xfrm>
          <a:prstGeom prst="wedgeRoundRectCallout">
            <a:avLst>
              <a:gd name="adj1" fmla="val -63185"/>
              <a:gd name="adj2" fmla="val -8379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增加第二项作为惩罚项（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</a:rPr>
              <a:t>Penalty</a:t>
            </a:r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），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防止模型过拟合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BIC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评分和爬山法的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结构学习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 (</a:t>
            </a:r>
            <a:r>
              <a:rPr lang="en-US" altLang="zh-CN" dirty="0">
                <a:ea typeface="黑体" panose="02010609060101010101" pitchFamily="2" charset="-122"/>
              </a:rPr>
              <a:t>3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矩形 2"/>
          <p:cNvSpPr/>
          <p:nvPr/>
        </p:nvSpPr>
        <p:spPr>
          <a:xfrm>
            <a:off x="1079612" y="2654006"/>
            <a:ext cx="5803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BIC</a:t>
            </a: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评分</a:t>
            </a:r>
            <a:r>
              <a:rPr lang="zh-CN" altLang="en-US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分解</a:t>
            </a:r>
            <a:r>
              <a:rPr lang="zh-CN" altLang="en-US" sz="20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：用于</a:t>
            </a:r>
            <a:r>
              <a:rPr lang="zh-CN" altLang="en-US" sz="200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减小搜索过程中的计算开销</a:t>
            </a:r>
            <a:endParaRPr lang="zh-CN" altLang="en-US" sz="200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079612" y="3140968"/>
                <a:ext cx="803085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给定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BN</a:t>
                </a: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中任意节点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𝑖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𝑖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的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家族（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Family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）</a:t>
                </a: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为</a:t>
                </a:r>
                <a:r>
                  <a:rPr lang="en-US" altLang="zh-CN" sz="2000" b="0" i="1" dirty="0">
                    <a:latin typeface="+mn-lt"/>
                    <a:ea typeface="黑体" panose="02010609060101010101" pitchFamily="2" charset="-122"/>
                  </a:rPr>
                  <a:t>v</a:t>
                </a:r>
                <a:r>
                  <a:rPr lang="en-US" altLang="zh-CN" sz="2000" b="0" i="1" baseline="-25000" dirty="0">
                    <a:latin typeface="+mn-lt"/>
                    <a:ea typeface="黑体" panose="02010609060101010101" pitchFamily="2" charset="-122"/>
                  </a:rPr>
                  <a:t>i</a:t>
                </a: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与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其父节点集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𝜋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𝑣𝑖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</m:t>
                    </m:r>
                  </m:oMath>
                </a14:m>
                <a:endParaRPr lang="en-US" altLang="zh-CN" sz="2000" b="0" dirty="0">
                  <a:latin typeface="+mn-lt"/>
                  <a:ea typeface="黑体" panose="02010609060101010101" pitchFamily="2" charset="-122"/>
                </a:endParaRPr>
              </a:p>
              <a:p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及相关边构成的局部结构</a:t>
                </a:r>
                <a:endParaRPr lang="zh-CN" altLang="en-US" sz="20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140968"/>
                <a:ext cx="8030853" cy="769441"/>
              </a:xfrm>
              <a:prstGeom prst="rect">
                <a:avLst/>
              </a:prstGeom>
              <a:blipFill rotWithShape="1">
                <a:blip r:embed="rId2"/>
                <a:stretch>
                  <a:fillRect l="-1" t="-34" r="1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1079612" y="4115014"/>
                <a:ext cx="27383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的家族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BIC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评分</a:t>
                </a: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：</a:t>
                </a:r>
                <a:endParaRPr lang="zh-CN" altLang="en-US" sz="20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4115014"/>
                <a:ext cx="2738378" cy="400110"/>
              </a:xfrm>
              <a:prstGeom prst="rect">
                <a:avLst/>
              </a:prstGeom>
              <a:blipFill>
                <a:blip r:embed="rId3"/>
                <a:stretch>
                  <a:fillRect l="-2004" t="-10606" r="-445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079611" y="4477780"/>
                <a:ext cx="7752443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BIC</m:t>
                      </m:r>
                      <m:r>
                        <a:rPr lang="zh-CN" alt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(&lt;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)&gt;|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𝑖𝑗𝑘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f>
                        <m:f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den>
                      </m:f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zh-CN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zh-CN" alt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zh-CN" alt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sz="20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num>
                            <m:den>
                              <m:r>
                                <a:rPr lang="zh-CN" alt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m:rPr>
                          <m:sty m:val="p"/>
                        </m:rP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1" y="4477780"/>
                <a:ext cx="7752443" cy="967444"/>
              </a:xfrm>
              <a:prstGeom prst="rect">
                <a:avLst/>
              </a:prstGeom>
              <a:blipFill rotWithShape="1">
                <a:blip r:embed="rId4"/>
                <a:stretch>
                  <a:fillRect l="-1" t="-41" r="6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1103404" y="5241642"/>
                <a:ext cx="7704856" cy="1394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则有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BIC</m:t>
                      </m:r>
                      <m:d>
                        <m:dPr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ℬ</m:t>
                          </m:r>
                        </m:e>
                        <m:e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BIC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(&lt;</m:t>
                          </m:r>
                          <m:r>
                            <m:rPr>
                              <m:nor/>
                            </m:rPr>
                            <a:rPr lang="en-US" altLang="zh-CN" sz="2000" b="0" i="1" dirty="0">
                              <a:solidFill>
                                <a:srgbClr val="000000"/>
                              </a:solidFill>
                              <a:latin typeface="+mn-lt"/>
                              <a:ea typeface="黑体" panose="02010609060101010101" pitchFamily="2" charset="-122"/>
                            </a:rPr>
                            <m:t>v</m:t>
                          </m:r>
                          <m:r>
                            <m:rPr>
                              <m:nor/>
                            </m:rPr>
                            <a:rPr lang="en-US" altLang="zh-CN" sz="2000" b="0" i="1" baseline="-25000" dirty="0">
                              <a:solidFill>
                                <a:srgbClr val="000000"/>
                              </a:solidFill>
                              <a:latin typeface="+mn-lt"/>
                              <a:ea typeface="黑体" panose="02010609060101010101" pitchFamily="2" charset="-122"/>
                            </a:rPr>
                            <m:t>i</m:t>
                          </m:r>
                          <m:r>
                            <a:rPr lang="en-US" altLang="zh-CN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𝜋</m:t>
                          </m:r>
                          <m:r>
                            <a:rPr lang="en-US" altLang="zh-CN" sz="20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2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2" charset="-122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黑体" panose="02010609060101010101" pitchFamily="2" charset="-122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sz="2000" b="0" dirty="0">
                              <a:solidFill>
                                <a:srgbClr val="000000"/>
                              </a:solidFill>
                              <a:latin typeface="+mn-lt"/>
                              <a:ea typeface="黑体" panose="02010609060101010101" pitchFamily="2" charset="-122"/>
                            </a:rPr>
                            <m:t> </m:t>
                          </m:r>
                          <m:r>
                            <a:rPr lang="en-US" altLang="zh-CN" sz="2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&gt;|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altLang="zh-C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04" y="5241642"/>
                <a:ext cx="7704856" cy="13942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BIC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评分和爬山法的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结构学习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 (</a:t>
            </a:r>
            <a:r>
              <a:rPr lang="en-US" altLang="zh-CN" dirty="0">
                <a:ea typeface="黑体" panose="02010609060101010101" pitchFamily="2" charset="-122"/>
              </a:rPr>
              <a:t>4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/>
          <p:cNvSpPr/>
          <p:nvPr/>
        </p:nvSpPr>
        <p:spPr>
          <a:xfrm>
            <a:off x="1067453" y="2715561"/>
            <a:ext cx="565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基于</a:t>
            </a:r>
            <a:r>
              <a:rPr lang="zh-CN" altLang="zh-CN" sz="20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爬山法找到</a:t>
            </a:r>
            <a:r>
              <a:rPr lang="en-US" altLang="zh-CN" sz="2000" dirty="0">
                <a:latin typeface="+mn-lt"/>
                <a:ea typeface="黑体" panose="02010609060101010101" pitchFamily="2" charset="-122"/>
              </a:rPr>
              <a:t>BIC</a:t>
            </a:r>
            <a:r>
              <a:rPr lang="zh-CN" altLang="zh-CN" sz="20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评分最高的模型</a:t>
            </a:r>
            <a:endParaRPr lang="zh-CN" altLang="en-US" sz="2000" dirty="0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7453" y="3228945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步骤：</a:t>
            </a:r>
            <a:endParaRPr lang="zh-CN" altLang="en-US" sz="2000" dirty="0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1137" y="3766959"/>
            <a:ext cx="67649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）初始结构为无边模型，或基于领域知识设置初始结构</a:t>
            </a:r>
            <a:endParaRPr lang="zh-CN" altLang="en-US" sz="2000" b="0" dirty="0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1137" y="4317725"/>
            <a:ext cx="8007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）通过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加边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减边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反转边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三种算子对当前结构局部进行修改，</a:t>
            </a:r>
            <a:endParaRPr lang="en-US" altLang="zh-CN" sz="2000" b="0" dirty="0"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得到一系列候选模型</a:t>
            </a:r>
            <a:endParaRPr lang="zh-CN" altLang="en-US" sz="2000" b="0" dirty="0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06313" y="5240432"/>
            <a:ext cx="7221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）计算不同候选模型参数的最大似然估计及相应的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BIC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评分</a:t>
            </a:r>
            <a:endParaRPr lang="zh-CN" altLang="en-US" sz="2000" b="0" dirty="0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6312" y="5794428"/>
            <a:ext cx="6447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）迭代选出当前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BIC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评分最高的候选结构</a:t>
            </a:r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，直至收敛</a:t>
            </a:r>
            <a:endParaRPr lang="zh-CN" altLang="en-US" sz="2000" b="0" dirty="0"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BIC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评分和爬山法的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结构学习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 (</a:t>
            </a:r>
            <a:r>
              <a:rPr lang="en-US" altLang="zh-CN" dirty="0">
                <a:ea typeface="黑体" panose="02010609060101010101" pitchFamily="2" charset="-122"/>
              </a:rPr>
              <a:t>5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" name="矩形 87"/>
          <p:cNvSpPr/>
          <p:nvPr/>
        </p:nvSpPr>
        <p:spPr>
          <a:xfrm>
            <a:off x="896136" y="5732553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初始结构</a:t>
            </a:r>
            <a:endParaRPr lang="zh-CN" altLang="en-US" sz="1800" b="0" dirty="0"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矩形 90"/>
              <p:cNvSpPr/>
              <p:nvPr/>
            </p:nvSpPr>
            <p:spPr>
              <a:xfrm>
                <a:off x="2397051" y="5732553"/>
                <a:ext cx="1468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00" b="0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减边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zh-CN" altLang="en-US" sz="1800" b="0" dirty="0">
                  <a:latin typeface="+mn-lt"/>
                </a:endParaRPr>
              </a:p>
            </p:txBody>
          </p:sp>
        </mc:Choice>
        <mc:Fallback>
          <p:sp>
            <p:nvSpPr>
              <p:cNvPr id="91" name="矩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051" y="5732553"/>
                <a:ext cx="1468544" cy="369332"/>
              </a:xfrm>
              <a:prstGeom prst="rect">
                <a:avLst/>
              </a:prstGeom>
              <a:blipFill>
                <a:blip r:embed="rId2"/>
                <a:stretch>
                  <a:fillRect l="-3320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矩形 91"/>
              <p:cNvSpPr/>
              <p:nvPr/>
            </p:nvSpPr>
            <p:spPr>
              <a:xfrm>
                <a:off x="4047006" y="5776880"/>
                <a:ext cx="1468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00" b="0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加边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zh-CN" altLang="en-US" sz="1800" b="0" dirty="0">
                  <a:latin typeface="+mn-lt"/>
                </a:endParaRPr>
              </a:p>
            </p:txBody>
          </p:sp>
        </mc:Choice>
        <mc:Fallback>
          <p:sp>
            <p:nvSpPr>
              <p:cNvPr id="92" name="矩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06" y="5776880"/>
                <a:ext cx="1468544" cy="369332"/>
              </a:xfrm>
              <a:prstGeom prst="rect">
                <a:avLst/>
              </a:prstGeom>
              <a:blipFill>
                <a:blip r:embed="rId3"/>
                <a:stretch>
                  <a:fillRect l="-3734"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矩形 92"/>
              <p:cNvSpPr/>
              <p:nvPr/>
            </p:nvSpPr>
            <p:spPr>
              <a:xfrm>
                <a:off x="5625436" y="5790202"/>
                <a:ext cx="17009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00" b="0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反转边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sz="1800" b="0" dirty="0">
                  <a:latin typeface="+mn-lt"/>
                </a:endParaRPr>
              </a:p>
            </p:txBody>
          </p:sp>
        </mc:Choice>
        <mc:Fallback>
          <p:sp>
            <p:nvSpPr>
              <p:cNvPr id="93" name="矩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436" y="5790202"/>
                <a:ext cx="1700978" cy="369332"/>
              </a:xfrm>
              <a:prstGeom prst="rect">
                <a:avLst/>
              </a:prstGeom>
              <a:blipFill>
                <a:blip r:embed="rId4"/>
                <a:stretch>
                  <a:fillRect l="-3226" t="-13333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矩形 93"/>
              <p:cNvSpPr/>
              <p:nvPr/>
            </p:nvSpPr>
            <p:spPr>
              <a:xfrm>
                <a:off x="7267663" y="5614985"/>
                <a:ext cx="1811714" cy="701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800" b="0" dirty="0">
                    <a:latin typeface="+mn-lt"/>
                    <a:cs typeface="Times New Roman" panose="02020603050405020304" pitchFamily="18" charset="0"/>
                  </a:rPr>
                  <a:t>加边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+mj-ea"/>
                      </a:rPr>
                      <m:t>→</m:t>
                    </m:r>
                    <m:sSub>
                      <m:sSubPr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800" b="0" dirty="0">
                    <a:latin typeface="+mn-lt"/>
                  </a:rPr>
                  <a:t>，</a:t>
                </a:r>
                <a:endParaRPr lang="en-US" altLang="zh-CN" sz="1800" b="0" dirty="0">
                  <a:latin typeface="+mn-lt"/>
                </a:endParaRPr>
              </a:p>
              <a:p>
                <a:r>
                  <a:rPr lang="zh-CN" altLang="en-US" sz="1800" b="0" dirty="0">
                    <a:latin typeface="+mn-lt"/>
                  </a:rPr>
                  <a:t>导致环，不允许</a:t>
                </a:r>
              </a:p>
            </p:txBody>
          </p:sp>
        </mc:Choice>
        <mc:Fallback>
          <p:sp>
            <p:nvSpPr>
              <p:cNvPr id="94" name="矩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7663" y="5614985"/>
                <a:ext cx="1811714" cy="701731"/>
              </a:xfrm>
              <a:prstGeom prst="rect">
                <a:avLst/>
              </a:prstGeom>
              <a:blipFill>
                <a:blip r:embed="rId5"/>
                <a:stretch>
                  <a:fillRect l="-2694" t="-6087" r="-1347" b="-113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矩形 88"/>
          <p:cNvSpPr/>
          <p:nvPr/>
        </p:nvSpPr>
        <p:spPr>
          <a:xfrm>
            <a:off x="1047502" y="2657606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solidFill>
                  <a:srgbClr val="00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三种算子：</a:t>
            </a:r>
            <a:endParaRPr lang="zh-CN" altLang="en-US" sz="2000" b="0" dirty="0">
              <a:solidFill>
                <a:srgbClr val="000000"/>
              </a:solidFill>
              <a:latin typeface="+mn-lt"/>
              <a:ea typeface="黑体" panose="0201060906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786497" y="3260408"/>
            <a:ext cx="1470587" cy="2131984"/>
            <a:chOff x="786497" y="3393766"/>
            <a:chExt cx="1470587" cy="2131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椭圆 4"/>
                <p:cNvSpPr/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5" name="椭圆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blipFill rotWithShape="1">
                  <a:blip r:embed="rId6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直接箭头连接符 2"/>
            <p:cNvCxnSpPr>
              <a:stCxn id="5" idx="4"/>
            </p:cNvCxnSpPr>
            <p:nvPr/>
          </p:nvCxnSpPr>
          <p:spPr bwMode="auto">
            <a:xfrm>
              <a:off x="998364" y="3825435"/>
              <a:ext cx="541991" cy="3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8" name="直接箭头连接符 17"/>
            <p:cNvCxnSpPr/>
            <p:nvPr/>
          </p:nvCxnSpPr>
          <p:spPr bwMode="auto">
            <a:xfrm flipH="1">
              <a:off x="1540355" y="3841047"/>
              <a:ext cx="503057" cy="3518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33" name="直接箭头连接符 32"/>
            <p:cNvCxnSpPr>
              <a:stCxn id="96" idx="4"/>
              <a:endCxn id="97" idx="0"/>
            </p:cNvCxnSpPr>
            <p:nvPr/>
          </p:nvCxnSpPr>
          <p:spPr bwMode="auto">
            <a:xfrm>
              <a:off x="1540982" y="4628994"/>
              <a:ext cx="0" cy="4650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椭圆 94"/>
                <p:cNvSpPr/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5" name="椭圆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blipFill rotWithShape="1">
                  <a:blip r:embed="rId7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椭圆 95"/>
                <p:cNvSpPr/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6" name="椭圆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blipFill rotWithShape="1">
                  <a:blip r:embed="rId8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椭圆 96"/>
                <p:cNvSpPr/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7" name="椭圆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blipFill rotWithShape="1">
                  <a:blip r:embed="rId9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组合 97"/>
          <p:cNvGrpSpPr/>
          <p:nvPr/>
        </p:nvGrpSpPr>
        <p:grpSpPr>
          <a:xfrm>
            <a:off x="2467765" y="3295642"/>
            <a:ext cx="1470587" cy="2131984"/>
            <a:chOff x="786497" y="3393766"/>
            <a:chExt cx="1470587" cy="2131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椭圆 98"/>
                <p:cNvSpPr/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99" name="椭圆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blipFill rotWithShape="1">
                  <a:blip r:embed="rId6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0" name="直接箭头连接符 99"/>
            <p:cNvCxnSpPr>
              <a:stCxn id="99" idx="4"/>
            </p:cNvCxnSpPr>
            <p:nvPr/>
          </p:nvCxnSpPr>
          <p:spPr bwMode="auto">
            <a:xfrm>
              <a:off x="998364" y="3825435"/>
              <a:ext cx="541991" cy="3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02" name="直接箭头连接符 101"/>
            <p:cNvCxnSpPr>
              <a:stCxn id="104" idx="4"/>
              <a:endCxn id="105" idx="0"/>
            </p:cNvCxnSpPr>
            <p:nvPr/>
          </p:nvCxnSpPr>
          <p:spPr bwMode="auto">
            <a:xfrm>
              <a:off x="1540982" y="4628994"/>
              <a:ext cx="0" cy="4650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椭圆 102"/>
                <p:cNvSpPr/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3" name="椭圆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blipFill rotWithShape="1">
                  <a:blip r:embed="rId7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椭圆 103"/>
                <p:cNvSpPr/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4" name="椭圆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blipFill rotWithShape="1">
                  <a:blip r:embed="rId8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椭圆 104"/>
                <p:cNvSpPr/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5" name="椭圆 1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blipFill rotWithShape="1">
                  <a:blip r:embed="rId9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组合 105"/>
          <p:cNvGrpSpPr/>
          <p:nvPr/>
        </p:nvGrpSpPr>
        <p:grpSpPr>
          <a:xfrm>
            <a:off x="4149033" y="3295642"/>
            <a:ext cx="1470587" cy="2131984"/>
            <a:chOff x="786497" y="3393766"/>
            <a:chExt cx="1470587" cy="2131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椭圆 106"/>
                <p:cNvSpPr/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07" name="椭圆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blipFill rotWithShape="1">
                  <a:blip r:embed="rId6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直接箭头连接符 107"/>
            <p:cNvCxnSpPr>
              <a:stCxn id="107" idx="4"/>
            </p:cNvCxnSpPr>
            <p:nvPr/>
          </p:nvCxnSpPr>
          <p:spPr bwMode="auto">
            <a:xfrm>
              <a:off x="998364" y="3825435"/>
              <a:ext cx="541991" cy="3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09" name="直接箭头连接符 108"/>
            <p:cNvCxnSpPr/>
            <p:nvPr/>
          </p:nvCxnSpPr>
          <p:spPr bwMode="auto">
            <a:xfrm flipH="1">
              <a:off x="1540355" y="3841047"/>
              <a:ext cx="503057" cy="3518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10" name="直接箭头连接符 109"/>
            <p:cNvCxnSpPr>
              <a:stCxn id="112" idx="4"/>
              <a:endCxn id="113" idx="0"/>
            </p:cNvCxnSpPr>
            <p:nvPr/>
          </p:nvCxnSpPr>
          <p:spPr bwMode="auto">
            <a:xfrm>
              <a:off x="1540982" y="4628994"/>
              <a:ext cx="0" cy="4650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椭圆 110"/>
                <p:cNvSpPr/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1" name="椭圆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blipFill rotWithShape="1">
                  <a:blip r:embed="rId7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椭圆 111"/>
                <p:cNvSpPr/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2" name="椭圆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blipFill rotWithShape="1">
                  <a:blip r:embed="rId8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椭圆 112"/>
                <p:cNvSpPr/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3" name="椭圆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blipFill rotWithShape="1">
                  <a:blip r:embed="rId9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组合 113"/>
          <p:cNvGrpSpPr/>
          <p:nvPr/>
        </p:nvGrpSpPr>
        <p:grpSpPr>
          <a:xfrm>
            <a:off x="5830301" y="3300259"/>
            <a:ext cx="1470587" cy="2131984"/>
            <a:chOff x="786497" y="3393766"/>
            <a:chExt cx="1470587" cy="2131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椭圆 114"/>
                <p:cNvSpPr/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5" name="椭圆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blipFill rotWithShape="1">
                  <a:blip r:embed="rId6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6" name="直接箭头连接符 115"/>
            <p:cNvCxnSpPr>
              <a:stCxn id="115" idx="4"/>
            </p:cNvCxnSpPr>
            <p:nvPr/>
          </p:nvCxnSpPr>
          <p:spPr bwMode="auto">
            <a:xfrm>
              <a:off x="998364" y="3825435"/>
              <a:ext cx="541991" cy="3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18" name="直接箭头连接符 117"/>
            <p:cNvCxnSpPr>
              <a:stCxn id="120" idx="4"/>
              <a:endCxn id="121" idx="0"/>
            </p:cNvCxnSpPr>
            <p:nvPr/>
          </p:nvCxnSpPr>
          <p:spPr bwMode="auto">
            <a:xfrm>
              <a:off x="1540982" y="4628994"/>
              <a:ext cx="0" cy="4650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椭圆 118"/>
                <p:cNvSpPr/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19" name="椭圆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blipFill rotWithShape="1">
                  <a:blip r:embed="rId7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椭圆 119"/>
                <p:cNvSpPr/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0" name="椭圆 1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blipFill rotWithShape="1">
                  <a:blip r:embed="rId8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椭圆 120"/>
                <p:cNvSpPr/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1" name="椭圆 1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blipFill rotWithShape="1">
                  <a:blip r:embed="rId9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组合 121"/>
          <p:cNvGrpSpPr/>
          <p:nvPr/>
        </p:nvGrpSpPr>
        <p:grpSpPr>
          <a:xfrm>
            <a:off x="7511570" y="3307646"/>
            <a:ext cx="1470587" cy="2131984"/>
            <a:chOff x="786497" y="3393766"/>
            <a:chExt cx="1470587" cy="2131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椭圆 122"/>
                <p:cNvSpPr/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3" name="椭圆 1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497" y="3393766"/>
                  <a:ext cx="423733" cy="431669"/>
                </a:xfrm>
                <a:prstGeom prst="ellipse">
                  <a:avLst/>
                </a:prstGeom>
                <a:blipFill rotWithShape="1">
                  <a:blip r:embed="rId6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直接箭头连接符 123"/>
            <p:cNvCxnSpPr>
              <a:stCxn id="123" idx="4"/>
            </p:cNvCxnSpPr>
            <p:nvPr/>
          </p:nvCxnSpPr>
          <p:spPr bwMode="auto">
            <a:xfrm>
              <a:off x="998364" y="3825435"/>
              <a:ext cx="541991" cy="36747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25" name="直接箭头连接符 124"/>
            <p:cNvCxnSpPr/>
            <p:nvPr/>
          </p:nvCxnSpPr>
          <p:spPr bwMode="auto">
            <a:xfrm flipH="1">
              <a:off x="1540355" y="3841047"/>
              <a:ext cx="503057" cy="35186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26" name="直接箭头连接符 125"/>
            <p:cNvCxnSpPr>
              <a:stCxn id="128" idx="4"/>
              <a:endCxn id="129" idx="0"/>
            </p:cNvCxnSpPr>
            <p:nvPr/>
          </p:nvCxnSpPr>
          <p:spPr bwMode="auto">
            <a:xfrm>
              <a:off x="1540982" y="4628994"/>
              <a:ext cx="0" cy="46508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椭圆 126"/>
                <p:cNvSpPr/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7" name="椭圆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33351" y="3405986"/>
                  <a:ext cx="423733" cy="431669"/>
                </a:xfrm>
                <a:prstGeom prst="ellipse">
                  <a:avLst/>
                </a:prstGeom>
                <a:blipFill rotWithShape="1">
                  <a:blip r:embed="rId7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椭圆 127"/>
                <p:cNvSpPr/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8" name="椭圆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4197325"/>
                  <a:ext cx="423733" cy="431669"/>
                </a:xfrm>
                <a:prstGeom prst="ellipse">
                  <a:avLst/>
                </a:prstGeom>
                <a:blipFill rotWithShape="1">
                  <a:blip r:embed="rId8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椭圆 128"/>
                <p:cNvSpPr/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0" tIns="0" rIns="0" bIns="0" numCol="1" rtlCol="0" anchor="ctr" anchorCtr="0" compatLnSpc="1"/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29" name="椭圆 1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9115" y="5094081"/>
                  <a:ext cx="423733" cy="431669"/>
                </a:xfrm>
                <a:prstGeom prst="ellipse">
                  <a:avLst/>
                </a:prstGeom>
                <a:blipFill rotWithShape="1">
                  <a:blip r:embed="rId9"/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0" name="直接箭头连接符 129"/>
          <p:cNvCxnSpPr>
            <a:stCxn id="111" idx="4"/>
            <a:endCxn id="113" idx="7"/>
          </p:cNvCxnSpPr>
          <p:nvPr/>
        </p:nvCxnSpPr>
        <p:spPr bwMode="auto">
          <a:xfrm flipH="1">
            <a:off x="5053330" y="3739531"/>
            <a:ext cx="354424" cy="13196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31" name="直接箭头连接符 130"/>
          <p:cNvCxnSpPr>
            <a:stCxn id="120" idx="0"/>
            <a:endCxn id="119" idx="4"/>
          </p:cNvCxnSpPr>
          <p:nvPr/>
        </p:nvCxnSpPr>
        <p:spPr bwMode="auto">
          <a:xfrm flipV="1">
            <a:off x="6584786" y="3744148"/>
            <a:ext cx="504236" cy="35967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p:cxnSp>
        <p:nvCxnSpPr>
          <p:cNvPr id="132" name="直接箭头连接符 131"/>
          <p:cNvCxnSpPr>
            <a:stCxn id="129" idx="7"/>
            <a:endCxn id="127" idx="4"/>
          </p:cNvCxnSpPr>
          <p:nvPr/>
        </p:nvCxnSpPr>
        <p:spPr bwMode="auto">
          <a:xfrm flipV="1">
            <a:off x="8415867" y="3751535"/>
            <a:ext cx="354424" cy="131964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3568" y="1988840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基于爬山法的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结构学习算法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结构学习 (</a:t>
            </a:r>
            <a:r>
              <a:rPr lang="en-US" altLang="zh-CN" dirty="0">
                <a:ea typeface="黑体" panose="02010609060101010101" pitchFamily="2" charset="-122"/>
              </a:rPr>
              <a:t>6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8757" y="2420888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1078757" y="2461030"/>
                <a:ext cx="81724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zh-CN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：随机变量集合，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zh-CN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：关于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zh-CN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的完整数据，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zh-CN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BIC</a:t>
                </a:r>
                <a:r>
                  <a:rPr lang="zh-CN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评分函数，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sz="1600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zh-CN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：初始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BN</a:t>
                </a:r>
                <a:r>
                  <a:rPr lang="zh-CN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结构</a:t>
                </a:r>
                <a:endParaRPr lang="zh-CN" altLang="en-US" sz="160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57" y="2461030"/>
                <a:ext cx="8172400" cy="338554"/>
              </a:xfrm>
              <a:prstGeom prst="rect">
                <a:avLst/>
              </a:prstGeom>
              <a:blipFill>
                <a:blip r:embed="rId2"/>
                <a:stretch>
                  <a:fillRect t="-7273" b="-254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1078757" y="2751325"/>
                <a:ext cx="4165371" cy="375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sz="1600" i="1" baseline="-250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16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b="1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zh-CN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b="1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1600" b="1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r>
                      <a:rPr lang="en-US" altLang="zh-CN" sz="1600" b="1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sz="1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𝑜𝑙𝑑𝑆𝑐𝑜𝑟𝑒</m:t>
                    </m:r>
                    <m:r>
                      <a:rPr lang="en-US" altLang="zh-CN" sz="1600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160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57" y="2751325"/>
                <a:ext cx="4165371" cy="375872"/>
              </a:xfrm>
              <a:prstGeom prst="rect">
                <a:avLst/>
              </a:prstGeom>
              <a:blipFill>
                <a:blip r:embed="rId3"/>
                <a:stretch>
                  <a:fillRect b="-20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1078757" y="3152693"/>
                <a:ext cx="7452828" cy="3633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While true Do</a:t>
                </a:r>
              </a:p>
              <a:p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1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CN" sz="1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𝑛𝑒𝑤𝑆𝑐𝑜𝑟𝑒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← −∞</m:t>
                    </m:r>
                  </m:oMath>
                </a14:m>
                <a:endParaRPr lang="en-US" altLang="zh-CN" sz="160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        For </a:t>
                </a:r>
                <a:r>
                  <a:rPr lang="zh-CN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每一个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𝐺</m:t>
                    </m:r>
                  </m:oMath>
                </a14:m>
                <a:r>
                  <a:rPr lang="zh-CN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中无边相连的节点对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Do</a:t>
                </a:r>
              </a:p>
              <a:p>
                <a:pPr lvl="1"/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	</a:t>
                </a:r>
                <a:r>
                  <a:rPr lang="zh-CN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进行加边、减边和反转边操作，得到结构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𝐺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’</m:t>
                    </m:r>
                  </m:oMath>
                </a14:m>
                <a:endParaRPr lang="zh-CN" altLang="en-US" sz="160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  <a:p>
                <a:pPr lvl="1"/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𝜽</m:t>
                    </m:r>
                    <m:r>
                      <a:rPr lang="en-US" altLang="zh-CN" sz="16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’←</m:t>
                    </m:r>
                    <m:r>
                      <a:rPr lang="en-US" altLang="zh-CN" sz="1600" b="1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𝑳</m:t>
                    </m:r>
                    <m:d>
                      <m:dPr>
                        <m:ctrlPr>
                          <a:rPr lang="zh-CN" altLang="zh-CN" sz="1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16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pPr>
                          <m:e>
                            <m:r>
                              <a:rPr lang="en-US" altLang="zh-CN" sz="16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𝜽</m:t>
                            </m:r>
                          </m:e>
                          <m:sup>
                            <m:r>
                              <a:rPr lang="en-US" altLang="zh-CN" sz="1600" b="1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altLang="zh-CN" sz="1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𝑫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；</a:t>
                </a:r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𝑡𝑚𝑝𝑆𝑐𝑜𝑟𝑒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←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𝑓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𝐺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’, </m:t>
                    </m:r>
                    <m:r>
                      <a:rPr lang="en-US" altLang="zh-CN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𝜽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’|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𝐷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endParaRPr lang="en-US" altLang="zh-CN" sz="160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  <a:p>
                <a:pPr lvl="1"/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         If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𝑡𝑚𝑝𝑆𝑐𝑜𝑟𝑒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&gt;</m:t>
                    </m:r>
                    <m:r>
                      <a:rPr lang="en-US" altLang="zh-CN" sz="16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𝑛𝑒𝑤𝑆𝑐𝑜𝑟𝑒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Then </a:t>
                </a:r>
              </a:p>
              <a:p>
                <a:pPr lvl="1"/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𝐺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←</m:t>
                    </m:r>
                    <m:sSup>
                      <m:sSup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𝜽</m:t>
                    </m:r>
                    <m:r>
                      <a:rPr lang="en-US" altLang="zh-CN" sz="16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←</m:t>
                    </m:r>
                    <m:sSup>
                      <m:sSup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; 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𝑜𝑙𝑑𝑆𝑐𝑜𝑟𝑒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←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𝑛𝑒𝑤𝑆𝑐𝑜𝑟𝑒</m:t>
                    </m:r>
                  </m:oMath>
                </a14:m>
                <a:endParaRPr lang="en-US" altLang="zh-CN" sz="1600" i="1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  <a:p>
                <a:pPr lvl="1"/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End for</a:t>
                </a:r>
              </a:p>
              <a:p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        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If</a:t>
                </a:r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𝑛𝑒𝑤𝑆𝑐𝑜𝑟𝑒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&gt;</m:t>
                    </m:r>
                    <m:r>
                      <a:rPr lang="en-US" altLang="zh-CN" sz="1600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𝑜𝑙𝑑𝑆𝑐𝑜𝑟𝑒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Then  </a:t>
                </a:r>
              </a:p>
              <a:p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1600" i="1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  <m:sup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𝑜𝑙𝑑𝑆𝑐𝑜𝑟𝑒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𝑛𝑒𝑤𝑆𝑐𝑜𝑟𝑒</m:t>
                    </m:r>
                  </m:oMath>
                </a14:m>
                <a:endParaRPr lang="en-US" altLang="zh-CN" sz="1600" i="1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  <a:p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        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Else</a:t>
                </a:r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60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  <a:p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End while</a:t>
                </a:r>
                <a:endParaRPr lang="zh-CN" altLang="en-US" sz="160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57" y="3152693"/>
                <a:ext cx="7452828" cy="3633431"/>
              </a:xfrm>
              <a:prstGeom prst="rect">
                <a:avLst/>
              </a:prstGeom>
              <a:blipFill>
                <a:blip r:embed="rId4"/>
                <a:stretch>
                  <a:fillRect l="-491" t="-5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AutoShape 4"/>
              <p:cNvSpPr>
                <a:spLocks noChangeArrowheads="1"/>
              </p:cNvSpPr>
              <p:nvPr/>
            </p:nvSpPr>
            <p:spPr bwMode="auto">
              <a:xfrm>
                <a:off x="5922362" y="3887767"/>
                <a:ext cx="3114134" cy="1413441"/>
              </a:xfrm>
              <a:prstGeom prst="cloudCallout">
                <a:avLst>
                  <a:gd name="adj1" fmla="val -78254"/>
                  <a:gd name="adj2" fmla="val 82019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zh-CN" altLang="en-US" sz="2000" dirty="0">
                    <a:latin typeface="+mn-lt"/>
                    <a:ea typeface="黑体" panose="02010609060101010101" pitchFamily="2" charset="-122"/>
                  </a:rPr>
                  <a:t>时间复杂度：</a:t>
                </a:r>
                <a:r>
                  <a:rPr lang="en-US" altLang="zh-CN" sz="2000" dirty="0">
                    <a:latin typeface="+mn-lt"/>
                    <a:ea typeface="黑体" panose="02010609060101010101" pitchFamily="2" charset="-122"/>
                  </a:rPr>
                  <a:t> 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O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200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|V|</a:t>
                </a:r>
                <a:r>
                  <a:rPr lang="en-US" altLang="zh-CN" sz="2000" baseline="3000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00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|D|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)</a:t>
                </a:r>
              </a:p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sz="2000" i="1" dirty="0">
                    <a:latin typeface="+mn-lt"/>
                    <a:ea typeface="黑体" panose="02010609060101010101" pitchFamily="2" charset="-122"/>
                  </a:rPr>
                  <a:t>t</a:t>
                </a:r>
                <a:r>
                  <a:rPr lang="zh-CN" altLang="zh-CN" sz="16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为迭代次数</a:t>
                </a:r>
                <a:endParaRPr lang="en-US" altLang="zh-CN" sz="1600" dirty="0">
                  <a:solidFill>
                    <a:schemeClr val="folHlink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74" name="AutoShap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2362" y="3887767"/>
                <a:ext cx="3114134" cy="1413441"/>
              </a:xfrm>
              <a:prstGeom prst="cloudCallout">
                <a:avLst>
                  <a:gd name="adj1" fmla="val -78254"/>
                  <a:gd name="adj2" fmla="val 82019"/>
                </a:avLst>
              </a:prstGeom>
              <a:blipFill rotWithShape="1">
                <a:blip r:embed="rId5"/>
                <a:stretch>
                  <a:fillRect l="-29680" t="-21" r="-190" b="-35116"/>
                </a:stretch>
              </a:blipFill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基于贝叶斯网的概率推理</a:t>
            </a:r>
            <a:endParaRPr lang="en-US" altLang="zh-CN" sz="2200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的概率推理算法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/>
          <p:cNvSpPr/>
          <p:nvPr/>
        </p:nvSpPr>
        <p:spPr>
          <a:xfrm>
            <a:off x="971600" y="2995756"/>
            <a:ext cx="7704856" cy="3060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+mj-lt"/>
              </a:rPr>
              <a:t>精确推理算法</a:t>
            </a:r>
            <a:endParaRPr lang="en-US" altLang="zh-CN" sz="2000" dirty="0">
              <a:solidFill>
                <a:srgbClr val="0000FF"/>
              </a:solidFill>
              <a:latin typeface="+mj-lt"/>
            </a:endParaRPr>
          </a:p>
          <a:p>
            <a:pPr eaLnBrk="1" hangingPunct="1">
              <a:lnSpc>
                <a:spcPts val="3000"/>
              </a:lnSpc>
            </a:pPr>
            <a:r>
              <a:rPr lang="zh-CN" altLang="en-US" sz="2000" b="0" dirty="0">
                <a:solidFill>
                  <a:srgbClr val="002060"/>
                </a:solidFill>
                <a:latin typeface="+mj-lt"/>
              </a:rPr>
              <a:t>已知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Ę</a:t>
            </a:r>
            <a:r>
              <a:rPr lang="zh-CN" altLang="zh-CN" sz="2000" b="0" dirty="0">
                <a:solidFill>
                  <a:srgbClr val="FF0000"/>
                </a:solidFill>
                <a:latin typeface="+mj-lt"/>
              </a:rPr>
              <a:t>取值为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zh-CN" altLang="zh-CN" sz="2000" b="0" dirty="0">
                <a:solidFill>
                  <a:srgbClr val="002060"/>
                </a:solidFill>
                <a:latin typeface="+mj-lt"/>
              </a:rPr>
              <a:t>的条件下，利用联合概率和边缘概率来计算查询变量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Q</a:t>
            </a:r>
            <a:r>
              <a:rPr lang="zh-CN" altLang="zh-CN" sz="2000" b="0" dirty="0">
                <a:solidFill>
                  <a:srgbClr val="FF0000"/>
                </a:solidFill>
                <a:latin typeface="+mj-lt"/>
              </a:rPr>
              <a:t>取值为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ɋ</a:t>
            </a:r>
            <a:r>
              <a:rPr lang="zh-CN" altLang="zh-CN" sz="2000" b="0" dirty="0">
                <a:solidFill>
                  <a:srgbClr val="002060"/>
                </a:solidFill>
                <a:latin typeface="+mj-lt"/>
              </a:rPr>
              <a:t>的后验概率，</a:t>
            </a:r>
            <a:r>
              <a:rPr lang="zh-CN" altLang="en-US" sz="2000" b="0" dirty="0">
                <a:solidFill>
                  <a:srgbClr val="002060"/>
                </a:solidFill>
                <a:latin typeface="+mj-lt"/>
              </a:rPr>
              <a:t>得到精确的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US" altLang="zh-CN" sz="2000" b="0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Q</a:t>
            </a:r>
            <a:r>
              <a:rPr lang="en-US" altLang="zh-CN" sz="2000" b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ɋ</a:t>
            </a:r>
            <a:r>
              <a:rPr lang="en-US" altLang="zh-CN" sz="2000" b="0" dirty="0">
                <a:solidFill>
                  <a:srgbClr val="FF0000"/>
                </a:solidFill>
                <a:latin typeface="+mj-lt"/>
              </a:rPr>
              <a:t>|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Ę</a:t>
            </a:r>
            <a:r>
              <a:rPr lang="en-US" altLang="zh-CN" sz="2000" b="0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altLang="zh-CN" sz="2000" b="0" i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zh-CN" sz="2000" b="0" dirty="0">
                <a:solidFill>
                  <a:srgbClr val="FF0000"/>
                </a:solidFill>
                <a:latin typeface="+mj-lt"/>
              </a:rPr>
              <a:t>)</a:t>
            </a:r>
            <a:endParaRPr lang="zh-CN" altLang="en-US" sz="2000" b="0" dirty="0">
              <a:solidFill>
                <a:srgbClr val="FF0000"/>
              </a:solidFill>
              <a:latin typeface="+mj-lt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+mj-lt"/>
              </a:rPr>
              <a:t>近似推理算法</a:t>
            </a:r>
            <a:endParaRPr lang="en-US" altLang="zh-CN" sz="2000" dirty="0">
              <a:latin typeface="+mj-lt"/>
            </a:endParaRPr>
          </a:p>
          <a:p>
            <a:pPr>
              <a:lnSpc>
                <a:spcPts val="2800"/>
              </a:lnSpc>
            </a:pPr>
            <a:r>
              <a:rPr lang="zh-CN" altLang="zh-CN" sz="2000" b="0" dirty="0">
                <a:solidFill>
                  <a:srgbClr val="002060"/>
                </a:solidFill>
                <a:latin typeface="+mj-lt"/>
              </a:rPr>
              <a:t>通过降低对精度的要求，在限定时间内得到一个近似解</a:t>
            </a:r>
            <a:endParaRPr lang="en-US" altLang="zh-CN" sz="2000" b="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ts val="2800"/>
              </a:lnSpc>
            </a:pPr>
            <a:r>
              <a:rPr kumimoji="0" lang="zh-CN" altLang="en-US" sz="2000" b="0" dirty="0">
                <a:latin typeface="+mj-lt"/>
              </a:rPr>
              <a:t>- 重要性采样（</a:t>
            </a:r>
            <a:r>
              <a:rPr kumimoji="0" lang="en-US" altLang="zh-CN" sz="2000" b="0" dirty="0">
                <a:latin typeface="+mj-lt"/>
              </a:rPr>
              <a:t>Importance Sampling</a:t>
            </a:r>
            <a:r>
              <a:rPr kumimoji="0" lang="zh-CN" altLang="en-US" sz="2000" b="0" dirty="0">
                <a:latin typeface="+mj-lt"/>
              </a:rPr>
              <a:t>）</a:t>
            </a:r>
            <a:endParaRPr lang="en-US" altLang="zh-CN" sz="2000" b="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ts val="2800"/>
              </a:lnSpc>
            </a:pPr>
            <a:r>
              <a:rPr kumimoji="0" lang="zh-CN" altLang="en-US" sz="2000" b="0" dirty="0">
                <a:latin typeface="+mj-lt"/>
              </a:rPr>
              <a:t>- 马尔科夫链蒙特卡洛（</a:t>
            </a:r>
            <a:r>
              <a:rPr kumimoji="0" lang="en-US" altLang="zh-CN" sz="2000" b="0" dirty="0">
                <a:latin typeface="+mj-lt"/>
              </a:rPr>
              <a:t>Markov Chain Monte Carlo, MCMC</a:t>
            </a:r>
            <a:r>
              <a:rPr kumimoji="0" lang="zh-CN" altLang="en-US" sz="2000" b="0" dirty="0">
                <a:latin typeface="+mj-lt"/>
              </a:rPr>
              <a:t>）</a:t>
            </a:r>
            <a:endParaRPr lang="en-US" altLang="zh-CN" sz="2000" b="0" dirty="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79612" y="2595646"/>
            <a:ext cx="595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Ę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证据变量集合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0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Q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：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查询变量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集合</a:t>
            </a:r>
            <a:endParaRPr lang="zh-CN" altLang="en-US" sz="2000" b="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的精确推理算法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564904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766" y="3143860"/>
            <a:ext cx="4266936" cy="3104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59011" y="2589818"/>
                <a:ext cx="76912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L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=T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作为证据、</a:t>
                </a:r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S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=T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作为查询，</a:t>
                </a: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计算条件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概率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2000" b="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e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zh-CN" altLang="en-US" sz="20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011" y="2589818"/>
                <a:ext cx="7691289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6" t="-72" b="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899592" y="3028890"/>
            <a:ext cx="3111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一般联合概率分布推理</a:t>
            </a:r>
            <a:endParaRPr lang="zh-CN" altLang="en-US" sz="2000" dirty="0">
              <a:solidFill>
                <a:srgbClr val="0000FF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4988" y="3463801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步骤：</a:t>
            </a:r>
            <a:endParaRPr lang="zh-CN" altLang="en-US" sz="2000" dirty="0"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47748" y="3962471"/>
                <a:ext cx="4572000" cy="3693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zh-CN" altLang="en-US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从联合概率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zh-CN" altLang="zh-CN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出发</a:t>
                </a:r>
                <a:endParaRPr lang="zh-CN" altLang="en-US" sz="18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48" y="3962471"/>
                <a:ext cx="4572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" t="-19" r="7" b="1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938248" y="4344989"/>
                <a:ext cx="4572000" cy="666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计算边缘概率分布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8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</m:oMath>
                </a14:m>
                <a:endParaRPr lang="zh-CN" altLang="en-US" sz="18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48" y="4344989"/>
                <a:ext cx="4572000" cy="666464"/>
              </a:xfrm>
              <a:prstGeom prst="rect">
                <a:avLst/>
              </a:prstGeom>
              <a:blipFill>
                <a:blip r:embed="rId5"/>
                <a:stretch>
                  <a:fillRect l="-7467" t="-24771" b="-100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918555" y="5057791"/>
                <a:ext cx="4572000" cy="5335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zh-CN" altLang="en-US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计算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8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8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𝑆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8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8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800" b="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CN" altLang="en-US" sz="18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55" y="5057791"/>
                <a:ext cx="4572000" cy="533544"/>
              </a:xfrm>
              <a:prstGeom prst="rect">
                <a:avLst/>
              </a:prstGeom>
              <a:blipFill rotWithShape="1">
                <a:blip r:embed="rId6"/>
                <a:stretch>
                  <a:fillRect l="-8" t="-3" r="8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890760" y="5569780"/>
            <a:ext cx="3932948" cy="77771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整个联合概率分布包含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000" b="0" baseline="3000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个独立参数，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方法具有极高的复杂度</a:t>
            </a:r>
            <a:endParaRPr lang="zh-CN" altLang="en-US" sz="2000" b="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endParaRPr lang="en-US" altLang="zh-CN" sz="2400" dirty="0">
              <a:ea typeface="黑体" panose="02010609060101010101" pitchFamily="2" charset="-122"/>
            </a:endParaRPr>
          </a:p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endParaRPr lang="zh-CN" altLang="en-US" sz="2400" dirty="0">
              <a:ea typeface="黑体" panose="02010609060101010101" pitchFamily="2" charset="-122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3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502" y="3068960"/>
            <a:ext cx="3992119" cy="29045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71600" y="2015895"/>
            <a:ext cx="5692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利用变量间的条件独立性，分解</a:t>
            </a:r>
            <a:r>
              <a:rPr lang="zh-CN" altLang="zh-CN" sz="20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联合概率</a:t>
            </a:r>
            <a:r>
              <a:rPr lang="zh-CN" altLang="en-US" sz="20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分布</a:t>
            </a:r>
            <a:endParaRPr lang="zh-CN" altLang="en-US" sz="20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187624" y="2459901"/>
                <a:ext cx="698477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/>
                  <a:t>采用链式规则：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zh-CN" altLang="en-US" sz="16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zh-CN" altLang="en-US" sz="1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zh-CN" altLang="en-US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/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  <m:sup/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d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r>
                                          <a:rPr lang="zh-CN" altLang="en-US" sz="1600" i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d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e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e>
                                        <m:r>
                                          <a:rPr lang="zh-CN" altLang="en-US" sz="1600" i="1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459901"/>
                <a:ext cx="6984776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2" t="-161" r="8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985250"/>
                  </p:ext>
                </p:extLst>
              </p:nvPr>
            </p:nvGraphicFramePr>
            <p:xfrm>
              <a:off x="732767" y="2876235"/>
              <a:ext cx="4296106" cy="36491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98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993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86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2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计算步骤</a:t>
                          </a:r>
                          <a:endParaRPr lang="zh-CN" sz="1400" b="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乘法（次）</a:t>
                          </a:r>
                          <a:endParaRPr lang="zh-CN" sz="1400" b="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加法（次）</a:t>
                          </a:r>
                          <a:endParaRPr lang="zh-CN" sz="1400" b="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16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6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32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16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</m:d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400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zh-CN" sz="14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998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总计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60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30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985250"/>
                  </p:ext>
                </p:extLst>
              </p:nvPr>
            </p:nvGraphicFramePr>
            <p:xfrm>
              <a:off x="732767" y="2876235"/>
              <a:ext cx="4296106" cy="36491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4980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993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986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972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计算步骤</a:t>
                          </a:r>
                          <a:endParaRPr lang="zh-CN" sz="1400" b="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乘法（次）</a:t>
                          </a:r>
                          <a:endParaRPr lang="zh-CN" sz="1400" b="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rgbClr val="002060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加法（次）</a:t>
                          </a:r>
                          <a:endParaRPr lang="zh-CN" sz="1400" b="0" kern="100" dirty="0">
                            <a:solidFill>
                              <a:srgbClr val="002060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94545" r="-73171" b="-9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198148" r="-73171" b="-8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185057" r="-73171" b="-419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16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6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285057" r="-73171" b="-319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32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609091" r="-73171" b="-40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16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722222" r="-73171" b="-3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807273" r="-73171" b="-2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254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44" t="-907273" r="-73171" b="-1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998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总计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60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30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对话气泡: 矩形 4"/>
          <p:cNvSpPr/>
          <p:nvPr/>
        </p:nvSpPr>
        <p:spPr bwMode="auto">
          <a:xfrm>
            <a:off x="5813156" y="6165304"/>
            <a:ext cx="3096344" cy="432048"/>
          </a:xfrm>
          <a:prstGeom prst="wedgeRectCallout">
            <a:avLst>
              <a:gd name="adj1" fmla="val -63556"/>
              <a:gd name="adj2" fmla="val -98617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algn="ctr"/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需要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60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次</a:t>
            </a:r>
            <a:r>
              <a:rPr lang="zh-CN" altLang="zh-CN" sz="19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乘法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30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次加法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ea typeface="黑体" panose="02010609060101010101" pitchFamily="2" charset="-122"/>
              </a:rPr>
              <a:t>引例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33417" y="5472304"/>
            <a:ext cx="761365" cy="761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8523" y="2194218"/>
            <a:ext cx="47612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zh-CN" altLang="en-US" sz="2200" dirty="0">
                <a:solidFill>
                  <a:srgbClr val="0000FF"/>
                </a:solidFill>
              </a:rPr>
              <a:t>哪些事件可能导致患者呼吸困难</a:t>
            </a:r>
            <a:r>
              <a:rPr lang="zh-CN" altLang="en-US" sz="2000" dirty="0"/>
              <a:t>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16056" y="3775472"/>
            <a:ext cx="12052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/>
              <a:t>长期吸烟？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11916" y="4135517"/>
            <a:ext cx="17449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/>
              <a:t>感染</a:t>
            </a:r>
            <a:r>
              <a:rPr lang="en-US" altLang="zh-CN" sz="1600"/>
              <a:t>COVID-19</a:t>
            </a:r>
            <a:r>
              <a:rPr lang="zh-CN" altLang="en-US" sz="1600"/>
              <a:t>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76588" y="4450964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0" i="1" dirty="0">
                <a:sym typeface="+mn-ea"/>
              </a:rPr>
              <a:t> </a:t>
            </a:r>
            <a:r>
              <a:rPr lang="en-US" altLang="zh-CN" sz="1600" b="0" i="1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1600" b="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1600" b="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呼</a:t>
            </a:r>
            <a:r>
              <a:rPr lang="en-US" altLang="zh-CN" sz="1600" b="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吸困难=T) =0.01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92314" y="5132221"/>
            <a:ext cx="3086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0" dirty="0">
                <a:sym typeface="+mn-ea"/>
              </a:rPr>
              <a:t> </a:t>
            </a:r>
            <a:r>
              <a:rPr lang="en-US" altLang="zh-CN" sz="1600" b="0" i="1" dirty="0">
                <a:solidFill>
                  <a:srgbClr val="000000"/>
                </a:solidFill>
                <a:sym typeface="+mn-ea"/>
              </a:rPr>
              <a:t>P</a:t>
            </a:r>
            <a:r>
              <a:rPr lang="en-US" altLang="zh-CN" sz="1600" b="0" dirty="0">
                <a:solidFill>
                  <a:srgbClr val="000000"/>
                </a:solidFill>
                <a:sym typeface="+mn-ea"/>
              </a:rPr>
              <a:t>(</a:t>
            </a:r>
            <a:r>
              <a:rPr sz="1600" b="0" dirty="0" err="1">
                <a:solidFill>
                  <a:srgbClr val="000000"/>
                </a:solidFill>
                <a:sym typeface="+mn-ea"/>
              </a:rPr>
              <a:t>呼吸困难</a:t>
            </a:r>
            <a:r>
              <a:rPr sz="1600" b="0" dirty="0">
                <a:solidFill>
                  <a:srgbClr val="000000"/>
                </a:solidFill>
                <a:sym typeface="+mn-ea"/>
              </a:rPr>
              <a:t>=</a:t>
            </a:r>
            <a:r>
              <a:rPr sz="1600" b="0" dirty="0" err="1">
                <a:solidFill>
                  <a:srgbClr val="000000"/>
                </a:solidFill>
                <a:sym typeface="+mn-ea"/>
              </a:rPr>
              <a:t>T|</a:t>
            </a:r>
            <a:r>
              <a:rPr sz="1600" b="0" dirty="0" err="1">
                <a:solidFill>
                  <a:srgbClr val="FF0000"/>
                </a:solidFill>
                <a:sym typeface="+mn-ea"/>
              </a:rPr>
              <a:t>长期吸烟</a:t>
            </a:r>
            <a:r>
              <a:rPr sz="1600" b="0" dirty="0">
                <a:solidFill>
                  <a:srgbClr val="FF0000"/>
                </a:solidFill>
                <a:sym typeface="+mn-ea"/>
              </a:rPr>
              <a:t>=T</a:t>
            </a:r>
            <a:r>
              <a:rPr lang="en-US" altLang="zh-CN" sz="1600" b="0" dirty="0">
                <a:solidFill>
                  <a:srgbClr val="000000"/>
                </a:solidFill>
                <a:sym typeface="+mn-ea"/>
              </a:rPr>
              <a:t>) =0.6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91739" y="5847261"/>
            <a:ext cx="4745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0" dirty="0">
                <a:sym typeface="+mn-ea"/>
              </a:rPr>
              <a:t> </a:t>
            </a:r>
            <a:r>
              <a:rPr lang="en-US" altLang="zh-CN" sz="1600" b="0" i="1" dirty="0">
                <a:solidFill>
                  <a:srgbClr val="000000"/>
                </a:solidFill>
                <a:sym typeface="+mn-ea"/>
              </a:rPr>
              <a:t>P</a:t>
            </a:r>
            <a:r>
              <a:rPr lang="en-US" altLang="zh-CN" sz="1600" b="0" dirty="0">
                <a:solidFill>
                  <a:srgbClr val="000000"/>
                </a:solidFill>
                <a:sym typeface="+mn-ea"/>
              </a:rPr>
              <a:t>(</a:t>
            </a:r>
            <a:r>
              <a:rPr sz="1600" b="0" dirty="0" err="1">
                <a:solidFill>
                  <a:srgbClr val="000000"/>
                </a:solidFill>
                <a:sym typeface="+mn-ea"/>
              </a:rPr>
              <a:t>呼吸困难</a:t>
            </a:r>
            <a:r>
              <a:rPr sz="1600" b="0" dirty="0">
                <a:solidFill>
                  <a:srgbClr val="000000"/>
                </a:solidFill>
                <a:sym typeface="+mn-ea"/>
              </a:rPr>
              <a:t>=</a:t>
            </a:r>
            <a:r>
              <a:rPr sz="1600" b="0" dirty="0" err="1">
                <a:solidFill>
                  <a:srgbClr val="000000"/>
                </a:solidFill>
                <a:sym typeface="+mn-ea"/>
              </a:rPr>
              <a:t>T|</a:t>
            </a:r>
            <a:r>
              <a:rPr sz="1600" b="0" dirty="0" err="1">
                <a:solidFill>
                  <a:srgbClr val="FF0000"/>
                </a:solidFill>
                <a:sym typeface="+mn-ea"/>
              </a:rPr>
              <a:t>长期吸烟</a:t>
            </a:r>
            <a:r>
              <a:rPr sz="1600" b="0" dirty="0">
                <a:solidFill>
                  <a:srgbClr val="FF0000"/>
                </a:solidFill>
                <a:sym typeface="+mn-ea"/>
              </a:rPr>
              <a:t>=T, 感染COVID-19=T</a:t>
            </a:r>
            <a:r>
              <a:rPr lang="en-US" altLang="zh-CN" sz="1600" b="0" dirty="0">
                <a:solidFill>
                  <a:srgbClr val="000000"/>
                </a:solidFill>
                <a:sym typeface="+mn-ea"/>
              </a:rPr>
              <a:t>) =0.9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38818" y="3356992"/>
            <a:ext cx="2047240" cy="20472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22866" y="4802241"/>
            <a:ext cx="183896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solidFill>
                  <a:srgbClr val="0000CC"/>
                </a:solidFill>
                <a:sym typeface="+mn-ea"/>
              </a:rPr>
              <a:t>已知患者长期吸烟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18021" y="5523924"/>
            <a:ext cx="382989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solidFill>
                  <a:srgbClr val="0000CC"/>
                </a:solidFill>
                <a:sym typeface="+mn-ea"/>
              </a:rPr>
              <a:t>已知患者长期吸烟，且感染了</a:t>
            </a:r>
            <a:r>
              <a:rPr lang="en-US" altLang="zh-CN" sz="1600" dirty="0">
                <a:solidFill>
                  <a:srgbClr val="0000CC"/>
                </a:solidFill>
                <a:sym typeface="+mn-ea"/>
              </a:rPr>
              <a:t>COVID-19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607703" y="4132998"/>
            <a:ext cx="2045753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 dirty="0">
                <a:solidFill>
                  <a:srgbClr val="0000CC"/>
                </a:solidFill>
                <a:sym typeface="+mn-ea"/>
              </a:rPr>
              <a:t>患者无不良生活习惯</a:t>
            </a:r>
          </a:p>
        </p:txBody>
      </p:sp>
      <p:sp>
        <p:nvSpPr>
          <p:cNvPr id="4" name="右大括号 3"/>
          <p:cNvSpPr/>
          <p:nvPr/>
        </p:nvSpPr>
        <p:spPr bwMode="auto">
          <a:xfrm rot="10800000">
            <a:off x="6153800" y="2641131"/>
            <a:ext cx="295607" cy="745163"/>
          </a:xfrm>
          <a:prstGeom prst="rightBrac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87624" y="2637942"/>
            <a:ext cx="378379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遗传、长期吸烟、长期接触致癌物、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感染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COVID-19</a:t>
            </a: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、其他因素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86206" y="2626671"/>
            <a:ext cx="22340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产生呼吸困难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(T)</a:t>
            </a:r>
          </a:p>
          <a:p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无呼吸困难症状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(F)</a:t>
            </a:r>
            <a:endParaRPr lang="zh-CN" altLang="en-US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438249" y="2831772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0" dirty="0">
                <a:solidFill>
                  <a:srgbClr val="000000"/>
                </a:solidFill>
                <a:latin typeface="+mj-ea"/>
              </a:rPr>
              <a:t>患者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9" name="箭头: 右 28"/>
          <p:cNvSpPr/>
          <p:nvPr/>
        </p:nvSpPr>
        <p:spPr bwMode="auto">
          <a:xfrm>
            <a:off x="4989340" y="2920594"/>
            <a:ext cx="416967" cy="2462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51975" y="4132998"/>
            <a:ext cx="2332690" cy="1855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知识不完整</a:t>
            </a:r>
            <a:endParaRPr lang="en-US" altLang="zh-CN" sz="1800" b="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信息来源不准确</a:t>
            </a:r>
            <a:endParaRPr lang="en-US" altLang="zh-CN" sz="1800" b="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zh-CN" altLang="en-US" sz="1800" b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测试手段的局限性</a:t>
            </a:r>
            <a:endParaRPr lang="en-US" altLang="zh-CN" sz="1800" b="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285750" indent="-285750"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zh-CN" sz="1800" b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……</a:t>
            </a:r>
            <a:endParaRPr lang="zh-CN" altLang="en-US" sz="1800" b="0" dirty="0">
              <a:solidFill>
                <a:srgbClr val="00206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08523" y="3492066"/>
            <a:ext cx="42194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50000"/>
              <a:buFont typeface="Wingdings" panose="05000000000000000000" pitchFamily="2" charset="2"/>
              <a:buChar char="u"/>
            </a:pPr>
            <a:r>
              <a:rPr lang="zh-CN" altLang="en-US" sz="2200" dirty="0">
                <a:solidFill>
                  <a:srgbClr val="0000FF"/>
                </a:solidFill>
              </a:rPr>
              <a:t>现实世界的推理存在不确定性</a:t>
            </a:r>
          </a:p>
        </p:txBody>
      </p:sp>
      <p:sp>
        <p:nvSpPr>
          <p:cNvPr id="36" name="箭头: 右 35"/>
          <p:cNvSpPr/>
          <p:nvPr/>
        </p:nvSpPr>
        <p:spPr bwMode="auto">
          <a:xfrm>
            <a:off x="3245094" y="4888990"/>
            <a:ext cx="278550" cy="424317"/>
          </a:xfrm>
          <a:prstGeom prst="rightArrow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4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50" y="3068960"/>
            <a:ext cx="3992119" cy="29045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7584" y="2056529"/>
            <a:ext cx="5692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利用变量间的条件独立性，分解</a:t>
            </a: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联合概率</a:t>
            </a:r>
            <a:r>
              <a:rPr lang="zh-CN" altLang="en-US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分布</a:t>
            </a:r>
            <a:endParaRPr lang="zh-CN" altLang="en-US" sz="2000" dirty="0">
              <a:solidFill>
                <a:srgbClr val="0000FF"/>
              </a:solidFill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187624" y="2476398"/>
                <a:ext cx="69847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0" dirty="0"/>
                  <a:t>分解链式规则：</a:t>
                </a:r>
                <a14:m>
                  <m:oMath xmlns:m="http://schemas.openxmlformats.org/officeDocument/2006/math">
                    <m:r>
                      <a:rPr lang="zh-CN" alt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476398"/>
                <a:ext cx="6984776" cy="369332"/>
              </a:xfrm>
              <a:prstGeom prst="rect">
                <a:avLst/>
              </a:prstGeom>
              <a:blipFill>
                <a:blip r:embed="rId3"/>
                <a:stretch>
                  <a:fillRect l="-785" t="-90164" b="-155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112423"/>
                  </p:ext>
                </p:extLst>
              </p:nvPr>
            </p:nvGraphicFramePr>
            <p:xfrm>
              <a:off x="743429" y="2920140"/>
              <a:ext cx="4317521" cy="35331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5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01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01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723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计算步骤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数字乘法（次）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数字加法（次）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)→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400" kern="1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00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总计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10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9112423"/>
                  </p:ext>
                </p:extLst>
              </p:nvPr>
            </p:nvGraphicFramePr>
            <p:xfrm>
              <a:off x="743429" y="2920140"/>
              <a:ext cx="4317521" cy="353319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5717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01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801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7230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计算步骤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数字乘法（次）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b="0" kern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数字加法（次）</a:t>
                          </a:r>
                          <a:endParaRPr lang="zh-CN" sz="1400" b="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155357" r="-84021" b="-8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8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255357" r="-84021" b="-7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349123" r="-84021" b="-6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457143" r="-84021" b="-5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2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547368" r="-84021" b="-40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658929" r="-84021" b="-3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745614" r="-84021" b="-20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4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438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58" t="-860714" r="-84021" b="-108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/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2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100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总计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20</a:t>
                          </a:r>
                          <a:endParaRPr lang="zh-CN" sz="1400" kern="10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8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黑体" panose="02010609060101010101" pitchFamily="2" charset="-122"/>
                            </a:rPr>
                            <a:t>10</a:t>
                          </a:r>
                          <a:endParaRPr lang="zh-CN" sz="1400" kern="1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黑体" panose="0201060906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对话气泡: 矩形 7"/>
          <p:cNvSpPr/>
          <p:nvPr/>
        </p:nvSpPr>
        <p:spPr bwMode="auto">
          <a:xfrm>
            <a:off x="5508104" y="6196778"/>
            <a:ext cx="3456384" cy="400574"/>
          </a:xfrm>
          <a:prstGeom prst="wedgeRectCallout">
            <a:avLst>
              <a:gd name="adj1" fmla="val -56295"/>
              <a:gd name="adj2" fmla="val -91735"/>
            </a:avLst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342900" indent="-342900" algn="ctr"/>
            <a:r>
              <a:rPr lang="zh-CN" altLang="zh-CN" sz="19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仅需要</a:t>
            </a:r>
            <a:r>
              <a:rPr lang="en-US" altLang="zh-CN" sz="19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20</a:t>
            </a:r>
            <a:r>
              <a:rPr lang="zh-CN" altLang="zh-CN" sz="19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次乘法和</a:t>
            </a:r>
            <a:r>
              <a:rPr lang="en-US" altLang="zh-CN" sz="19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10</a:t>
            </a:r>
            <a:r>
              <a:rPr lang="zh-CN" altLang="zh-CN" sz="19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次加法</a:t>
            </a:r>
            <a:endParaRPr kumimoji="1" lang="zh-CN" altLang="en-US" sz="19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1988840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VE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5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492896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矩形 2"/>
          <p:cNvSpPr/>
          <p:nvPr/>
        </p:nvSpPr>
        <p:spPr>
          <a:xfrm>
            <a:off x="700690" y="2492896"/>
            <a:ext cx="8443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变量消元法（</a:t>
            </a:r>
            <a:r>
              <a:rPr lang="en-US" altLang="zh-CN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Variable Elimination, VE</a:t>
            </a:r>
            <a:r>
              <a:rPr lang="zh-CN" altLang="zh-CN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0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：通过分解联合分布简化推理</a:t>
            </a:r>
            <a:endParaRPr lang="zh-CN" altLang="en-US" sz="2000" dirty="0">
              <a:solidFill>
                <a:srgbClr val="0000FF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21183" y="2914230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步骤：</a:t>
            </a:r>
            <a:endParaRPr lang="zh-CN" altLang="en-US" sz="200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899592" y="3314339"/>
                <a:ext cx="7936649" cy="1207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0" i="1" kern="100" dirty="0"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Ɲ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,…,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{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,…,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的函数，用</a:t>
                </a:r>
                <a14:m>
                  <m:oMath xmlns:m="http://schemas.openxmlformats.org/officeDocument/2006/math">
                    <m:r>
                      <a:rPr lang="zh-CN" altLang="en-US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={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…,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𝑓𝑏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表示一组函数，其中，每个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𝑖</m:t>
                    </m:r>
                    <m:r>
                      <a:rPr lang="zh-CN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（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1≤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𝑖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≤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𝑏</m:t>
                    </m:r>
                    <m:r>
                      <a:rPr lang="zh-CN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）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涉及变量为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{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,…,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的一个子集。</a:t>
                </a: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如果</a:t>
                </a:r>
                <a:endParaRPr lang="zh-CN" altLang="en-US" sz="20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14339"/>
                <a:ext cx="7936649" cy="1207318"/>
              </a:xfrm>
              <a:prstGeom prst="rect">
                <a:avLst/>
              </a:prstGeom>
              <a:blipFill rotWithShape="1">
                <a:blip r:embed="rId2"/>
                <a:stretch>
                  <a:fillRect l="-5" t="-23" r="3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517859" y="4272988"/>
                <a:ext cx="1379800" cy="969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ℱ</m:t>
                      </m:r>
                      <m:r>
                        <a:rPr lang="zh-CN" altLang="en-US" sz="20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zh-CN" alt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0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zh-CN" altLang="en-US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zh-CN" altLang="en-US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sz="2000" b="0" dirty="0">
                  <a:solidFill>
                    <a:srgbClr val="00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859" y="4272988"/>
                <a:ext cx="1379800" cy="969817"/>
              </a:xfrm>
              <a:prstGeom prst="rect">
                <a:avLst/>
              </a:prstGeom>
              <a:blipFill rotWithShape="1">
                <a:blip r:embed="rId3"/>
                <a:stretch>
                  <a:fillRect l="-43" t="-8" r="39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971601" y="5263104"/>
                <a:ext cx="7848872" cy="777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800"/>
                  </a:lnSpc>
                  <a:spcAft>
                    <a:spcPts val="0"/>
                  </a:spcAft>
                </a:pPr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称</a:t>
                </a:r>
                <a14:m>
                  <m:oMath xmlns:m="http://schemas.openxmlformats.org/officeDocument/2006/math">
                    <m:r>
                      <a:rPr lang="zh-CN" altLang="en-US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0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Ɲ</a:t>
                </a:r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的一个分解（</a:t>
                </a:r>
                <a:r>
                  <a:rPr lang="en-US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Factorization</a:t>
                </a:r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），</a:t>
                </a:r>
                <a14:m>
                  <m:oMath xmlns:m="http://schemas.openxmlformats.org/officeDocument/2006/math">
                    <m:r>
                      <a:rPr lang="en-US" altLang="zh-CN" sz="2000" b="0" i="1" kern="10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 b="0" i="1" kern="100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 b="0" i="1" kern="100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,…, 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𝑓𝑏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称为这个分解的因子（</a:t>
                </a:r>
                <a:r>
                  <a:rPr lang="en-US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Factor</a:t>
                </a:r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</a:t>
                </a: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1" y="5263104"/>
                <a:ext cx="7848872" cy="777713"/>
              </a:xfrm>
              <a:prstGeom prst="rect">
                <a:avLst/>
              </a:prstGeom>
              <a:blipFill>
                <a:blip r:embed="rId4"/>
                <a:stretch>
                  <a:fillRect l="-776" t="-3125" r="-776" b="-13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89" y="2019776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VE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6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492896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矩形 6"/>
          <p:cNvSpPr/>
          <p:nvPr/>
        </p:nvSpPr>
        <p:spPr>
          <a:xfrm>
            <a:off x="971600" y="2564904"/>
            <a:ext cx="3413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chemeClr val="tx2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）消元（</a:t>
            </a:r>
            <a:r>
              <a:rPr lang="en-US" altLang="zh-CN" sz="2000" dirty="0">
                <a:solidFill>
                  <a:schemeClr val="tx2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Elimination</a:t>
            </a:r>
            <a:r>
              <a:rPr lang="zh-CN" altLang="en-US" sz="2000" dirty="0">
                <a:solidFill>
                  <a:schemeClr val="tx2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）：</a:t>
            </a:r>
            <a:endParaRPr lang="zh-CN" altLang="en-US" sz="2000" dirty="0">
              <a:solidFill>
                <a:schemeClr val="tx2"/>
              </a:solidFill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72948" y="4023312"/>
                <a:ext cx="7991540" cy="9572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设</a:t>
                </a:r>
                <a14:m>
                  <m:oMath xmlns:m="http://schemas.openxmlformats.org/officeDocument/2006/math">
                    <m:r>
                      <a:rPr lang="zh-CN" altLang="en-US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={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…,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𝑏</m:t>
                        </m:r>
                      </m:sub>
                    </m:sSub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为函数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0" i="1" kern="100" dirty="0"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Ɲ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,…,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的一个分解，从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0" i="1" kern="100" dirty="0">
                        <a:latin typeface="+mn-lt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Ɲ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中消去变量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的过程</a:t>
                </a: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：</a:t>
                </a:r>
                <a:endParaRPr lang="zh-CN" altLang="en-US" sz="20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48" y="4023312"/>
                <a:ext cx="7991540" cy="957250"/>
              </a:xfrm>
              <a:prstGeom prst="rect">
                <a:avLst/>
              </a:prstGeom>
              <a:blipFill rotWithShape="1">
                <a:blip r:embed="rId2"/>
                <a:stretch>
                  <a:fillRect l="-2" t="-61" r="2" b="-10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972947" y="4954835"/>
                <a:ext cx="7936703" cy="1124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）从</a:t>
                </a:r>
                <a14:m>
                  <m:oMath xmlns:m="http://schemas.openxmlformats.org/officeDocument/2006/math">
                    <m:r>
                      <a:rPr lang="en-US" altLang="zh-CN" sz="2000" b="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中删去所有</a:t>
                </a:r>
                <a14:m>
                  <m:oMath xmlns:m="http://schemas.openxmlformats.org/officeDocument/2006/math">
                    <m:r>
                      <a:rPr lang="en-US" altLang="zh-CN" sz="2000" b="0" i="1" kern="10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2000" b="0" i="1" kern="100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涉及的函数（设这些函数为</a:t>
                </a:r>
                <a14:m>
                  <m:oMath xmlns:m="http://schemas.openxmlformats.org/officeDocument/2006/math">
                    <m:r>
                      <a:rPr lang="en-US" altLang="zh-CN" sz="2000" b="0" i="1" kern="10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CN" sz="2000" b="0" i="1" kern="100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 b="0" i="1" kern="100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 b="0" i="1" kern="100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, …, </m:t>
                    </m:r>
                    <m:r>
                      <a:rPr lang="en-US" altLang="zh-CN" sz="2000" b="0" i="1" kern="10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zh-CN" sz="2000" b="0" i="1" kern="100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CN" sz="2000" b="0" i="1" kern="100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</a:t>
                </a:r>
              </a:p>
              <a:p>
                <a:pPr indent="26670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）将新函数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000" b="0" i="1" kern="1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zh-CN" altLang="zh-CN" sz="2000" b="0" i="1" kern="10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∏"/>
                            <m:limLoc m:val="undOvr"/>
                            <m:ctrlPr>
                              <a:rPr lang="zh-CN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000" b="0" i="1" kern="100" dirty="0" smtClean="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zh-CN" altLang="zh-CN" sz="2000" b="0" i="1" kern="100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kern="100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000" b="0" i="1" kern="100" dirty="0" smtClean="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放回</a:t>
                </a:r>
                <a14:m>
                  <m:oMath xmlns:m="http://schemas.openxmlformats.org/officeDocument/2006/math">
                    <m:r>
                      <a:rPr lang="zh-CN" altLang="en-US" sz="20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zh-CN" altLang="zh-CN" sz="20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中</a:t>
                </a: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47" y="4954835"/>
                <a:ext cx="7936703" cy="1124603"/>
              </a:xfrm>
              <a:prstGeom prst="rect">
                <a:avLst/>
              </a:prstGeom>
              <a:blipFill>
                <a:blip r:embed="rId3"/>
                <a:stretch>
                  <a:fillRect b="-6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19193" y="3278089"/>
                <a:ext cx="18781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000" i="1" kern="100" dirty="0" smtClean="0">
                          <a:solidFill>
                            <a:srgbClr val="FF0000"/>
                          </a:solidFill>
                          <a:latin typeface="+mn-lt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m:t>Ɲ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(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𝑣</m:t>
                      </m:r>
                      <m:r>
                        <a:rPr lang="en-US" altLang="zh-CN" sz="2000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1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, 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𝑣</m:t>
                      </m:r>
                      <m:r>
                        <a:rPr lang="en-US" altLang="zh-CN" sz="2000" i="1" baseline="-250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2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,…, </m:t>
                      </m:r>
                      <m:r>
                        <a:rPr lang="en-US" altLang="zh-CN" sz="2000" i="1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𝑣</m:t>
                      </m:r>
                      <m:r>
                        <a:rPr lang="en-US" altLang="zh-CN" sz="2000" i="1" baseline="-25000" dirty="0" err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𝑛</m:t>
                      </m:r>
                      <m:r>
                        <a:rPr lang="en-US" altLang="zh-CN" sz="2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宋体" panose="02010600030101010101" pitchFamily="2" charset="-122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rgbClr val="FF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193" y="3278089"/>
                <a:ext cx="1878142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7" t="-55" r="7" b="-8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接箭头连接符 13"/>
          <p:cNvCxnSpPr/>
          <p:nvPr/>
        </p:nvCxnSpPr>
        <p:spPr bwMode="auto">
          <a:xfrm>
            <a:off x="2901476" y="3478143"/>
            <a:ext cx="38073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916748" y="2967142"/>
                <a:ext cx="3857082" cy="448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Ƙ</m:t>
                    </m:r>
                    <m:d>
                      <m:dPr>
                        <m:ctrlP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=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begChr m:val=""/>
                            <m:ctrlPr>
                              <a:rPr lang="zh-CN" alt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ℱ</m:t>
                            </m:r>
                            <m:r>
                              <a:rPr lang="zh-CN" alt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zh-CN" alt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CN" altLang="en-US" sz="2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zh-CN" alt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sz="20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zh-CN" altLang="en-US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zh-CN" altLang="en-US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zh-CN" altLang="en-US" sz="2000" dirty="0">
                  <a:solidFill>
                    <a:srgbClr val="FF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748" y="2967142"/>
                <a:ext cx="3857082" cy="448649"/>
              </a:xfrm>
              <a:prstGeom prst="rect">
                <a:avLst/>
              </a:prstGeom>
              <a:blipFill rotWithShape="1">
                <a:blip r:embed="rId5"/>
                <a:stretch>
                  <a:fillRect l="-5" t="-94" r="7" b="-54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759657" y="3093423"/>
                <a:ext cx="23178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得到</a:t>
                </a:r>
                <a:r>
                  <a:rPr lang="zh-CN" altLang="zh-CN" sz="200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变量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{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2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…, </m:t>
                    </m:r>
                    <m:r>
                      <a:rPr lang="en-US" altLang="zh-CN" sz="2000" i="1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𝑣</m:t>
                    </m:r>
                    <m:r>
                      <a:rPr lang="en-US" altLang="zh-CN" sz="2000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</m:t>
                    </m:r>
                    <m:r>
                      <a:rPr lang="en-US" altLang="zh-CN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endParaRPr lang="en-US" altLang="zh-CN" sz="2000" dirty="0">
                  <a:solidFill>
                    <a:srgbClr val="FF0000"/>
                  </a:solidFill>
                  <a:latin typeface="+mn-lt"/>
                  <a:ea typeface="黑体" panose="02010609060101010101" pitchFamily="2" charset="-122"/>
                </a:endParaRPr>
              </a:p>
              <a:p>
                <a:r>
                  <a:rPr lang="zh-CN" altLang="zh-CN" sz="200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的一个函数</a:t>
                </a:r>
                <a:endParaRPr lang="en-US" altLang="zh-CN" sz="2000" dirty="0">
                  <a:solidFill>
                    <a:srgbClr val="FF0000"/>
                  </a:solidFill>
                  <a:latin typeface="+mn-lt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57" y="3093423"/>
                <a:ext cx="2317879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4" t="-44" r="-785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13131" y="2060461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VE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7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492896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/>
          <p:cNvSpPr/>
          <p:nvPr/>
        </p:nvSpPr>
        <p:spPr>
          <a:xfrm>
            <a:off x="1079612" y="2409378"/>
            <a:ext cx="6660740" cy="74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  <a:spcAft>
                <a:spcPts val="0"/>
              </a:spcAft>
            </a:pPr>
            <a:r>
              <a:rPr lang="en-US" altLang="zh-CN" sz="1800" b="0" i="1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Ɓ</a:t>
            </a:r>
            <a:r>
              <a:rPr lang="zh-CN" altLang="zh-CN" sz="1800" b="0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800" b="0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BN</a:t>
            </a:r>
            <a:r>
              <a:rPr lang="zh-CN" altLang="en-US" sz="1800" b="0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b="0" i="1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Ę</a:t>
            </a:r>
            <a:r>
              <a:rPr lang="zh-CN" altLang="zh-CN" sz="1800" b="0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：证据变量</a:t>
            </a:r>
            <a:r>
              <a:rPr lang="zh-CN" altLang="en-US" sz="1800" b="0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800" b="0" i="1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e</a:t>
            </a:r>
            <a:r>
              <a:rPr lang="zh-CN" altLang="zh-CN" sz="1800" b="0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：证据变量取值，</a:t>
            </a:r>
            <a:r>
              <a:rPr lang="en-US" altLang="zh-CN" sz="1800" b="0" i="1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zh-CN" sz="1800" b="0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：查询变量</a:t>
            </a:r>
            <a:r>
              <a:rPr lang="zh-CN" altLang="en-US" sz="1800" b="0" kern="10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  <a:cs typeface="Times New Roman" panose="02020603050405020304" pitchFamily="18" charset="0"/>
              </a:rPr>
              <a:t>；          </a:t>
            </a:r>
            <a:r>
              <a:rPr lang="en-US" altLang="zh-CN" sz="1800" b="0" i="1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</a:rPr>
              <a:t>ρ</a:t>
            </a:r>
            <a:r>
              <a:rPr lang="zh-CN" altLang="zh-CN" sz="1800" b="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</a:rPr>
              <a:t>：待消元变量顺序，包括所有不在</a:t>
            </a:r>
            <a:r>
              <a:rPr lang="en-US" altLang="zh-CN" sz="1800" b="0" i="1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</a:rPr>
              <a:t>Ę</a:t>
            </a:r>
            <a:r>
              <a:rPr lang="zh-CN" altLang="zh-CN" sz="1800" b="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</a:rPr>
              <a:t>∪</a:t>
            </a:r>
            <a:r>
              <a:rPr lang="en-US" altLang="zh-CN" sz="1800" b="0" i="1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</a:rPr>
              <a:t>Q</a:t>
            </a:r>
            <a:r>
              <a:rPr lang="zh-CN" altLang="zh-CN" sz="1800" b="0" dirty="0">
                <a:solidFill>
                  <a:srgbClr val="000000"/>
                </a:solidFill>
                <a:latin typeface="+mj-lt"/>
                <a:ea typeface="黑体" panose="02010609060101010101" pitchFamily="2" charset="-122"/>
              </a:rPr>
              <a:t>中的变量</a:t>
            </a:r>
            <a:endParaRPr lang="zh-CN" altLang="zh-CN" sz="1800" b="0" kern="100" dirty="0">
              <a:solidFill>
                <a:srgbClr val="000000"/>
              </a:solidFill>
              <a:latin typeface="+mj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022617" y="3256081"/>
                <a:ext cx="5520754" cy="2509854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altLang="zh-CN" sz="1600" dirty="0"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←</a:t>
                </a:r>
                <a:r>
                  <a:rPr lang="en-US" altLang="zh-CN" sz="1600" i="1" dirty="0"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Ɲ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1600" i="1" baseline="-25000" dirty="0"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1600" i="1" baseline="-25000" dirty="0"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,…, </m:t>
                    </m:r>
                    <m:r>
                      <a:rPr lang="en-US" altLang="zh-CN" sz="1600" i="1" dirty="0" err="1"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sz="1600" i="1" baseline="-25000" dirty="0" err="1"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1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//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得到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Ɓ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中所有变量条件概率分布的函数</a:t>
                </a:r>
                <a:endParaRPr lang="en-US" altLang="zh-CN" sz="1600" dirty="0">
                  <a:solidFill>
                    <a:srgbClr val="00B050"/>
                  </a:solidFill>
                  <a:latin typeface="+mj-lt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zh-CN" altLang="zh-CN" sz="1600" dirty="0"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zh-CN" altLang="zh-CN" sz="1600" dirty="0"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的因子中，将证据变量</a:t>
                </a:r>
                <a:r>
                  <a:rPr lang="en-US" altLang="zh-CN" sz="1600" i="1" dirty="0"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Ę</a:t>
                </a:r>
                <a:r>
                  <a:rPr lang="zh-CN" altLang="zh-CN" sz="1600" dirty="0"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设置为其观测值</a:t>
                </a:r>
                <a:r>
                  <a:rPr lang="en-US" altLang="zh-CN" sz="1600" i="1" dirty="0"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e</a:t>
                </a:r>
                <a:endParaRPr lang="zh-CN" altLang="en-US" sz="1600" dirty="0">
                  <a:latin typeface="+mj-lt"/>
                  <a:ea typeface="黑体" panose="02010609060101010101" pitchFamily="2" charset="-122"/>
                </a:endParaRPr>
              </a:p>
              <a:p>
                <a:r>
                  <a:rPr lang="en-US" altLang="zh-CN" sz="1600" dirty="0">
                    <a:latin typeface="+mj-lt"/>
                    <a:ea typeface="黑体" panose="02010609060101010101" pitchFamily="2" charset="-122"/>
                  </a:rPr>
                  <a:t>While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𝜌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≠∅ </m:t>
                    </m:r>
                  </m:oMath>
                </a14:m>
                <a:r>
                  <a:rPr lang="en-US" altLang="zh-CN" sz="1600" dirty="0">
                    <a:latin typeface="+mj-lt"/>
                    <a:ea typeface="黑体" panose="02010609060101010101" pitchFamily="2" charset="-122"/>
                  </a:rPr>
                  <a:t>Do</a:t>
                </a:r>
              </a:p>
              <a:p>
                <a:r>
                  <a:rPr lang="en-US" altLang="zh-CN" sz="1600" i="1" dirty="0">
                    <a:latin typeface="+mj-lt"/>
                    <a:ea typeface="黑体" panose="02010609060101010101" pitchFamily="2" charset="-122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𝜌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←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𝜌</m:t>
                    </m:r>
                    <m:r>
                      <a:rPr lang="en-US" altLang="zh-CN" sz="1600" b="1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\</m:t>
                    </m:r>
                    <m:r>
                      <m:rPr>
                        <m:lit/>
                      </m:rP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{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𝑍</m:t>
                    </m:r>
                    <m:r>
                      <a:rPr lang="en-US" altLang="zh-CN" sz="16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}   </m:t>
                    </m:r>
                  </m:oMath>
                </a14:m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//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Z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为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ρ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中第一个变量，将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Z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从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ρ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中删除</a:t>
                </a:r>
              </a:p>
              <a:p>
                <a:r>
                  <a:rPr lang="zh-CN" altLang="en-US" sz="1600" b="0" dirty="0">
                    <a:ea typeface="宋体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←</m:t>
                    </m:r>
                    <m:r>
                      <m:rPr>
                        <m:sty m:val="p"/>
                      </m:rPr>
                      <a:rPr lang="en-US" altLang="zh-CN" sz="1600" i="0" dirty="0" err="1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Elim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(</m:t>
                    </m:r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 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𝑍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   </m:t>
                    </m:r>
                  </m:oMath>
                </a14:m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//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对变量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Z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进行消元</a:t>
                </a:r>
                <a:endParaRPr lang="en-US" altLang="zh-CN" sz="1600" dirty="0">
                  <a:solidFill>
                    <a:srgbClr val="00B050"/>
                  </a:solidFill>
                  <a:latin typeface="+mj-lt"/>
                  <a:ea typeface="黑体" panose="02010609060101010101" pitchFamily="2" charset="-122"/>
                </a:endParaRPr>
              </a:p>
              <a:p>
                <a:r>
                  <a:rPr lang="en-US" altLang="zh-CN" sz="1600" dirty="0">
                    <a:latin typeface="+mj-lt"/>
                    <a:ea typeface="黑体" panose="02010609060101010101" pitchFamily="2" charset="-122"/>
                  </a:rPr>
                  <a:t>End While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h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(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𝑄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)←</m:t>
                    </m:r>
                    <m:nary>
                      <m:naryPr>
                        <m:chr m:val="∏"/>
                        <m:limLoc m:val="undOvr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  <m:e>
                        <m:sSub>
                          <m:sSubPr>
                            <m:ctrlPr>
                              <a:rPr lang="zh-CN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+mj-lt"/>
                    <a:ea typeface="黑体" panose="02010609060101010101" pitchFamily="2" charset="-122"/>
                  </a:rPr>
                  <a:t>  </a:t>
                </a:r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//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中所有因子相乘，得到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Q</a:t>
                </a:r>
                <a:r>
                  <a:rPr lang="zh-CN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的函数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h</a:t>
                </a:r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600" i="1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Q</a:t>
                </a:r>
                <a:r>
                  <a:rPr lang="en-US" altLang="zh-CN" sz="1600" dirty="0">
                    <a:solidFill>
                      <a:srgbClr val="00B050"/>
                    </a:solidFill>
                    <a:latin typeface="+mj-lt"/>
                    <a:ea typeface="黑体" panose="02010609060101010101" pitchFamily="2" charset="-122"/>
                  </a:rPr>
                  <a:t>)</a:t>
                </a:r>
                <a:endParaRPr lang="en-US" altLang="zh-CN" sz="1600" dirty="0">
                  <a:latin typeface="+mj-lt"/>
                  <a:ea typeface="黑体" panose="02010609060101010101" pitchFamily="2" charset="-122"/>
                </a:endParaRPr>
              </a:p>
              <a:p>
                <a:r>
                  <a:rPr lang="en-US" altLang="zh-CN" sz="1600" dirty="0">
                    <a:latin typeface="+mj-lt"/>
                    <a:ea typeface="黑体" panose="02010609060101010101" pitchFamily="2" charset="-122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h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(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𝑄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)/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zh-CN" altLang="en-US" sz="1600" dirty="0">
                  <a:latin typeface="+mj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17" y="3256081"/>
                <a:ext cx="5520754" cy="2509854"/>
              </a:xfrm>
              <a:prstGeom prst="rect">
                <a:avLst/>
              </a:prstGeom>
              <a:blipFill>
                <a:blip r:embed="rId2"/>
                <a:stretch>
                  <a:fillRect l="-662" t="-969" r="-331" b="-21065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692628" y="3256081"/>
                <a:ext cx="12981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800" dirty="0">
                    <a:solidFill>
                      <a:srgbClr val="0000CC"/>
                    </a:solidFill>
                  </a:rPr>
                  <a:t>Elim(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1800" dirty="0">
                    <a:solidFill>
                      <a:srgbClr val="0000CC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1800" dirty="0">
                    <a:solidFill>
                      <a:srgbClr val="0000CC"/>
                    </a:solidFill>
                  </a:rPr>
                  <a:t>) </a:t>
                </a:r>
                <a:endParaRPr lang="zh-CN" altLang="en-US" sz="18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628" y="3256081"/>
                <a:ext cx="129817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8" t="-118" r="-150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6685618" y="3529530"/>
                <a:ext cx="2336476" cy="2189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6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altLang="zh-CN" sz="1600" dirty="0">
                    <a:ea typeface="宋体" panose="02010600030101010101" pitchFamily="2" charset="-122"/>
                  </a:rPr>
                  <a:t>←</a:t>
                </a:r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altLang="zh-CN" sz="16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{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1600" i="1" baseline="-25000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 …, </m:t>
                    </m:r>
                    <m:r>
                      <a:rPr lang="en-US" altLang="zh-CN" sz="1600" i="1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1600" i="1" baseline="-25000" dirty="0" err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𝑘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   </m:t>
                    </m:r>
                  </m:oMath>
                </a14:m>
                <a:endParaRPr lang="en-US" altLang="zh-CN" sz="1600" dirty="0">
                  <a:ea typeface="宋体" panose="02010600030101010101" pitchFamily="2" charset="-122"/>
                </a:endParaRPr>
              </a:p>
              <a:p>
                <a:r>
                  <a:rPr lang="en-US" altLang="zh-CN" sz="1600" dirty="0">
                    <a:solidFill>
                      <a:srgbClr val="00B050"/>
                    </a:solidFill>
                    <a:ea typeface="宋体" panose="02010600030101010101" pitchFamily="2" charset="-122"/>
                  </a:rPr>
                  <a:t>//</a:t>
                </a:r>
                <a:r>
                  <a:rPr lang="zh-CN" altLang="zh-CN" sz="1600" dirty="0">
                    <a:solidFill>
                      <a:srgbClr val="00B05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从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zh-CN" altLang="zh-CN" sz="1600" dirty="0">
                    <a:solidFill>
                      <a:srgbClr val="00B05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中删去所有涉及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𝑍</m:t>
                    </m:r>
                  </m:oMath>
                </a14:m>
                <a:endParaRPr lang="en-US" altLang="zh-CN" sz="1600" i="1" dirty="0">
                  <a:solidFill>
                    <a:srgbClr val="00B050"/>
                  </a:solidFill>
                  <a:ea typeface="宋体" panose="02010600030101010101" pitchFamily="2" charset="-122"/>
                </a:endParaRPr>
              </a:p>
              <a:p>
                <a:r>
                  <a:rPr lang="zh-CN" altLang="zh-CN" sz="1600" dirty="0">
                    <a:solidFill>
                      <a:srgbClr val="00B050"/>
                    </a:solidFill>
                    <a:ea typeface="宋体" panose="02010600030101010101" pitchFamily="2" charset="-122"/>
                    <a:cs typeface="Times New Roman" panose="02020603050405020304" pitchFamily="18" charset="0"/>
                  </a:rPr>
                  <a:t>的函数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{</m:t>
                    </m:r>
                    <m:r>
                      <a:rPr lang="en-US" altLang="zh-CN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1600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1</m:t>
                    </m:r>
                    <m:r>
                      <a:rPr lang="en-US" altLang="zh-CN" sz="1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,…, </m:t>
                    </m:r>
                    <m:r>
                      <a:rPr lang="en-US" altLang="zh-CN" sz="1600" i="1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1600" i="1" baseline="-25000" dirty="0" err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𝑘</m:t>
                    </m:r>
                    <m:r>
                      <a:rPr lang="en-US" altLang="zh-CN" sz="1600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}</m:t>
                    </m:r>
                  </m:oMath>
                </a14:m>
                <a:endParaRPr lang="en-US" altLang="zh-CN" sz="1600" dirty="0">
                  <a:solidFill>
                    <a:srgbClr val="00B050"/>
                  </a:solidFill>
                  <a:ea typeface="宋体" panose="02010600030101010101" pitchFamily="2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altLang="zh-CN" sz="1600" dirty="0">
                    <a:ea typeface="宋体" panose="02010600030101010101" pitchFamily="2" charset="-122"/>
                  </a:rPr>
                  <a:t>←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lang="zh-CN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zh-CN" altLang="zh-CN" sz="16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1600" i="1" baseline="-250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1600" dirty="0"/>
              </a:p>
              <a:p>
                <a:r>
                  <a:rPr lang="en-US" altLang="zh-CN" sz="1600" i="1" dirty="0"/>
                  <a:t>h</a:t>
                </a:r>
                <a:r>
                  <a:rPr lang="en-US" altLang="zh-CN" sz="1600" dirty="0"/>
                  <a:t>←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nary>
                  </m:oMath>
                </a14:m>
                <a:endParaRPr lang="en-US" altLang="zh-CN" sz="1600" dirty="0"/>
              </a:p>
              <a:p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altLang="zh-CN" sz="1600" dirty="0"/>
                  <a:t>←</a:t>
                </a:r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600" dirty="0"/>
                  <a:t>   </a:t>
                </a:r>
                <a:r>
                  <a:rPr lang="en-US" altLang="zh-CN" sz="1600" dirty="0">
                    <a:solidFill>
                      <a:srgbClr val="00B050"/>
                    </a:solidFill>
                  </a:rPr>
                  <a:t>//</a:t>
                </a:r>
                <a:r>
                  <a:rPr lang="zh-CN" altLang="zh-CN" sz="1600" dirty="0">
                    <a:solidFill>
                      <a:srgbClr val="00B050"/>
                    </a:solidFill>
                  </a:rPr>
                  <a:t>将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CN" altLang="zh-CN" sz="1600" dirty="0">
                    <a:solidFill>
                      <a:srgbClr val="00B050"/>
                    </a:solidFill>
                  </a:rPr>
                  <a:t>放回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altLang="zh-CN" sz="1600" dirty="0">
                  <a:solidFill>
                    <a:srgbClr val="00B050"/>
                  </a:solidFill>
                </a:endParaRPr>
              </a:p>
              <a:p>
                <a:r>
                  <a:rPr lang="en-US" altLang="zh-CN" sz="1600" dirty="0"/>
                  <a:t>Return </a:t>
                </a:r>
                <a14:m>
                  <m:oMath xmlns:m="http://schemas.openxmlformats.org/officeDocument/2006/math">
                    <m:r>
                      <a:rPr lang="zh-CN" altLang="en-US" sz="1600" b="0" i="1" dirty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618" y="3529530"/>
                <a:ext cx="2336476" cy="2189510"/>
              </a:xfrm>
              <a:prstGeom prst="rect">
                <a:avLst/>
              </a:prstGeom>
              <a:blipFill rotWithShape="1">
                <a:blip r:embed="rId4"/>
                <a:stretch>
                  <a:fillRect l="-14" t="-9" r="1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圆角 19"/>
          <p:cNvSpPr/>
          <p:nvPr/>
        </p:nvSpPr>
        <p:spPr bwMode="auto">
          <a:xfrm>
            <a:off x="6575860" y="3270545"/>
            <a:ext cx="2478722" cy="2573227"/>
          </a:xfrm>
          <a:prstGeom prst="roundRect">
            <a:avLst/>
          </a:prstGeom>
          <a:noFill/>
          <a:ln w="6350" cap="flat" cmpd="sng" algn="ctr">
            <a:solidFill>
              <a:schemeClr val="bg2">
                <a:lumMod val="10000"/>
              </a:schemeClr>
            </a:solidFill>
            <a:prstDash val="dash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1022617" y="5895404"/>
                <a:ext cx="8036380" cy="719749"/>
              </a:xfrm>
              <a:prstGeom prst="rect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  <a:ln w="63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假设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</a:rPr>
                  <a:t>Ɓ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中每个变量有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</a:rPr>
                  <a:t>x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种取值，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𝜌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为待消元变量个数</a:t>
                </a:r>
                <a:r>
                  <a:rPr lang="zh-CN" altLang="en-US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，最坏情况下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</a:rPr>
                  <a:t>进行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×</m:t>
                    </m:r>
                    <m:nary>
                      <m:naryPr>
                        <m:chr m:val="∏"/>
                        <m:limLoc m:val="subSup"/>
                        <m:ctrlPr>
                          <a:rPr lang="zh-CN" altLang="zh-CN" sz="1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  <m:e>
                        <m:r>
                          <a:rPr lang="en-US" altLang="zh-CN" sz="1800" b="0" i="1" baseline="-2500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</a:rPr>
                  <a:t>次运算</a:t>
                </a:r>
                <a:r>
                  <a:rPr lang="zh-CN" altLang="en-US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</a:rPr>
                  <a:t>；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</a:rPr>
                  <a:t>假设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</a:rPr>
                  <a:t>Ɓ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</a:rPr>
                  <a:t>中一共有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𝑛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j-lt"/>
                    <a:ea typeface="黑体" panose="02010609060101010101" pitchFamily="2" charset="-122"/>
                  </a:rPr>
                  <a:t>个变量，则算法时间复杂度为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𝑂</m:t>
                    </m:r>
                    <m:d>
                      <m:dPr>
                        <m:ctrlPr>
                          <a:rPr lang="en-US" altLang="zh-CN" sz="18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</m:ctrlPr>
                      </m:dPr>
                      <m:e>
                        <m:r>
                          <a:rPr lang="en-US" altLang="zh-CN" sz="18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2" charset="-122"/>
                          </a:rPr>
                          <m:t>𝑛</m:t>
                        </m:r>
                        <m:r>
                          <a:rPr lang="en-US" altLang="zh-CN" sz="18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1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CN" sz="1800" b="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ρ</m:t>
                            </m:r>
                            <m:r>
                              <a:rPr lang="en-US" altLang="zh-CN" sz="18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黑体" panose="02010609060101010101" pitchFamily="2" charset="-122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endParaRPr lang="zh-CN" altLang="en-US" sz="1800" b="0" dirty="0">
                  <a:solidFill>
                    <a:srgbClr val="002060"/>
                  </a:solidFill>
                  <a:latin typeface="+mj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17" y="5895404"/>
                <a:ext cx="8036380" cy="719749"/>
              </a:xfrm>
              <a:prstGeom prst="rect">
                <a:avLst/>
              </a:prstGeom>
              <a:blipFill>
                <a:blip r:embed="rId5"/>
                <a:stretch>
                  <a:fillRect l="-682" t="-57983" r="-4170" b="-48739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13131" y="1988840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VE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算法示例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8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420888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355" y="2864921"/>
            <a:ext cx="3992119" cy="29045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71600" y="2495589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kern="0" dirty="0">
                <a:latin typeface="+mj-lt"/>
                <a:ea typeface="黑体" panose="02010609060101010101" pitchFamily="2" charset="-122"/>
              </a:rPr>
              <a:t>基于</a:t>
            </a:r>
            <a:r>
              <a:rPr lang="en-US" altLang="zh-CN" sz="1800" kern="0" dirty="0">
                <a:latin typeface="+mj-lt"/>
                <a:ea typeface="黑体" panose="02010609060101010101" pitchFamily="2" charset="-122"/>
              </a:rPr>
              <a:t>VE</a:t>
            </a:r>
            <a:r>
              <a:rPr lang="zh-CN" altLang="en-US" sz="1800" kern="0" dirty="0">
                <a:latin typeface="+mj-lt"/>
                <a:ea typeface="黑体" panose="02010609060101010101" pitchFamily="2" charset="-122"/>
              </a:rPr>
              <a:t>算法</a:t>
            </a:r>
            <a:r>
              <a:rPr lang="zh-CN" altLang="zh-CN" sz="1800" dirty="0">
                <a:latin typeface="+mj-lt"/>
                <a:ea typeface="黑体" panose="02010609060101010101" pitchFamily="2" charset="-122"/>
              </a:rPr>
              <a:t>计算</a:t>
            </a:r>
            <a:r>
              <a:rPr lang="en-US" altLang="zh-CN" sz="1800" i="1" dirty="0">
                <a:latin typeface="+mj-lt"/>
                <a:ea typeface="黑体" panose="02010609060101010101" pitchFamily="2" charset="-122"/>
              </a:rPr>
              <a:t>P</a:t>
            </a:r>
            <a:r>
              <a:rPr lang="en-US" altLang="zh-CN" sz="1800" dirty="0">
                <a:latin typeface="+mj-lt"/>
                <a:ea typeface="黑体" panose="02010609060101010101" pitchFamily="2" charset="-122"/>
              </a:rPr>
              <a:t>(</a:t>
            </a:r>
            <a:r>
              <a:rPr lang="en-US" altLang="zh-CN" sz="1800" i="1" dirty="0">
                <a:latin typeface="+mj-lt"/>
                <a:ea typeface="黑体" panose="02010609060101010101" pitchFamily="2" charset="-122"/>
              </a:rPr>
              <a:t>S</a:t>
            </a:r>
            <a:r>
              <a:rPr lang="en-US" altLang="zh-CN" sz="1800" dirty="0">
                <a:latin typeface="+mj-lt"/>
                <a:ea typeface="黑体" panose="02010609060101010101" pitchFamily="2" charset="-122"/>
              </a:rPr>
              <a:t>|</a:t>
            </a:r>
            <a:r>
              <a:rPr lang="en-US" altLang="zh-CN" sz="1800" i="1" dirty="0">
                <a:latin typeface="+mj-lt"/>
                <a:ea typeface="黑体" panose="02010609060101010101" pitchFamily="2" charset="-122"/>
              </a:rPr>
              <a:t>L</a:t>
            </a:r>
            <a:r>
              <a:rPr lang="en-US" altLang="zh-CN" sz="1800" dirty="0">
                <a:latin typeface="+mj-lt"/>
                <a:ea typeface="黑体" panose="02010609060101010101" pitchFamily="2" charset="-122"/>
              </a:rPr>
              <a:t>=F)</a:t>
            </a:r>
            <a:endParaRPr lang="zh-CN" altLang="en-US" sz="1800" dirty="0">
              <a:latin typeface="+mj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33913" y="2864921"/>
                <a:ext cx="4127037" cy="3438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）设置变量消元顺序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ρ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=&lt;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&gt;</a:t>
                </a:r>
                <a:r>
                  <a:rPr lang="zh-CN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，联合概率分解为</a:t>
                </a:r>
                <a14:m>
                  <m:oMath xmlns:m="http://schemas.openxmlformats.org/officeDocument/2006/math">
                    <m:r>
                      <a:rPr lang="en-US" altLang="zh-CN" sz="1800" b="0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),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),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),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L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), 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1800" b="0" i="1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)}</a:t>
                </a:r>
                <a:r>
                  <a:rPr lang="zh-CN" altLang="en-US" sz="1800" b="0" kern="10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；</a:t>
                </a:r>
                <a:endParaRPr lang="en-US" altLang="zh-CN" sz="1800" b="0" kern="100" dirty="0">
                  <a:latin typeface="+mn-lt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2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）设置证据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L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=F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，得到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={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A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|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, 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A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L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=F|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C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|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)}</a:t>
                </a: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；</a:t>
                </a:r>
                <a:endParaRPr lang="en-US" altLang="zh-CN" sz="1800" b="0" dirty="0">
                  <a:latin typeface="+mn-lt"/>
                  <a:ea typeface="黑体" panose="02010609060101010101" pitchFamily="2" charset="-122"/>
                </a:endParaRPr>
              </a:p>
              <a:p>
                <a:pPr algn="just"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3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）消去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A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：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A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为第一个消元变量，与之相关的函数是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A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)</a:t>
                </a:r>
                <a:r>
                  <a:rPr lang="zh-CN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和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B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|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, 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A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)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，消去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A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得到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={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L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=F|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C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|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), 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φ</a:t>
                </a:r>
                <a:r>
                  <a:rPr lang="en-US" altLang="zh-CN" sz="1800" b="0" baseline="-25000" dirty="0">
                    <a:latin typeface="+mn-lt"/>
                    <a:ea typeface="黑体" panose="02010609060101010101" pitchFamily="2" charset="-122"/>
                  </a:rPr>
                  <a:t>1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, 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)}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，其中，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φ</a:t>
                </a:r>
                <a:r>
                  <a:rPr lang="en-US" altLang="zh-CN" sz="1800" b="0" baseline="-25000" dirty="0">
                    <a:latin typeface="+mn-lt"/>
                    <a:ea typeface="黑体" panose="02010609060101010101" pitchFamily="2" charset="-122"/>
                  </a:rPr>
                  <a:t>1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B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, 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)=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13" y="2864921"/>
                <a:ext cx="4127037" cy="3438762"/>
              </a:xfrm>
              <a:prstGeom prst="rect">
                <a:avLst/>
              </a:prstGeom>
              <a:blipFill rotWithShape="1">
                <a:blip r:embed="rId3"/>
                <a:stretch>
                  <a:fillRect l="-11" t="-13" r="-2877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13131" y="1988840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VE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算法示例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9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420888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377" y="2969957"/>
            <a:ext cx="4064177" cy="29570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971600" y="2585739"/>
                <a:ext cx="4248472" cy="3702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（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4</a:t>
                </a: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）消去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B</a:t>
                </a: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：与之相关的函数是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L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=F|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B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)</a:t>
                </a:r>
                <a:r>
                  <a:rPr lang="zh-CN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、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C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|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B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)</a:t>
                </a:r>
                <a:r>
                  <a:rPr lang="zh-CN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和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φ</a:t>
                </a:r>
                <a:r>
                  <a:rPr lang="en-US" altLang="zh-CN" sz="1800" b="0" baseline="-2500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1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B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, 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)</a:t>
                </a: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，消去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B</a:t>
                </a: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得到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={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), 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φ</a:t>
                </a:r>
                <a:r>
                  <a:rPr lang="en-US" altLang="zh-CN" sz="1800" b="0" baseline="-25000" dirty="0">
                    <a:latin typeface="+mj-lt"/>
                    <a:ea typeface="黑体" panose="02010609060101010101" pitchFamily="2" charset="-122"/>
                  </a:rPr>
                  <a:t>2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, 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C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)}</a:t>
                </a:r>
                <a:r>
                  <a:rPr lang="zh-CN" altLang="zh-CN" sz="1800" b="0" dirty="0">
                    <a:ea typeface="黑体" panose="02010609060101010101" pitchFamily="2" charset="-122"/>
                  </a:rPr>
                  <a:t> ，其中，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φ</a:t>
                </a:r>
                <a:r>
                  <a:rPr lang="en-US" altLang="zh-CN" sz="1800" b="0" baseline="-25000" dirty="0">
                    <a:latin typeface="+mj-lt"/>
                    <a:ea typeface="黑体" panose="02010609060101010101" pitchFamily="2" charset="-122"/>
                  </a:rPr>
                  <a:t>2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, 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C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/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sSub>
                      <m:sSubPr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1800" b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800" b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800" b="0" dirty="0">
                  <a:latin typeface="+mj-lt"/>
                  <a:ea typeface="黑体" panose="02010609060101010101" pitchFamily="2" charset="-122"/>
                </a:endParaRPr>
              </a:p>
              <a:p>
                <a:pPr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（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5</a:t>
                </a: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）消去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C</a:t>
                </a: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：与之相关的函数是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φ</a:t>
                </a:r>
                <a:r>
                  <a:rPr lang="en-US" altLang="zh-CN" sz="1800" b="0" baseline="-2500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2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, </a:t>
                </a:r>
                <a:r>
                  <a:rPr lang="en-US" altLang="zh-CN" sz="1800" b="0" i="1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C</a:t>
                </a:r>
                <a:r>
                  <a:rPr lang="en-US" altLang="zh-CN" sz="1800" b="0" dirty="0">
                    <a:solidFill>
                      <a:srgbClr val="FF0000"/>
                    </a:solidFill>
                    <a:latin typeface="+mj-lt"/>
                    <a:ea typeface="黑体" panose="02010609060101010101" pitchFamily="2" charset="-122"/>
                  </a:rPr>
                  <a:t>)</a:t>
                </a: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，消去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C</a:t>
                </a: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得到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={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P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), 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φ</a:t>
                </a:r>
                <a:r>
                  <a:rPr lang="en-US" altLang="zh-CN" sz="1800" b="0" baseline="-25000" dirty="0">
                    <a:latin typeface="+mj-lt"/>
                    <a:ea typeface="黑体" panose="02010609060101010101" pitchFamily="2" charset="-122"/>
                  </a:rPr>
                  <a:t>3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)</a:t>
                </a: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，其中，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φ</a:t>
                </a:r>
                <a:r>
                  <a:rPr lang="en-US" altLang="zh-CN" sz="1800" b="0" baseline="-25000" dirty="0">
                    <a:latin typeface="+mj-lt"/>
                    <a:ea typeface="黑体" panose="02010609060101010101" pitchFamily="2" charset="-122"/>
                  </a:rPr>
                  <a:t>3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) =</a:t>
                </a:r>
                <a14:m>
                  <m:oMath xmlns:m="http://schemas.openxmlformats.org/officeDocument/2006/math">
                    <m:r>
                      <a:rPr lang="en-US" altLang="zh-CN" sz="1800" b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zh-CN" altLang="zh-CN" sz="1800" b="0" i="1" baseline="-250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altLang="zh-CN" sz="1800" b="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1800" b="0" dirty="0">
                  <a:latin typeface="+mj-lt"/>
                  <a:ea typeface="黑体" panose="02010609060101010101" pitchFamily="2" charset="-122"/>
                </a:endParaRPr>
              </a:p>
              <a:p>
                <a:pPr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（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6</a:t>
                </a: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）计算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h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)=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 φ</a:t>
                </a:r>
                <a:r>
                  <a:rPr lang="en-US" altLang="zh-CN" sz="1800" b="0" baseline="-25000" dirty="0">
                    <a:latin typeface="+mj-lt"/>
                    <a:ea typeface="黑体" panose="02010609060101010101" pitchFamily="2" charset="-122"/>
                  </a:rPr>
                  <a:t>3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(</a:t>
                </a:r>
                <a:r>
                  <a:rPr lang="en-US" altLang="zh-CN" sz="1800" b="0" i="1" dirty="0">
                    <a:latin typeface="+mj-lt"/>
                    <a:ea typeface="黑体" panose="02010609060101010101" pitchFamily="2" charset="-122"/>
                  </a:rPr>
                  <a:t>S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)</a:t>
                </a:r>
                <a:endParaRPr lang="zh-CN" altLang="zh-CN" sz="1800" b="0" dirty="0">
                  <a:latin typeface="+mj-lt"/>
                  <a:ea typeface="黑体" panose="02010609060101010101" pitchFamily="2" charset="-122"/>
                </a:endParaRPr>
              </a:p>
              <a:p>
                <a:pPr>
                  <a:lnSpc>
                    <a:spcPts val="2700"/>
                  </a:lnSpc>
                  <a:spcAft>
                    <a:spcPts val="600"/>
                  </a:spcAft>
                </a:pP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（</a:t>
                </a:r>
                <a:r>
                  <a:rPr lang="en-US" altLang="zh-CN" sz="1800" b="0" dirty="0">
                    <a:latin typeface="+mj-lt"/>
                    <a:ea typeface="黑体" panose="02010609060101010101" pitchFamily="2" charset="-122"/>
                  </a:rPr>
                  <a:t>7</a:t>
                </a:r>
                <a:r>
                  <a:rPr lang="zh-CN" altLang="zh-CN" sz="1800" b="0" dirty="0">
                    <a:latin typeface="+mj-lt"/>
                    <a:ea typeface="黑体" panose="02010609060101010101" pitchFamily="2" charset="-122"/>
                  </a:rPr>
                  <a:t>）返回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1800" b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sz="1800" b="0">
                        <a:latin typeface="Cambria Math" panose="02040503050406030204" pitchFamily="18" charset="0"/>
                      </a:rPr>
                      <m:t>)/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800" b="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800" b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zh-CN" altLang="zh-CN" sz="1800" b="0" dirty="0">
                  <a:latin typeface="+mj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585739"/>
                <a:ext cx="4248472" cy="3702745"/>
              </a:xfrm>
              <a:prstGeom prst="rect">
                <a:avLst/>
              </a:prstGeom>
              <a:blipFill>
                <a:blip r:embed="rId3"/>
                <a:stretch>
                  <a:fillRect l="-7891" t="-329" r="-4591" b="-143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813131" y="1916832"/>
            <a:ext cx="8208962" cy="3758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近似推理算法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10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cxnSp>
        <p:nvCxnSpPr>
          <p:cNvPr id="13" name="直接连接符 12"/>
          <p:cNvCxnSpPr/>
          <p:nvPr/>
        </p:nvCxnSpPr>
        <p:spPr bwMode="auto">
          <a:xfrm>
            <a:off x="1079612" y="2420888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/>
          <p:cNvSpPr/>
          <p:nvPr/>
        </p:nvSpPr>
        <p:spPr>
          <a:xfrm>
            <a:off x="1042993" y="2465358"/>
            <a:ext cx="77492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</a:rPr>
              <a:t>Gibbs</a:t>
            </a:r>
            <a:r>
              <a:rPr lang="zh-CN" altLang="zh-CN" sz="2000" dirty="0">
                <a:solidFill>
                  <a:srgbClr val="0000FF"/>
                </a:solidFill>
              </a:rPr>
              <a:t>采样</a:t>
            </a:r>
            <a:r>
              <a:rPr lang="zh-CN" altLang="en-US" sz="2000" b="0" dirty="0"/>
              <a:t>：</a:t>
            </a:r>
            <a:r>
              <a:rPr lang="zh-CN" altLang="zh-CN" sz="2000" b="0" dirty="0"/>
              <a:t>随机产生一个与证据</a:t>
            </a:r>
            <a:r>
              <a:rPr lang="en-US" altLang="zh-CN" sz="2000" b="0" i="1" dirty="0"/>
              <a:t>Ę</a:t>
            </a:r>
            <a:r>
              <a:rPr lang="en-US" altLang="zh-CN" sz="2000" b="0" dirty="0"/>
              <a:t>=</a:t>
            </a:r>
            <a:r>
              <a:rPr lang="en-US" altLang="zh-CN" sz="2000" b="0" i="1" dirty="0"/>
              <a:t>e</a:t>
            </a:r>
            <a:r>
              <a:rPr lang="zh-CN" altLang="zh-CN" sz="2000" b="0" dirty="0"/>
              <a:t>一致的样本</a:t>
            </a:r>
            <a:r>
              <a:rPr lang="en-US" altLang="zh-CN" sz="2000" b="0" i="1" dirty="0"/>
              <a:t>Ɗ</a:t>
            </a:r>
            <a:r>
              <a:rPr lang="en-US" altLang="zh-CN" sz="2000" b="0" baseline="-25000" dirty="0"/>
              <a:t>1</a:t>
            </a:r>
            <a:r>
              <a:rPr lang="zh-CN" altLang="zh-CN" sz="2000" b="0" dirty="0"/>
              <a:t>作为初始样本</a:t>
            </a:r>
            <a:r>
              <a:rPr lang="zh-CN" altLang="en-US" sz="2000" b="0" dirty="0"/>
              <a:t>，</a:t>
            </a:r>
            <a:endParaRPr lang="en-US" altLang="zh-CN" sz="2000" b="0" dirty="0"/>
          </a:p>
          <a:p>
            <a:r>
              <a:rPr lang="zh-CN" altLang="en-US" sz="2000" b="0" dirty="0"/>
              <a:t>每一步都</a:t>
            </a:r>
            <a:r>
              <a:rPr lang="zh-CN" altLang="en-US" sz="2000" b="0" dirty="0">
                <a:solidFill>
                  <a:srgbClr val="FF0000"/>
                </a:solidFill>
              </a:rPr>
              <a:t>从当前样本出发</a:t>
            </a:r>
            <a:r>
              <a:rPr lang="zh-CN" altLang="en-US" sz="2000" b="0" dirty="0"/>
              <a:t>产生下一个样本</a:t>
            </a:r>
            <a:endParaRPr lang="en-US" altLang="zh-CN" sz="2000" b="0" dirty="0"/>
          </a:p>
        </p:txBody>
      </p:sp>
      <p:sp>
        <p:nvSpPr>
          <p:cNvPr id="6" name="矩形 5"/>
          <p:cNvSpPr/>
          <p:nvPr/>
        </p:nvSpPr>
        <p:spPr>
          <a:xfrm>
            <a:off x="1082727" y="3223092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步骤：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1331640" y="3597027"/>
                <a:ext cx="7087646" cy="1752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1</a:t>
                </a: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）对于当前第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𝑖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−1</m:t>
                    </m:r>
                  </m:oMath>
                </a14:m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步，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800" b="0" dirty="0">
                  <a:latin typeface="+mn-lt"/>
                  <a:ea typeface="黑体" panose="02010609060101010101" pitchFamily="2" charset="-122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2</a:t>
                </a: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按某个顺序对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中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非证据变量逐个采样</a:t>
                </a:r>
                <a:endParaRPr lang="en-US" altLang="zh-CN" sz="1800" b="0" dirty="0">
                  <a:latin typeface="+mn-lt"/>
                  <a:ea typeface="黑体" panose="02010609060101010101" pitchFamily="2" charset="-122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3</a:t>
                </a: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设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是下一个待采样变量</a:t>
                </a: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，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根据分布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dirty="0" err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1800" b="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800" b="0" i="1" dirty="0" err="1">
                        <a:latin typeface="Cambria Math" panose="02040503050406030204" pitchFamily="18" charset="0"/>
                      </a:rPr>
                      <m:t>𝑚𝑏</m:t>
                    </m:r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1800" b="0" i="1" dirty="0" err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1800" b="0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对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采样</a:t>
                </a:r>
                <a:endParaRPr lang="en-US" altLang="zh-CN" sz="1800" b="0" dirty="0">
                  <a:latin typeface="+mn-lt"/>
                  <a:ea typeface="黑体" panose="02010609060101010101" pitchFamily="2" charset="-122"/>
                </a:endParaRPr>
              </a:p>
              <a:p>
                <a:pPr>
                  <a:lnSpc>
                    <a:spcPts val="3000"/>
                  </a:lnSpc>
                </a:pP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（</a:t>
                </a:r>
                <a:r>
                  <a:rPr lang="en-US" altLang="zh-CN" sz="1800" b="0" dirty="0">
                    <a:latin typeface="+mn-lt"/>
                    <a:ea typeface="黑体" panose="02010609060101010101" pitchFamily="2" charset="-122"/>
                  </a:rPr>
                  <a:t>4</a:t>
                </a:r>
                <a:r>
                  <a:rPr lang="zh-CN" altLang="en-US" sz="1800" b="0" dirty="0">
                    <a:latin typeface="+mn-lt"/>
                    <a:ea typeface="黑体" panose="02010609060101010101" pitchFamily="2" charset="-122"/>
                  </a:rPr>
                  <a:t>）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用采样结果替代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中</a:t>
                </a:r>
                <a:r>
                  <a:rPr lang="en-US" altLang="zh-CN" sz="1800" b="0" i="1" dirty="0"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zh-CN" altLang="zh-CN" sz="1800" b="0" dirty="0">
                    <a:latin typeface="+mn-lt"/>
                    <a:ea typeface="黑体" panose="02010609060101010101" pitchFamily="2" charset="-122"/>
                  </a:rPr>
                  <a:t>的当前取值</a:t>
                </a:r>
                <a:endParaRPr lang="zh-CN" altLang="en-US" sz="18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97027"/>
                <a:ext cx="7087646" cy="1752531"/>
              </a:xfrm>
              <a:prstGeom prst="rect">
                <a:avLst/>
              </a:prstGeom>
              <a:blipFill>
                <a:blip r:embed="rId2"/>
                <a:stretch>
                  <a:fillRect l="-688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33991" y="5402014"/>
                <a:ext cx="7212230" cy="126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mb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en-US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)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000" b="0" i="1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的马尔科夫覆盖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（包括</a:t>
                </a:r>
                <a:r>
                  <a:rPr lang="en-US" altLang="zh-CN" sz="2000" b="0" i="1" dirty="0"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的直接孩子节点、直接父亲节点、以及直接孩子节点的其他父亲节点）上的变量集合</a:t>
                </a:r>
                <a:endParaRPr lang="en-US" altLang="zh-CN" sz="2000" b="0" dirty="0">
                  <a:latin typeface="+mn-lt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ts val="3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𝑧</m:t>
                    </m:r>
                    <m:r>
                      <a:rPr lang="en-US" altLang="zh-CN" sz="2000" b="0" i="1" baseline="-25000" dirty="0" smtClean="0"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000" b="0" i="1" dirty="0">
                    <a:latin typeface="+mn-lt"/>
                    <a:ea typeface="黑体" panose="02010609060101010101" pitchFamily="2" charset="-122"/>
                  </a:rPr>
                  <a:t>mb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(</a:t>
                </a:r>
                <a:r>
                  <a:rPr lang="en-US" altLang="zh-CN" sz="2000" b="0" i="1" dirty="0"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)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中的当前取值</a:t>
                </a:r>
                <a:endParaRPr lang="zh-CN" altLang="en-US" sz="20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91" y="5402014"/>
                <a:ext cx="7212230" cy="1268874"/>
              </a:xfrm>
              <a:prstGeom prst="rect">
                <a:avLst/>
              </a:prstGeom>
              <a:blipFill rotWithShape="1">
                <a:blip r:embed="rId3"/>
                <a:stretch>
                  <a:fillRect l="-7" t="-5" r="6" b="-24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11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56361" y="1988840"/>
                <a:ext cx="74312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1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ℬ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：</a:t>
                </a:r>
                <a:r>
                  <a:rPr lang="en-US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BN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η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：采样次数，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Ę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：证据变量，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e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：证据变量取值，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Q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：查询变量，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ɋ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：查询变量取值，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ρ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：非证据变量采样顺序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61" y="1988840"/>
                <a:ext cx="7431277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5" t="-3" r="-714" b="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921579" y="2670827"/>
                <a:ext cx="7670688" cy="4005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随机生成一个样本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Ɗ</a:t>
                </a:r>
                <a:r>
                  <a:rPr lang="en-US" altLang="zh-CN" sz="1600" b="0" baseline="-250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1</a:t>
                </a:r>
                <a:r>
                  <a:rPr lang="zh-CN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，使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Ę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=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e</a:t>
                </a:r>
                <a:endParaRPr lang="en-US" altLang="zh-CN" sz="1600" b="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If 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Q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=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ɋ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Then 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m</a:t>
                </a:r>
                <a:r>
                  <a:rPr lang="en-US" altLang="zh-CN" sz="1600" b="0" i="1" baseline="-250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q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←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m</a:t>
                </a:r>
                <a:r>
                  <a:rPr lang="en-US" altLang="zh-CN" sz="1600" b="0" i="1" baseline="-250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q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+1</a:t>
                </a:r>
              </a:p>
              <a:p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6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To 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η</a:t>
                </a:r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Do</a:t>
                </a:r>
              </a:p>
              <a:p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CN" sz="16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CN" sz="1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←</a:t>
                </a:r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Ɗ</a:t>
                </a:r>
                <a:r>
                  <a:rPr lang="en-US" altLang="zh-CN" sz="1600" i="1" baseline="-250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i</a:t>
                </a:r>
                <a:r>
                  <a:rPr lang="en-US" altLang="zh-CN" sz="1600" baseline="-250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sym typeface="Symbol" panose="05050102010706020507" pitchFamily="18" charset="2"/>
                  </a:rPr>
                  <a:t></a:t>
                </a:r>
                <a:r>
                  <a:rPr lang="en-US" altLang="zh-CN" sz="1600" baseline="-250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1</a:t>
                </a:r>
              </a:p>
              <a:p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     For 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ρ</a:t>
                </a:r>
                <a:r>
                  <a:rPr lang="zh-CN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中每一个变量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Do</a:t>
                </a:r>
              </a:p>
              <a:p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	ɣ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←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𝑚𝑏</m:t>
                        </m:r>
                        <m:r>
                          <a:rPr lang="en-US" altLang="zh-CN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altLang="zh-CN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  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//</a:t>
                </a:r>
                <a:r>
                  <a:rPr lang="zh-CN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计算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zh-CN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的下一个状态，</a:t>
                </a:r>
                <a:r>
                  <a:rPr lang="en-US" altLang="zh-CN" sz="1600" b="0" i="1" dirty="0" err="1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en-US" altLang="zh-CN" sz="1600" b="0" i="1" baseline="-25000" dirty="0" err="1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i</a:t>
                </a:r>
                <a:r>
                  <a:rPr lang="zh-CN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为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zh-CN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的不同状态取值</a:t>
                </a:r>
                <a:endParaRPr lang="en-US" altLang="zh-CN" sz="1600" b="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  <a:p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	</a:t>
                </a:r>
                <a:r>
                  <a:rPr lang="zh-CN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生成一个随机数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ɤ</a:t>
                </a:r>
                <a:r>
                  <a:rPr lang="zh-CN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∈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[0, 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ɣ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]</a:t>
                </a:r>
                <a:r>
                  <a:rPr lang="zh-CN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，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Z</a:t>
                </a:r>
                <a:r>
                  <a:rPr lang="zh-CN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的取值为</a:t>
                </a:r>
                <a:endParaRPr lang="en-US" altLang="zh-CN" sz="1600" b="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CN" sz="1600" b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zh-CN" sz="16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ɤ≤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𝑚𝑏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𝑚𝑏</m:t>
                                  </m:r>
                                  <m:d>
                                    <m:dPr>
                                      <m:ctrlPr>
                                        <a:rPr lang="zh-CN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≤ɤ≤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𝑚𝑏</m:t>
                                  </m:r>
                                  <m:d>
                                    <m:dPr>
                                      <m:ctrlPr>
                                        <a:rPr lang="zh-CN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6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𝑚𝑏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e>
                              <m:r>
                                <a:rPr lang="en-US" altLang="zh-CN" sz="16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600" b="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altLang="zh-CN" sz="160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	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6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600" b="0" dirty="0" err="1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←replace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)</a:t>
                </a:r>
                <a:r>
                  <a:rPr lang="en-US" altLang="zh-CN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</a:t>
                </a:r>
              </a:p>
              <a:p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    If 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Q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=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ɋ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 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Then 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m</a:t>
                </a:r>
                <a:r>
                  <a:rPr lang="en-US" altLang="zh-CN" sz="1600" b="0" i="1" baseline="-250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q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←</a:t>
                </a:r>
                <a:r>
                  <a:rPr lang="en-US" altLang="zh-CN" sz="16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m</a:t>
                </a:r>
                <a:r>
                  <a:rPr lang="en-US" altLang="zh-CN" sz="1600" b="0" i="1" baseline="-250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q</a:t>
                </a:r>
                <a:r>
                  <a:rPr lang="en-US" altLang="zh-CN" sz="16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+1</a:t>
                </a:r>
              </a:p>
              <a:p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1600" b="0" i="1" baseline="-25000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CN" sz="16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sz="1600" b="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79" y="2670827"/>
                <a:ext cx="7670688" cy="4005455"/>
              </a:xfrm>
              <a:prstGeom prst="rect">
                <a:avLst/>
              </a:prstGeom>
              <a:blipFill>
                <a:blip r:embed="rId3"/>
                <a:stretch>
                  <a:fillRect l="-397" t="-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779912" y="5877272"/>
                <a:ext cx="5184576" cy="646331"/>
              </a:xfrm>
              <a:prstGeom prst="rect">
                <a:avLst/>
              </a:prstGeom>
              <a:solidFill>
                <a:schemeClr val="accent4">
                  <a:lumMod val="10000"/>
                  <a:lumOff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假设每个变量的取值状态有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𝑧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种，其父变量共有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𝑐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种组合，则算法的时间复杂度为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𝑂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𝜂</m:t>
                    </m:r>
                    <m:r>
                      <a:rPr lang="en-US" altLang="zh-CN" sz="18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𝜌</m:t>
                    </m:r>
                    <m:r>
                      <a:rPr lang="en-US" altLang="zh-CN" sz="18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  <m:r>
                      <a:rPr lang="en-US" altLang="zh-CN" sz="1800" b="0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𝑧</m:t>
                    </m:r>
                    <m:r>
                      <a:rPr lang="en-US" altLang="zh-CN" sz="1800" b="0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</m:t>
                    </m:r>
                    <m:r>
                      <a:rPr lang="en-US" altLang="zh-CN" sz="1800" b="0" i="1" baseline="30000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𝑐</m:t>
                    </m:r>
                    <m:r>
                      <a:rPr lang="en-US" altLang="zh-CN" sz="18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zh-CN" altLang="en-US" sz="1800" b="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877272"/>
                <a:ext cx="518457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8" t="-54" r="4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2" name="矩形 1"/>
          <p:cNvSpPr/>
          <p:nvPr/>
        </p:nvSpPr>
        <p:spPr>
          <a:xfrm>
            <a:off x="1043608" y="2637018"/>
            <a:ext cx="5117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kern="0" dirty="0">
                <a:ea typeface="黑体" panose="02010609060101010101" pitchFamily="2" charset="-122"/>
              </a:rPr>
              <a:t>基于</a:t>
            </a:r>
            <a:r>
              <a:rPr lang="en-US" altLang="zh-CN" sz="2000" b="0" dirty="0">
                <a:ea typeface="黑体" panose="02010609060101010101" pitchFamily="2" charset="-122"/>
              </a:rPr>
              <a:t>Gibbs</a:t>
            </a:r>
            <a:r>
              <a:rPr lang="zh-CN" altLang="en-US" sz="2000" b="0" dirty="0">
                <a:ea typeface="黑体" panose="02010609060101010101" pitchFamily="2" charset="-122"/>
              </a:rPr>
              <a:t>采样算法近似</a:t>
            </a:r>
            <a:r>
              <a:rPr lang="zh-CN" altLang="zh-CN" sz="2000" b="0" dirty="0">
                <a:ea typeface="黑体" panose="02010609060101010101" pitchFamily="2" charset="-122"/>
              </a:rPr>
              <a:t>计算</a:t>
            </a:r>
            <a:r>
              <a:rPr lang="en-US" altLang="zh-CN" sz="2000" b="0" i="1" dirty="0">
                <a:ea typeface="黑体" panose="02010609060101010101" pitchFamily="2" charset="-122"/>
              </a:rPr>
              <a:t>P</a:t>
            </a:r>
            <a:r>
              <a:rPr lang="en-US" altLang="zh-CN" sz="2000" b="0" dirty="0">
                <a:ea typeface="黑体" panose="02010609060101010101" pitchFamily="2" charset="-122"/>
              </a:rPr>
              <a:t>(</a:t>
            </a:r>
            <a:r>
              <a:rPr lang="en-US" altLang="zh-CN" sz="2000" b="0" i="1" dirty="0">
                <a:ea typeface="黑体" panose="02010609060101010101" pitchFamily="2" charset="-122"/>
              </a:rPr>
              <a:t>S</a:t>
            </a:r>
            <a:r>
              <a:rPr lang="en-US" altLang="zh-CN" sz="2000" b="0" dirty="0">
                <a:ea typeface="黑体" panose="02010609060101010101" pitchFamily="2" charset="-122"/>
              </a:rPr>
              <a:t>|</a:t>
            </a:r>
            <a:r>
              <a:rPr lang="en-US" altLang="zh-CN" sz="2000" b="0" i="1" dirty="0">
                <a:ea typeface="黑体" panose="02010609060101010101" pitchFamily="2" charset="-122"/>
              </a:rPr>
              <a:t>L</a:t>
            </a:r>
            <a:r>
              <a:rPr lang="en-US" altLang="zh-CN" sz="2000" b="0" dirty="0">
                <a:ea typeface="黑体" panose="02010609060101010101" pitchFamily="2" charset="-122"/>
              </a:rPr>
              <a:t>=F)</a:t>
            </a:r>
            <a:endParaRPr lang="zh-CN" altLang="en-US" sz="2000" b="0" dirty="0"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600" y="2077519"/>
            <a:ext cx="437331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Gibbs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采样的概率推理示例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1079612" y="2559031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36" y="3212979"/>
            <a:ext cx="4171938" cy="303542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43608" y="3115950"/>
            <a:ext cx="3888432" cy="3347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19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随机生成一个</a:t>
            </a:r>
            <a:r>
              <a:rPr lang="zh-CN" altLang="zh-CN" sz="19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与证据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L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=F</a:t>
            </a:r>
            <a:r>
              <a:rPr lang="zh-CN" altLang="zh-CN" sz="19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一致</a:t>
            </a:r>
            <a:r>
              <a:rPr lang="zh-CN" altLang="zh-CN" sz="19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的样本，假设为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Ɗ</a:t>
            </a:r>
            <a:r>
              <a:rPr lang="en-US" altLang="zh-CN" sz="1900" b="0" baseline="-25000" dirty="0">
                <a:latin typeface="+mn-lt"/>
                <a:ea typeface="黑体" panose="02010609060101010101" pitchFamily="2" charset="-122"/>
              </a:rPr>
              <a:t>1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={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S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=T, 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=F, 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B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= T, 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L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=F, 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C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=F}</a:t>
            </a:r>
            <a:endParaRPr lang="en-US" altLang="zh-CN" sz="1900" b="0" dirty="0"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19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Ɗ</a:t>
            </a:r>
            <a:r>
              <a:rPr lang="en-US" altLang="zh-CN" sz="1900" b="0" baseline="-25000" dirty="0">
                <a:latin typeface="+mn-lt"/>
                <a:ea typeface="黑体" panose="02010609060101010101" pitchFamily="2" charset="-122"/>
              </a:rPr>
              <a:t>1</a:t>
            </a:r>
            <a:r>
              <a:rPr lang="zh-CN" altLang="zh-CN" sz="19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生成样本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Ɗ</a:t>
            </a:r>
            <a:r>
              <a:rPr lang="en-US" altLang="zh-CN" sz="1900" b="0" baseline="-25000" dirty="0">
                <a:latin typeface="+mn-lt"/>
                <a:ea typeface="黑体" panose="02010609060101010101" pitchFamily="2" charset="-122"/>
              </a:rPr>
              <a:t>2</a:t>
            </a:r>
            <a:endParaRPr lang="en-US" altLang="zh-CN" sz="1900" b="0" dirty="0"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19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算法从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Ɗ</a:t>
            </a:r>
            <a:r>
              <a:rPr lang="en-US" altLang="zh-CN" sz="1900" b="0" baseline="-2500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2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=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Ɗ</a:t>
            </a:r>
            <a:r>
              <a:rPr lang="en-US" altLang="zh-CN" sz="1900" b="0" baseline="-2500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1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={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S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=T, 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=F, 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B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=T, </a:t>
            </a:r>
            <a:r>
              <a:rPr lang="en-US" altLang="zh-CN" sz="19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L</a:t>
            </a:r>
            <a:r>
              <a:rPr lang="en-US" altLang="zh-CN" sz="19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=F}</a:t>
            </a:r>
            <a:r>
              <a:rPr lang="zh-CN" altLang="zh-CN" sz="19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出发</a:t>
            </a:r>
            <a:r>
              <a:rPr lang="zh-CN" altLang="zh-CN" sz="19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，对非证据变量逐个采样</a:t>
            </a:r>
            <a:endParaRPr lang="en-US" altLang="zh-CN" sz="1900" b="0" dirty="0"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zh-CN" sz="19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采样顺序为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&lt;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S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, 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, 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B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, 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L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, </a:t>
            </a:r>
            <a:r>
              <a:rPr lang="en-US" altLang="zh-CN" sz="1900" b="0" i="1" dirty="0">
                <a:latin typeface="+mn-lt"/>
                <a:ea typeface="黑体" panose="02010609060101010101" pitchFamily="2" charset="-122"/>
              </a:rPr>
              <a:t>C</a:t>
            </a:r>
            <a:r>
              <a:rPr lang="en-US" altLang="zh-CN" sz="1900" b="0" dirty="0">
                <a:latin typeface="+mn-lt"/>
                <a:ea typeface="黑体" panose="02010609060101010101" pitchFamily="2" charset="-122"/>
              </a:rPr>
              <a:t>&gt;</a:t>
            </a:r>
            <a:endParaRPr lang="zh-CN" altLang="en-US" sz="1900" b="0" dirty="0"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13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6" name="矩形 5"/>
          <p:cNvSpPr/>
          <p:nvPr/>
        </p:nvSpPr>
        <p:spPr>
          <a:xfrm>
            <a:off x="957494" y="2073533"/>
            <a:ext cx="437331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Gibbs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采样的概率推理示例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1079612" y="2559031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456" y="3212975"/>
            <a:ext cx="4354634" cy="316834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84882" y="2685530"/>
            <a:ext cx="18357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采样过程如下：</a:t>
            </a:r>
            <a:endParaRPr lang="zh-CN" altLang="en-US" sz="200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4968" y="3140968"/>
            <a:ext cx="3899756" cy="3180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zh-CN" altLang="zh-CN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 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S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进行采样，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mb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S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)</a:t>
            </a:r>
            <a:r>
              <a:rPr lang="zh-CN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包含节点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A</a:t>
            </a:r>
            <a:r>
              <a:rPr lang="zh-CN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B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，计算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S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的概率分布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P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(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S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|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B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=T)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，假设采样结果为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S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=F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，则有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Ɗ</a:t>
            </a:r>
            <a:r>
              <a:rPr lang="en-US" altLang="zh-CN" sz="1800" b="0" baseline="-25000" dirty="0">
                <a:latin typeface="+mn-lt"/>
                <a:ea typeface="黑体" panose="02010609060101010101" pitchFamily="2" charset="-122"/>
              </a:rPr>
              <a:t>2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={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S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B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=T, 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L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C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=F}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② 对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A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进行采样，此时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S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=F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，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mb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)</a:t>
            </a:r>
            <a:r>
              <a:rPr lang="zh-CN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包含节点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S</a:t>
            </a:r>
            <a:r>
              <a:rPr lang="zh-CN" altLang="zh-CN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和</a:t>
            </a:r>
            <a:r>
              <a:rPr lang="en-US" altLang="zh-CN" sz="1800" b="0" i="1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B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，计算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F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的概率分布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P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(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|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S 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B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=T)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。假设采样结果为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=T</a:t>
            </a:r>
            <a:r>
              <a:rPr lang="zh-CN" altLang="zh-CN" sz="1800" b="0" dirty="0">
                <a:latin typeface="+mn-lt"/>
                <a:ea typeface="黑体" panose="02010609060101010101" pitchFamily="2" charset="-122"/>
              </a:rPr>
              <a:t>，则有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Ɗ</a:t>
            </a:r>
            <a:r>
              <a:rPr lang="en-US" altLang="zh-CN" sz="1800" b="0" baseline="-25000" dirty="0">
                <a:latin typeface="+mn-lt"/>
                <a:ea typeface="黑体" panose="02010609060101010101" pitchFamily="2" charset="-122"/>
              </a:rPr>
              <a:t>2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={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S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=T, 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B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=T, 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L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=F, </a:t>
            </a:r>
            <a:r>
              <a:rPr lang="en-US" altLang="zh-CN" sz="1800" b="0" i="1" dirty="0">
                <a:latin typeface="+mn-lt"/>
                <a:ea typeface="黑体" panose="02010609060101010101" pitchFamily="2" charset="-122"/>
              </a:rPr>
              <a:t>C</a:t>
            </a:r>
            <a:r>
              <a:rPr lang="en-US" altLang="zh-CN" sz="1800" b="0" dirty="0">
                <a:latin typeface="+mn-lt"/>
                <a:ea typeface="黑体" panose="02010609060101010101" pitchFamily="2" charset="-122"/>
              </a:rPr>
              <a:t>=F}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引例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1600" y="2054198"/>
            <a:ext cx="802117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u"/>
            </a:pPr>
            <a:r>
              <a:rPr lang="zh-CN" altLang="zh-CN" sz="2200" dirty="0">
                <a:solidFill>
                  <a:srgbClr val="0000FF"/>
                </a:solidFill>
              </a:rPr>
              <a:t>概率推理（</a:t>
            </a:r>
            <a:r>
              <a:rPr lang="en-US" altLang="zh-CN" sz="2200" dirty="0">
                <a:solidFill>
                  <a:srgbClr val="0000FF"/>
                </a:solidFill>
              </a:rPr>
              <a:t>Probabilistic Inference</a:t>
            </a:r>
            <a:r>
              <a:rPr lang="zh-CN" altLang="zh-CN" sz="2200" dirty="0">
                <a:solidFill>
                  <a:srgbClr val="0000FF"/>
                </a:solidFill>
              </a:rPr>
              <a:t>）</a:t>
            </a:r>
            <a:r>
              <a:rPr lang="zh-CN" altLang="en-US" sz="2200" dirty="0"/>
              <a:t>基于概率论描述随机事件</a:t>
            </a:r>
            <a:endParaRPr lang="en-US" altLang="zh-CN" sz="2200" dirty="0"/>
          </a:p>
          <a:p>
            <a:pPr>
              <a:buSzPct val="80000"/>
            </a:pPr>
            <a:r>
              <a:rPr lang="zh-CN" altLang="en-US" sz="2200" dirty="0"/>
              <a:t>     带来的不确定性</a:t>
            </a:r>
          </a:p>
        </p:txBody>
      </p:sp>
      <p:sp>
        <p:nvSpPr>
          <p:cNvPr id="15" name="矩形 14"/>
          <p:cNvSpPr/>
          <p:nvPr/>
        </p:nvSpPr>
        <p:spPr>
          <a:xfrm>
            <a:off x="4191396" y="4310465"/>
            <a:ext cx="4558904" cy="1855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zh-CN" altLang="en-US" sz="18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常用模型：</a:t>
            </a:r>
            <a:endParaRPr lang="en-US" altLang="zh-CN" sz="1800" dirty="0">
              <a:solidFill>
                <a:srgbClr val="0000FF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贝叶斯网 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(Bayesian Network)</a:t>
            </a:r>
          </a:p>
          <a:p>
            <a:pPr marL="285750" indent="-28575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zh-CN" altLang="en-US" sz="1800" b="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马尔科夫网 </a:t>
            </a:r>
            <a:r>
              <a:rPr lang="en-US" altLang="zh-CN" sz="1800" b="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(Markov Network)</a:t>
            </a:r>
          </a:p>
          <a:p>
            <a:pPr marL="285750" indent="-285750">
              <a:lnSpc>
                <a:spcPct val="150000"/>
              </a:lnSpc>
              <a:buSzPct val="80000"/>
              <a:buFont typeface="Arial" panose="020B0604020202020204" pitchFamily="34" charset="0"/>
              <a:buChar char="•"/>
            </a:pPr>
            <a:r>
              <a:rPr lang="zh-CN" altLang="en-US" sz="1800" b="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条件随机场 </a:t>
            </a:r>
            <a:r>
              <a:rPr lang="en-US" altLang="zh-CN" sz="1800" b="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(Conditional Random Field)</a:t>
            </a:r>
          </a:p>
        </p:txBody>
      </p:sp>
      <p:sp>
        <p:nvSpPr>
          <p:cNvPr id="2" name="矩形 1"/>
          <p:cNvSpPr/>
          <p:nvPr/>
        </p:nvSpPr>
        <p:spPr>
          <a:xfrm>
            <a:off x="984424" y="4005064"/>
            <a:ext cx="56607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概率图模型（</a:t>
            </a:r>
            <a:r>
              <a:rPr lang="en-US" altLang="zh-CN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Probabilistic Graphical Model</a:t>
            </a:r>
            <a:r>
              <a:rPr lang="zh-CN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）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939174" y="3106400"/>
            <a:ext cx="17331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0" dirty="0">
                <a:solidFill>
                  <a:schemeClr val="hlink"/>
                </a:solidFill>
                <a:cs typeface="Times New Roman" panose="02020603050405020304" pitchFamily="18" charset="0"/>
              </a:rPr>
              <a:t>基于</a:t>
            </a:r>
            <a:r>
              <a:rPr lang="zh-CN" altLang="en-US" sz="2000" b="0" dirty="0">
                <a:solidFill>
                  <a:srgbClr val="FF0000"/>
                </a:solidFill>
                <a:cs typeface="Times New Roman" panose="02020603050405020304" pitchFamily="18" charset="0"/>
              </a:rPr>
              <a:t>专家经验</a:t>
            </a:r>
            <a:endParaRPr lang="en-US" altLang="zh-CN" sz="2000" b="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zh-CN" altLang="en-US" sz="2000" b="0" dirty="0">
                <a:solidFill>
                  <a:schemeClr val="hlink"/>
                </a:solidFill>
                <a:cs typeface="Times New Roman" panose="02020603050405020304" pitchFamily="18" charset="0"/>
              </a:rPr>
              <a:t>推理的局限性</a:t>
            </a:r>
            <a:endParaRPr lang="zh-CN" altLang="en-US" sz="2000" b="0" dirty="0"/>
          </a:p>
        </p:txBody>
      </p:sp>
      <p:sp>
        <p:nvSpPr>
          <p:cNvPr id="20" name="矩形 19"/>
          <p:cNvSpPr/>
          <p:nvPr/>
        </p:nvSpPr>
        <p:spPr>
          <a:xfrm>
            <a:off x="3779912" y="2996952"/>
            <a:ext cx="5212858" cy="92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80000"/>
            </a:pP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数据和知识来源多 </a:t>
            </a: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不同领域知识学习成本高昂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SzPct val="80000"/>
            </a:pP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实际问题日益复杂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用户需求提高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85" y="3036752"/>
            <a:ext cx="839089" cy="839089"/>
          </a:xfrm>
          <a:prstGeom prst="rect">
            <a:avLst/>
          </a:prstGeom>
        </p:spPr>
      </p:pic>
      <p:sp>
        <p:nvSpPr>
          <p:cNvPr id="12" name="右大括号 11"/>
          <p:cNvSpPr/>
          <p:nvPr/>
        </p:nvSpPr>
        <p:spPr bwMode="auto">
          <a:xfrm rot="10800000">
            <a:off x="3575135" y="3118538"/>
            <a:ext cx="295607" cy="745163"/>
          </a:xfrm>
          <a:prstGeom prst="rightBrace">
            <a:avLst/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523776"/>
            <a:ext cx="393685" cy="3936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1600" y="4365104"/>
            <a:ext cx="3070071" cy="1855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步骤：</a:t>
            </a:r>
            <a:endParaRPr lang="en-US" altLang="zh-CN" sz="1800" b="0" dirty="0">
              <a:solidFill>
                <a:srgbClr val="0000FF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将随机事件视为变量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构建变量间复杂依赖关系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设计概率推理算法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67744" y="6248400"/>
            <a:ext cx="5167124" cy="43562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6350">
            <a:solidFill>
              <a:schemeClr val="accent1"/>
            </a:solidFill>
          </a:ln>
        </p:spPr>
        <p:txBody>
          <a:bodyPr wrap="square" tIns="0" bIns="72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应用场景：金融分析、故障检测、医疗诊断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···</a:t>
            </a:r>
            <a:endParaRPr lang="en-US" altLang="zh-CN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14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6" name="矩形 5"/>
          <p:cNvSpPr/>
          <p:nvPr/>
        </p:nvSpPr>
        <p:spPr>
          <a:xfrm>
            <a:off x="876114" y="2062937"/>
            <a:ext cx="437331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Gibbs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采样的概率推理示例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1079612" y="2559031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105" y="2938870"/>
            <a:ext cx="4368855" cy="317869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6114" y="2699705"/>
            <a:ext cx="3899756" cy="3417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zh-CN" altLang="zh-CN" sz="1800" b="0" dirty="0"/>
              <a:t>③ 对</a:t>
            </a:r>
            <a:r>
              <a:rPr lang="en-US" altLang="zh-CN" sz="1800" b="0" i="1" dirty="0"/>
              <a:t>B</a:t>
            </a:r>
            <a:r>
              <a:rPr lang="zh-CN" altLang="zh-CN" sz="1800" b="0" dirty="0"/>
              <a:t>进行采样，此时</a:t>
            </a:r>
            <a:r>
              <a:rPr lang="en-US" altLang="zh-CN" sz="1800" b="0" i="1" dirty="0"/>
              <a:t>A</a:t>
            </a:r>
            <a:r>
              <a:rPr lang="en-US" altLang="zh-CN" sz="1800" b="0" dirty="0"/>
              <a:t>=T</a:t>
            </a:r>
            <a:r>
              <a:rPr lang="zh-CN" altLang="zh-CN" sz="1800" b="0" dirty="0"/>
              <a:t>，</a:t>
            </a:r>
            <a:r>
              <a:rPr lang="en-US" altLang="zh-CN" sz="1800" b="0" i="1" dirty="0">
                <a:solidFill>
                  <a:srgbClr val="FF0000"/>
                </a:solidFill>
              </a:rPr>
              <a:t>mb</a:t>
            </a:r>
            <a:r>
              <a:rPr lang="en-US" altLang="zh-CN" sz="1800" b="0" dirty="0">
                <a:solidFill>
                  <a:srgbClr val="FF0000"/>
                </a:solidFill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</a:rPr>
              <a:t>B</a:t>
            </a:r>
            <a:r>
              <a:rPr lang="en-US" altLang="zh-CN" sz="1800" b="0" dirty="0">
                <a:solidFill>
                  <a:srgbClr val="FF0000"/>
                </a:solidFill>
              </a:rPr>
              <a:t>)</a:t>
            </a:r>
            <a:r>
              <a:rPr lang="zh-CN" altLang="zh-CN" sz="1800" b="0" dirty="0">
                <a:solidFill>
                  <a:srgbClr val="FF0000"/>
                </a:solidFill>
              </a:rPr>
              <a:t>包含节点</a:t>
            </a:r>
            <a:r>
              <a:rPr lang="en-US" altLang="zh-CN" sz="1800" b="0" i="1" dirty="0">
                <a:solidFill>
                  <a:srgbClr val="FF0000"/>
                </a:solidFill>
              </a:rPr>
              <a:t>S</a:t>
            </a:r>
            <a:r>
              <a:rPr lang="zh-CN" altLang="zh-CN" sz="1800" b="0" dirty="0">
                <a:solidFill>
                  <a:srgbClr val="FF0000"/>
                </a:solidFill>
              </a:rPr>
              <a:t>、</a:t>
            </a:r>
            <a:r>
              <a:rPr lang="en-US" altLang="zh-CN" sz="1800" b="0" i="1" dirty="0">
                <a:solidFill>
                  <a:srgbClr val="FF0000"/>
                </a:solidFill>
              </a:rPr>
              <a:t>A</a:t>
            </a:r>
            <a:r>
              <a:rPr lang="zh-CN" altLang="zh-CN" sz="1800" b="0" dirty="0">
                <a:solidFill>
                  <a:srgbClr val="FF0000"/>
                </a:solidFill>
              </a:rPr>
              <a:t>、</a:t>
            </a:r>
            <a:r>
              <a:rPr lang="en-US" altLang="zh-CN" sz="1800" b="0" i="1" dirty="0">
                <a:solidFill>
                  <a:srgbClr val="FF0000"/>
                </a:solidFill>
              </a:rPr>
              <a:t>L</a:t>
            </a:r>
            <a:r>
              <a:rPr lang="zh-CN" altLang="zh-CN" sz="1800" b="0" dirty="0">
                <a:solidFill>
                  <a:srgbClr val="FF0000"/>
                </a:solidFill>
              </a:rPr>
              <a:t>和</a:t>
            </a:r>
            <a:r>
              <a:rPr lang="en-US" altLang="zh-CN" sz="1800" b="0" i="1" dirty="0">
                <a:solidFill>
                  <a:srgbClr val="FF0000"/>
                </a:solidFill>
              </a:rPr>
              <a:t>C</a:t>
            </a:r>
            <a:r>
              <a:rPr lang="zh-CN" altLang="zh-CN" sz="1800" b="0" dirty="0"/>
              <a:t>，因此，计算</a:t>
            </a:r>
            <a:r>
              <a:rPr lang="en-US" altLang="zh-CN" sz="1800" b="0" i="1" dirty="0"/>
              <a:t>B</a:t>
            </a:r>
            <a:r>
              <a:rPr lang="zh-CN" altLang="zh-CN" sz="1800" b="0" dirty="0"/>
              <a:t>的概率分布</a:t>
            </a:r>
            <a:r>
              <a:rPr lang="en-US" altLang="zh-CN" sz="1800" b="0" i="1" dirty="0"/>
              <a:t>P</a:t>
            </a:r>
            <a:r>
              <a:rPr lang="en-US" altLang="zh-CN" sz="1800" b="0" dirty="0"/>
              <a:t>(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|</a:t>
            </a:r>
            <a:r>
              <a:rPr lang="en-US" altLang="zh-CN" sz="1800" b="0" i="1" dirty="0"/>
              <a:t>S</a:t>
            </a:r>
            <a:r>
              <a:rPr lang="en-US" altLang="zh-CN" sz="1800" b="0" dirty="0"/>
              <a:t>=F, </a:t>
            </a:r>
            <a:r>
              <a:rPr lang="en-US" altLang="zh-CN" sz="1800" b="0" i="1" dirty="0"/>
              <a:t>A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L</a:t>
            </a:r>
            <a:r>
              <a:rPr lang="en-US" altLang="zh-CN" sz="1800" b="0" dirty="0"/>
              <a:t>=F, </a:t>
            </a:r>
            <a:r>
              <a:rPr lang="en-US" altLang="zh-CN" sz="1800" b="0" i="1" dirty="0"/>
              <a:t>C</a:t>
            </a:r>
            <a:r>
              <a:rPr lang="en-US" altLang="zh-CN" sz="1800" b="0" dirty="0"/>
              <a:t>=F)</a:t>
            </a:r>
            <a:r>
              <a:rPr lang="zh-CN" altLang="zh-CN" sz="1800" b="0" dirty="0"/>
              <a:t>，假设采样结果为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=T</a:t>
            </a:r>
            <a:r>
              <a:rPr lang="zh-CN" altLang="zh-CN" sz="1800" b="0" dirty="0"/>
              <a:t>，则有</a:t>
            </a:r>
            <a:r>
              <a:rPr lang="en-US" altLang="zh-CN" sz="1800" b="0" i="1" dirty="0"/>
              <a:t>Ɗ</a:t>
            </a:r>
            <a:r>
              <a:rPr lang="en-US" altLang="zh-CN" sz="1800" b="0" baseline="-25000" dirty="0"/>
              <a:t>2</a:t>
            </a:r>
            <a:r>
              <a:rPr lang="en-US" altLang="zh-CN" sz="1800" b="0" dirty="0"/>
              <a:t>={</a:t>
            </a:r>
            <a:r>
              <a:rPr lang="en-US" altLang="zh-CN" sz="1800" b="0" i="1" dirty="0"/>
              <a:t>S</a:t>
            </a:r>
            <a:r>
              <a:rPr lang="en-US" altLang="zh-CN" sz="1800" b="0" dirty="0"/>
              <a:t>=F, </a:t>
            </a:r>
            <a:r>
              <a:rPr lang="en-US" altLang="zh-CN" sz="1800" b="0" i="1" dirty="0"/>
              <a:t>A</a:t>
            </a:r>
            <a:r>
              <a:rPr lang="en-US" altLang="zh-CN" sz="1800" b="0" dirty="0"/>
              <a:t>= T, 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L</a:t>
            </a:r>
            <a:r>
              <a:rPr lang="en-US" altLang="zh-CN" sz="1800" b="0" dirty="0"/>
              <a:t>=F, </a:t>
            </a:r>
            <a:r>
              <a:rPr lang="en-US" altLang="zh-CN" sz="1800" b="0" i="1" dirty="0"/>
              <a:t>C</a:t>
            </a:r>
            <a:r>
              <a:rPr lang="en-US" altLang="zh-CN" sz="1800" b="0" dirty="0"/>
              <a:t>=F}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zh-CN" altLang="zh-CN" sz="1800" b="0" dirty="0"/>
              <a:t>④ 对</a:t>
            </a:r>
            <a:r>
              <a:rPr lang="en-US" altLang="zh-CN" sz="1800" b="0" i="1" dirty="0"/>
              <a:t>L</a:t>
            </a:r>
            <a:r>
              <a:rPr lang="zh-CN" altLang="zh-CN" sz="1800" b="0" dirty="0"/>
              <a:t>进行采样，此时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=T</a:t>
            </a:r>
            <a:r>
              <a:rPr lang="zh-CN" altLang="zh-CN" sz="1800" b="0" dirty="0"/>
              <a:t>，</a:t>
            </a:r>
            <a:r>
              <a:rPr lang="en-US" altLang="zh-CN" sz="1800" b="0" i="1" dirty="0">
                <a:solidFill>
                  <a:srgbClr val="FF0000"/>
                </a:solidFill>
              </a:rPr>
              <a:t>mb</a:t>
            </a:r>
            <a:r>
              <a:rPr lang="en-US" altLang="zh-CN" sz="1800" b="0" dirty="0">
                <a:solidFill>
                  <a:srgbClr val="FF0000"/>
                </a:solidFill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</a:rPr>
              <a:t>L</a:t>
            </a:r>
            <a:r>
              <a:rPr lang="en-US" altLang="zh-CN" sz="1800" b="0" dirty="0">
                <a:solidFill>
                  <a:srgbClr val="FF0000"/>
                </a:solidFill>
              </a:rPr>
              <a:t>)</a:t>
            </a:r>
            <a:r>
              <a:rPr lang="zh-CN" altLang="zh-CN" sz="1800" b="0" dirty="0">
                <a:solidFill>
                  <a:srgbClr val="FF0000"/>
                </a:solidFill>
              </a:rPr>
              <a:t>包含节点</a:t>
            </a:r>
            <a:r>
              <a:rPr lang="en-US" altLang="zh-CN" sz="1800" b="0" i="1" dirty="0">
                <a:solidFill>
                  <a:srgbClr val="FF0000"/>
                </a:solidFill>
              </a:rPr>
              <a:t>B</a:t>
            </a:r>
            <a:r>
              <a:rPr lang="zh-CN" altLang="zh-CN" sz="1800" b="0" dirty="0">
                <a:solidFill>
                  <a:srgbClr val="FF0000"/>
                </a:solidFill>
              </a:rPr>
              <a:t>和</a:t>
            </a:r>
            <a:r>
              <a:rPr lang="en-US" altLang="zh-CN" sz="1800" b="0" i="1" dirty="0">
                <a:solidFill>
                  <a:srgbClr val="FF0000"/>
                </a:solidFill>
              </a:rPr>
              <a:t>C</a:t>
            </a:r>
            <a:r>
              <a:rPr lang="zh-CN" altLang="zh-CN" sz="1800" b="0" dirty="0"/>
              <a:t>，计算</a:t>
            </a:r>
            <a:r>
              <a:rPr lang="en-US" altLang="zh-CN" sz="1800" b="0" i="1" dirty="0"/>
              <a:t>L</a:t>
            </a:r>
            <a:r>
              <a:rPr lang="zh-CN" altLang="zh-CN" sz="1800" b="0" dirty="0"/>
              <a:t>的概率分布</a:t>
            </a:r>
            <a:r>
              <a:rPr lang="en-US" altLang="zh-CN" sz="1800" b="0" i="1" dirty="0"/>
              <a:t>P</a:t>
            </a:r>
            <a:r>
              <a:rPr lang="en-US" altLang="zh-CN" sz="1800" b="0" dirty="0"/>
              <a:t>(</a:t>
            </a:r>
            <a:r>
              <a:rPr lang="en-US" altLang="zh-CN" sz="1800" b="0" i="1" dirty="0"/>
              <a:t>L</a:t>
            </a:r>
            <a:r>
              <a:rPr lang="en-US" altLang="zh-CN" sz="1800" b="0" dirty="0"/>
              <a:t>| 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C</a:t>
            </a:r>
            <a:r>
              <a:rPr lang="en-US" altLang="zh-CN" sz="1800" b="0" dirty="0"/>
              <a:t>=F)</a:t>
            </a:r>
            <a:r>
              <a:rPr lang="zh-CN" altLang="zh-CN" sz="1800" b="0" dirty="0"/>
              <a:t>，假设采样结果为</a:t>
            </a:r>
            <a:r>
              <a:rPr lang="en-US" altLang="zh-CN" sz="1800" b="0" i="1" dirty="0"/>
              <a:t>L</a:t>
            </a:r>
            <a:r>
              <a:rPr lang="en-US" altLang="zh-CN" sz="1800" b="0" dirty="0"/>
              <a:t>=T</a:t>
            </a:r>
            <a:r>
              <a:rPr lang="zh-CN" altLang="zh-CN" sz="1800" b="0" dirty="0"/>
              <a:t>，则有</a:t>
            </a:r>
            <a:r>
              <a:rPr lang="en-US" altLang="zh-CN" sz="1800" b="0" i="1" dirty="0"/>
              <a:t>Ɗ</a:t>
            </a:r>
            <a:r>
              <a:rPr lang="en-US" altLang="zh-CN" sz="1800" b="0" baseline="-25000" dirty="0"/>
              <a:t>2</a:t>
            </a:r>
            <a:r>
              <a:rPr lang="en-US" altLang="zh-CN" sz="1800" b="0" dirty="0"/>
              <a:t>={</a:t>
            </a:r>
            <a:r>
              <a:rPr lang="en-US" altLang="zh-CN" sz="1800" b="0" i="1" dirty="0"/>
              <a:t>S</a:t>
            </a:r>
            <a:r>
              <a:rPr lang="en-US" altLang="zh-CN" sz="1800" b="0" dirty="0"/>
              <a:t>=F, </a:t>
            </a:r>
            <a:r>
              <a:rPr lang="en-US" altLang="zh-CN" sz="1800" b="0" i="1" dirty="0"/>
              <a:t>A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B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L</a:t>
            </a:r>
            <a:r>
              <a:rPr lang="en-US" altLang="zh-CN" sz="1800" b="0" dirty="0"/>
              <a:t>=T, </a:t>
            </a:r>
            <a:r>
              <a:rPr lang="en-US" altLang="zh-CN" sz="1800" b="0" i="1" dirty="0"/>
              <a:t>C</a:t>
            </a:r>
            <a:r>
              <a:rPr lang="en-US" altLang="zh-CN" sz="1800" b="0" dirty="0"/>
              <a:t>=F}</a:t>
            </a:r>
            <a:endParaRPr lang="zh-CN" altLang="en-US" sz="1800" b="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基于贝叶斯网的概率推理 (</a:t>
            </a:r>
            <a:r>
              <a:rPr lang="en-US" altLang="zh-CN" dirty="0">
                <a:ea typeface="黑体" panose="02010609060101010101" pitchFamily="2" charset="-122"/>
              </a:rPr>
              <a:t>15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6" name="矩形 5"/>
          <p:cNvSpPr/>
          <p:nvPr/>
        </p:nvSpPr>
        <p:spPr>
          <a:xfrm>
            <a:off x="899592" y="2071131"/>
            <a:ext cx="4373313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基于</a:t>
            </a:r>
            <a:r>
              <a:rPr lang="en-US" altLang="zh-CN" sz="2200" dirty="0">
                <a:solidFill>
                  <a:srgbClr val="0000FF"/>
                </a:solidFill>
                <a:ea typeface="黑体" panose="02010609060101010101" pitchFamily="2" charset="-122"/>
              </a:rPr>
              <a:t>Gibbs</a:t>
            </a:r>
            <a:r>
              <a:rPr lang="zh-CN" altLang="en-US" sz="2200" dirty="0">
                <a:solidFill>
                  <a:srgbClr val="0000FF"/>
                </a:solidFill>
                <a:ea typeface="黑体" panose="02010609060101010101" pitchFamily="2" charset="-122"/>
              </a:rPr>
              <a:t>采样的概率推理示例</a:t>
            </a:r>
          </a:p>
        </p:txBody>
      </p:sp>
      <p:cxnSp>
        <p:nvCxnSpPr>
          <p:cNvPr id="8" name="直接连接符 7"/>
          <p:cNvCxnSpPr/>
          <p:nvPr/>
        </p:nvCxnSpPr>
        <p:spPr bwMode="auto">
          <a:xfrm>
            <a:off x="1079612" y="2559031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941920"/>
            <a:ext cx="4331304" cy="315137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0525" y="2748477"/>
            <a:ext cx="3899756" cy="197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⑤ 对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C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进行采样，此时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L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=T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，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mb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(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C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)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包含节点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B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和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L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，计算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C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的概率分布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P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(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C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|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B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=T,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L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=T)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，假设采样结果为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C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=F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，则有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Ɗ</a:t>
            </a:r>
            <a:r>
              <a:rPr lang="en-US" altLang="zh-CN" sz="1800" b="0" baseline="-2500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2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={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S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=F,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=T,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B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=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y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,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L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=T, 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C</a:t>
            </a:r>
            <a:r>
              <a:rPr lang="en-US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=F}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，即为</a:t>
            </a:r>
            <a:r>
              <a:rPr lang="en-US" altLang="zh-CN" sz="18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Ɗ</a:t>
            </a:r>
            <a:r>
              <a:rPr lang="en-US" altLang="zh-CN" sz="1800" b="0" baseline="-2500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2</a:t>
            </a:r>
            <a:r>
              <a:rPr lang="zh-CN" altLang="zh-CN" sz="18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的最终值</a:t>
            </a:r>
            <a:endParaRPr lang="zh-CN" altLang="en-US" sz="1800" b="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000748" y="4841814"/>
                <a:ext cx="3992016" cy="772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800"/>
                  </a:lnSpc>
                </a:pP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假设采样共得到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𝜂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个样本，其中满足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Q</a:t>
                </a:r>
                <a:r>
                  <a:rPr lang="en-US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=</a:t>
                </a:r>
                <a:r>
                  <a:rPr lang="en-US" altLang="zh-CN" sz="1800" b="0" i="1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</a:rPr>
                  <a:t>ɋ</a:t>
                </a:r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的有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𝑚</m:t>
                    </m:r>
                    <m:r>
                      <a:rPr lang="en-US" altLang="zh-CN" sz="1800" b="0" i="1" baseline="-25000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𝑞</m:t>
                    </m:r>
                  </m:oMath>
                </a14:m>
                <a:r>
                  <a:rPr lang="zh-CN" altLang="zh-CN" sz="1800" b="0" dirty="0">
                    <a:solidFill>
                      <a:srgbClr val="00206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个，近似的后验概率为</a:t>
                </a:r>
                <a:endParaRPr lang="zh-CN" altLang="en-US" sz="1800" b="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48" y="4841814"/>
                <a:ext cx="3992016" cy="772006"/>
              </a:xfrm>
              <a:prstGeom prst="rect">
                <a:avLst/>
              </a:prstGeom>
              <a:blipFill rotWithShape="1">
                <a:blip r:embed="rId3"/>
                <a:stretch>
                  <a:fillRect l="-16" t="-74" r="10" b="-3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907704" y="5735881"/>
                <a:ext cx="1601977" cy="620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en-US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1800" b="0" i="1" dirty="0">
                              <a:solidFill>
                                <a:srgbClr val="002060"/>
                              </a:solidFill>
                              <a:latin typeface="+mn-lt"/>
                              <a:ea typeface="黑体" panose="02010609060101010101" pitchFamily="2" charset="-122"/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altLang="zh-CN" sz="1800" b="0" dirty="0">
                              <a:solidFill>
                                <a:srgbClr val="002060"/>
                              </a:solidFill>
                              <a:latin typeface="+mn-lt"/>
                              <a:ea typeface="黑体" panose="02010609060101010101" pitchFamily="2" charset="-122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zh-CN" sz="1800" b="0" i="1" dirty="0">
                              <a:solidFill>
                                <a:srgbClr val="002060"/>
                              </a:solidFill>
                              <a:latin typeface="+mn-lt"/>
                              <a:ea typeface="黑体" panose="02010609060101010101" pitchFamily="2" charset="-122"/>
                            </a:rPr>
                            <m:t>ɋ</m:t>
                          </m:r>
                        </m:e>
                      </m:d>
                      <m:r>
                        <a:rPr lang="zh-CN" altLang="en-US" sz="1800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zh-CN" altLang="en-US" sz="18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18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18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1800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zh-CN" altLang="en-US" sz="1800" b="0" dirty="0">
                  <a:solidFill>
                    <a:srgbClr val="00206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735881"/>
                <a:ext cx="1601977" cy="620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贝叶斯网概率推理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总结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总结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204864"/>
            <a:ext cx="7776864" cy="3881438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Aft>
                <a:spcPts val="600"/>
              </a:spcAft>
            </a:pPr>
            <a:r>
              <a:rPr lang="zh-CN" altLang="en-US" sz="2000" dirty="0">
                <a:ea typeface="黑体" panose="02010609060101010101" pitchFamily="2" charset="-122"/>
              </a:rPr>
              <a:t>不确定性知识表示和处理能力，是智能系统走向实用的重要要求</a:t>
            </a:r>
            <a:endParaRPr lang="en-US" altLang="zh-CN" sz="2000" dirty="0">
              <a:ea typeface="黑体" panose="02010609060101010101" pitchFamily="2" charset="-122"/>
            </a:endParaRPr>
          </a:p>
          <a:p>
            <a:pPr indent="14605" eaLnBrk="1" hangingPunct="1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000" dirty="0">
                <a:ea typeface="黑体" panose="02010609060101010101" pitchFamily="2" charset="-122"/>
              </a:rPr>
              <a:t>  概率图模型：图模型的概率性质，概率论</a:t>
            </a:r>
            <a:r>
              <a:rPr lang="en-US" altLang="zh-CN" sz="2000" dirty="0">
                <a:ea typeface="黑体" panose="02010609060101010101" pitchFamily="2" charset="-122"/>
              </a:rPr>
              <a:t>+</a:t>
            </a:r>
            <a:r>
              <a:rPr lang="zh-CN" altLang="en-US" sz="2000" dirty="0">
                <a:ea typeface="黑体" panose="02010609060101010101" pitchFamily="2" charset="-122"/>
              </a:rPr>
              <a:t>图论</a:t>
            </a:r>
            <a:endParaRPr lang="en-US" altLang="zh-CN" sz="2000" dirty="0">
              <a:ea typeface="黑体" panose="02010609060101010101" pitchFamily="2" charset="-122"/>
            </a:endParaRPr>
          </a:p>
          <a:p>
            <a:pPr indent="14605" eaLnBrk="1" hangingPunct="1">
              <a:lnSpc>
                <a:spcPts val="28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sz="2000" dirty="0">
                <a:ea typeface="黑体" panose="02010609060101010101" pitchFamily="2" charset="-122"/>
              </a:rPr>
              <a:t> </a:t>
            </a:r>
            <a:r>
              <a:rPr lang="zh-CN" altLang="en-US" sz="2000" dirty="0">
                <a:ea typeface="黑体" panose="02010609060101010101" pitchFamily="2" charset="-122"/>
              </a:rPr>
              <a:t> 概率推理基本思想和分类</a:t>
            </a:r>
            <a:endParaRPr lang="en-US" altLang="zh-CN" sz="20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Aft>
                <a:spcPts val="600"/>
              </a:spcAft>
            </a:pPr>
            <a:r>
              <a:rPr lang="zh-CN" altLang="en-US" sz="2000" dirty="0">
                <a:ea typeface="黑体" panose="02010609060101010101" pitchFamily="2" charset="-122"/>
              </a:rPr>
              <a:t>贝叶斯网的概念、参数学习和结构学习</a:t>
            </a:r>
          </a:p>
          <a:p>
            <a:pPr eaLnBrk="1" hangingPunct="1">
              <a:lnSpc>
                <a:spcPts val="2800"/>
              </a:lnSpc>
              <a:spcAft>
                <a:spcPts val="600"/>
              </a:spcAft>
            </a:pPr>
            <a:r>
              <a:rPr lang="zh-CN" altLang="en-US" sz="2000" dirty="0">
                <a:ea typeface="黑体" panose="02010609060101010101" pitchFamily="2" charset="-122"/>
              </a:rPr>
              <a:t>基于贝叶斯网的概率推理（精确推理，近似推理）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结语</a:t>
            </a:r>
            <a:endParaRPr lang="en-US" altLang="zh-CN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2214563"/>
            <a:ext cx="7076083" cy="388143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zh-CN" altLang="en-US" sz="4400" b="1" dirty="0">
                <a:latin typeface="黑体" panose="02010609060101010101" pitchFamily="2" charset="-122"/>
                <a:ea typeface="黑体" panose="02010609060101010101" pitchFamily="2" charset="-122"/>
              </a:rPr>
              <a:t>谢谢</a:t>
            </a:r>
            <a:r>
              <a:rPr lang="zh-CN" altLang="en-US" sz="4400" b="1" dirty="0"/>
              <a:t>！</a:t>
            </a:r>
            <a:endParaRPr lang="en-US" altLang="zh-CN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基于贝叶斯网的概率推理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03311"/>
            <a:ext cx="8335806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贝叶斯网（</a:t>
            </a:r>
            <a:r>
              <a:rPr lang="en-US" altLang="zh-CN" sz="22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Bayesian Network, BN</a:t>
            </a: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贝叶斯网的基本概念 (</a:t>
            </a:r>
            <a:r>
              <a:rPr lang="en-US" altLang="zh-CN" dirty="0">
                <a:ea typeface="黑体" panose="02010609060101010101" pitchFamily="2" charset="-122"/>
              </a:rPr>
              <a:t>1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2" name="矩形 1"/>
          <p:cNvSpPr/>
          <p:nvPr/>
        </p:nvSpPr>
        <p:spPr>
          <a:xfrm>
            <a:off x="1043608" y="2564904"/>
            <a:ext cx="6163572" cy="884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有向无环图（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Directed Acyclic Graph, DAG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000" b="0" dirty="0">
              <a:solidFill>
                <a:srgbClr val="FF000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条件概率表（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Conditional Probability Table, CPT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b="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77313" y="4433229"/>
                <a:ext cx="7632153" cy="2102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000"/>
                  </a:lnSpc>
                  <a:buSzPct val="8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是一个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DAG</a:t>
                </a: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，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0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b="0" i="0" dirty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为节点的集合，</a:t>
                </a:r>
                <a:r>
                  <a:rPr lang="en-US" altLang="zh-CN" sz="2000" b="0" i="1" dirty="0">
                    <a:latin typeface="+mn-lt"/>
                    <a:ea typeface="黑体" panose="02010609060101010101" pitchFamily="2" charset="-122"/>
                  </a:rPr>
                  <a:t>E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为边的集合，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𝑣𝑖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zh-CN" altLang="zh-CN" sz="2000" b="0" i="1" dirty="0"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=1, 2, …, 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000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</m:t>
                    </m:r>
                    <m:r>
                      <a:rPr lang="en-US" altLang="zh-CN" sz="2000" b="0" i="1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zh-CN" altLang="zh-CN" sz="2000" b="0" i="1" dirty="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表示节点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与节点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之间存在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到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baseline="-25000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</a:rPr>
                  <a:t>的依赖关系</a:t>
                </a:r>
                <a:endParaRPr lang="en-US" altLang="zh-CN" sz="2000" b="0" dirty="0">
                  <a:latin typeface="+mn-lt"/>
                  <a:ea typeface="黑体" panose="02010609060101010101" pitchFamily="2" charset="-122"/>
                </a:endParaRPr>
              </a:p>
              <a:p>
                <a:pPr marL="342900" indent="-342900">
                  <a:lnSpc>
                    <a:spcPts val="3000"/>
                  </a:lnSpc>
                  <a:buSzPct val="80000"/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zh-CN" altLang="zh-CN" sz="2000" b="0" dirty="0">
                    <a:latin typeface="+mn-lt"/>
                    <a:ea typeface="黑体" panose="02010609060101010101" pitchFamily="2" charset="-122"/>
                  </a:rPr>
                  <a:t>表示各节点参数的集合，包括每个节点所对应的</a:t>
                </a: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条件概率参数</a:t>
                </a:r>
                <a:endParaRPr lang="en-US" altLang="zh-CN" sz="2000" b="0" dirty="0">
                  <a:latin typeface="+mn-lt"/>
                  <a:ea typeface="黑体" panose="02010609060101010101" pitchFamily="2" charset="-122"/>
                </a:endParaRPr>
              </a:p>
              <a:p>
                <a:pPr>
                  <a:lnSpc>
                    <a:spcPts val="3000"/>
                  </a:lnSpc>
                  <a:buSzPct val="80000"/>
                </a:pPr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     离散情形下构成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CPT</a:t>
                </a:r>
                <a:endParaRPr lang="zh-CN" altLang="en-US" sz="2000" b="0" dirty="0"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13" y="4433229"/>
                <a:ext cx="7632153" cy="2102948"/>
              </a:xfrm>
              <a:prstGeom prst="rect">
                <a:avLst/>
              </a:prstGeom>
              <a:blipFill rotWithShape="1">
                <a:blip r:embed="rId2"/>
                <a:stretch>
                  <a:fillRect l="-1" t="-14" r="2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700690" y="3586372"/>
            <a:ext cx="273565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en-US" altLang="zh-CN" sz="22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BN</a:t>
            </a: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定义</a:t>
            </a:r>
            <a:endParaRPr lang="zh-CN" altLang="en-US" sz="2200" b="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977313" y="4033824"/>
                <a:ext cx="4572000" cy="3994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ts val="2600"/>
                  </a:lnSpc>
                  <a:buFont typeface="Wingdings" panose="05000000000000000000" pitchFamily="2" charset="2"/>
                  <a:buChar char="w"/>
                </a:pP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BN</a:t>
                </a:r>
                <a:r>
                  <a:rPr lang="zh-CN" altLang="zh-CN" sz="2000" b="0" dirty="0"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表示为</a:t>
                </a:r>
                <a:r>
                  <a:rPr lang="zh-CN" altLang="zh-CN" sz="2000" b="0" dirty="0">
                    <a:solidFill>
                      <a:srgbClr val="FF0000"/>
                    </a:solidFill>
                    <a:latin typeface="+mn-lt"/>
                    <a:ea typeface="黑体" panose="02010609060101010101" pitchFamily="2" charset="-122"/>
                    <a:cs typeface="Times New Roman" panose="02020603050405020304" pitchFamily="18" charset="0"/>
                  </a:rPr>
                  <a:t>二元组</a:t>
                </a:r>
                <a14:m>
                  <m:oMath xmlns:m="http://schemas.openxmlformats.org/officeDocument/2006/math">
                    <m:r>
                      <a:rPr lang="en-US" altLang="zh-CN" sz="2000" b="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Ɓ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=(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𝐺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, </m:t>
                    </m:r>
                    <m:r>
                      <a:rPr lang="en-US" altLang="zh-CN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2" charset="-122"/>
                      </a:rPr>
                      <m:t>)</m:t>
                    </m:r>
                  </m:oMath>
                </a14:m>
                <a:r>
                  <a:rPr lang="zh-CN" altLang="en-US" sz="2000" b="0" dirty="0">
                    <a:latin typeface="+mn-lt"/>
                    <a:ea typeface="黑体" panose="02010609060101010101" pitchFamily="2" charset="-122"/>
                  </a:rPr>
                  <a:t>：</a:t>
                </a:r>
                <a:r>
                  <a:rPr lang="en-US" altLang="zh-CN" sz="2000" b="0" dirty="0">
                    <a:latin typeface="+mn-lt"/>
                    <a:ea typeface="黑体" panose="02010609060101010101" pitchFamily="2" charset="-122"/>
                  </a:rPr>
                  <a:t> </a:t>
                </a:r>
                <a:endParaRPr lang="zh-CN" altLang="en-US" sz="2000" b="0" dirty="0">
                  <a:solidFill>
                    <a:srgbClr val="FF0000"/>
                  </a:solidFill>
                  <a:latin typeface="+mn-lt"/>
                  <a:ea typeface="黑体" panose="02010609060101010101" pitchFamily="2" charset="-122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13" y="4033824"/>
                <a:ext cx="4572000" cy="399405"/>
              </a:xfrm>
              <a:prstGeom prst="rect">
                <a:avLst/>
              </a:prstGeom>
              <a:blipFill rotWithShape="1">
                <a:blip r:embed="rId3"/>
                <a:stretch>
                  <a:fillRect l="-1" t="-76" r="1" b="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4213" y="2032000"/>
            <a:ext cx="8208962" cy="3686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</a:rPr>
              <a:t>简单的贝叶斯网</a:t>
            </a:r>
            <a:r>
              <a:rPr lang="zh-CN" altLang="en-US" sz="2400" dirty="0">
                <a:solidFill>
                  <a:srgbClr val="0000FF"/>
                </a:solidFill>
                <a:latin typeface="+mj-lt"/>
              </a:rPr>
              <a:t>实例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贝叶斯网的基本概念 (</a:t>
            </a:r>
            <a:r>
              <a:rPr lang="en-US" altLang="zh-CN" dirty="0">
                <a:ea typeface="黑体" panose="02010609060101010101" pitchFamily="2" charset="-122"/>
              </a:rPr>
              <a:t>2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70" y="2481917"/>
            <a:ext cx="5112568" cy="3971528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1027124" y="3140968"/>
            <a:ext cx="2952328" cy="210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S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：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 “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吸烟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”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A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：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“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发烧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”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B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：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“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呼吸困难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”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L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：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“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肺癌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”</a:t>
            </a:r>
          </a:p>
          <a:p>
            <a:pPr marL="342900" indent="-342900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altLang="zh-CN" sz="2000" b="0" i="1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C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 </a:t>
            </a:r>
            <a:r>
              <a:rPr lang="zh-CN" altLang="en-US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：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“</a:t>
            </a:r>
            <a:r>
              <a:rPr lang="zh-CN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感染</a:t>
            </a:r>
            <a:r>
              <a:rPr lang="en-US" altLang="zh-CN" sz="20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</a:rPr>
              <a:t>COVID-19”</a:t>
            </a:r>
            <a:endParaRPr lang="en-US" altLang="zh-CN" sz="2000" b="0" i="1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2778" y="5409175"/>
            <a:ext cx="2952328" cy="73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所有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变量为二值变量（取值为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T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</a:rPr>
              <a:t>F</a:t>
            </a:r>
            <a:r>
              <a:rPr lang="zh-CN" altLang="zh-CN" sz="20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2000" b="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2564904"/>
            <a:ext cx="16033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0" dirty="0">
                <a:solidFill>
                  <a:srgbClr val="00206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变量含义：</a:t>
            </a:r>
            <a:endParaRPr lang="zh-CN" altLang="en-US" sz="2200" b="0" dirty="0">
              <a:solidFill>
                <a:srgbClr val="002060"/>
              </a:solidFill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700690" y="2124333"/>
            <a:ext cx="8208962" cy="3651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贝叶斯网的构建方法</a:t>
            </a: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贝叶斯网的基本概念 (</a:t>
            </a:r>
            <a:r>
              <a:rPr lang="en-US" altLang="zh-CN" dirty="0">
                <a:ea typeface="黑体" panose="02010609060101010101" pitchFamily="2" charset="-122"/>
              </a:rPr>
              <a:t>3</a:t>
            </a:r>
            <a:r>
              <a:rPr lang="zh-CN" altLang="en-US" dirty="0"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3" name="矩形 2"/>
          <p:cNvSpPr/>
          <p:nvPr/>
        </p:nvSpPr>
        <p:spPr>
          <a:xfrm>
            <a:off x="987618" y="2853542"/>
            <a:ext cx="7651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手工</a:t>
            </a:r>
            <a:endParaRPr lang="en-US" altLang="zh-CN" sz="2000" b="0" dirty="0"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构建</a:t>
            </a:r>
            <a:endParaRPr lang="zh-CN" altLang="en-US" sz="2000" b="0" dirty="0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0690" y="4077072"/>
            <a:ext cx="2505814" cy="425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2600"/>
              </a:lnSpc>
              <a:buFont typeface="Wingdings" panose="05000000000000000000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  <a:ea typeface="黑体" panose="02010609060101010101" pitchFamily="2" charset="-122"/>
              </a:rPr>
              <a:t>贝叶斯网的应用</a:t>
            </a:r>
          </a:p>
        </p:txBody>
      </p:sp>
      <p:sp>
        <p:nvSpPr>
          <p:cNvPr id="5" name="矩形 4"/>
          <p:cNvSpPr/>
          <p:nvPr/>
        </p:nvSpPr>
        <p:spPr>
          <a:xfrm>
            <a:off x="4939176" y="4756816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故障诊断</a:t>
            </a:r>
            <a:endParaRPr lang="en-US" altLang="zh-CN" sz="2000" b="0" dirty="0"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14863" y="5640298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因果推断</a:t>
            </a:r>
            <a:endParaRPr lang="zh-CN" altLang="en-US" sz="2000" b="0" dirty="0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54215" y="5640298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机器学习</a:t>
            </a:r>
            <a:endParaRPr lang="en-US" altLang="zh-CN" sz="2000" b="0" dirty="0"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54215" y="4757730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推荐系统</a:t>
            </a:r>
            <a:endParaRPr lang="en-US" altLang="zh-CN" sz="2000" b="0" dirty="0"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15295" y="2945131"/>
            <a:ext cx="15182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通过数据分</a:t>
            </a:r>
            <a:endParaRPr lang="en-US" altLang="zh-CN" sz="2000" b="0" dirty="0"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析构建</a:t>
            </a:r>
            <a:r>
              <a:rPr lang="en-US" altLang="zh-CN" sz="2000" b="0" dirty="0"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BN</a:t>
            </a:r>
            <a:endParaRPr lang="zh-CN" altLang="en-US" sz="2000" b="0" dirty="0"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42223" y="2797632"/>
            <a:ext cx="240831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b="0" dirty="0">
                <a:solidFill>
                  <a:srgbClr val="00B05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模型可解释性高</a:t>
            </a:r>
            <a:endParaRPr lang="en-US" altLang="zh-CN" sz="1800" b="0" dirty="0">
              <a:solidFill>
                <a:srgbClr val="00B05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需要领域专家知识</a:t>
            </a:r>
            <a:endParaRPr lang="en-US" altLang="zh-CN" sz="1800" b="0" dirty="0">
              <a:solidFill>
                <a:srgbClr val="FF000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     工作量大</a:t>
            </a:r>
            <a:endParaRPr lang="zh-CN" altLang="en-US" sz="1800" b="0" dirty="0">
              <a:solidFill>
                <a:srgbClr val="FF0000"/>
              </a:solidFill>
              <a:latin typeface="+mn-lt"/>
              <a:ea typeface="黑体" panose="0201060906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628" y="4629821"/>
            <a:ext cx="638200" cy="638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637771"/>
            <a:ext cx="638200" cy="638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64" y="5523821"/>
            <a:ext cx="633064" cy="6330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976" y="5528659"/>
            <a:ext cx="638200" cy="6382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769174" y="2432147"/>
            <a:ext cx="277772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00" b="0" dirty="0">
                <a:solidFill>
                  <a:schemeClr val="accent1">
                    <a:lumMod val="50000"/>
                  </a:schemeClr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通过算法学习与数据尽可能吻合的模型</a:t>
            </a:r>
            <a:endParaRPr lang="en-US" altLang="zh-CN" sz="1800" b="0" dirty="0">
              <a:solidFill>
                <a:schemeClr val="accent1">
                  <a:lumMod val="50000"/>
                </a:schemeClr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b="0" dirty="0">
                <a:solidFill>
                  <a:srgbClr val="00B05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模型构建工作量小</a:t>
            </a:r>
            <a:endParaRPr lang="en-US" altLang="zh-CN" sz="1800" b="0" dirty="0">
              <a:solidFill>
                <a:srgbClr val="00B05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b="0" dirty="0">
                <a:solidFill>
                  <a:srgbClr val="00B05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模型构建速度相对快</a:t>
            </a:r>
            <a:endParaRPr lang="en-US" altLang="zh-CN" sz="1800" b="0" dirty="0">
              <a:solidFill>
                <a:srgbClr val="00B05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b="0" dirty="0">
                <a:solidFill>
                  <a:srgbClr val="FF0000"/>
                </a:solidFill>
                <a:latin typeface="+mn-lt"/>
                <a:ea typeface="黑体" panose="02010609060101010101" pitchFamily="2" charset="-122"/>
                <a:cs typeface="Times New Roman" panose="02020603050405020304" pitchFamily="18" charset="0"/>
              </a:rPr>
              <a:t>得到的结构可能需要专家进一步优化</a:t>
            </a:r>
            <a:endParaRPr lang="en-US" altLang="zh-CN" sz="1800" b="0" dirty="0">
              <a:solidFill>
                <a:srgbClr val="FF0000"/>
              </a:solidFill>
              <a:latin typeface="+mn-lt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右大括号 20"/>
          <p:cNvSpPr/>
          <p:nvPr/>
        </p:nvSpPr>
        <p:spPr bwMode="auto">
          <a:xfrm rot="10800000">
            <a:off x="1619670" y="2855008"/>
            <a:ext cx="338581" cy="971142"/>
          </a:xfrm>
          <a:prstGeom prst="rightBrace">
            <a:avLst>
              <a:gd name="adj1" fmla="val 2268"/>
              <a:gd name="adj2" fmla="val 50000"/>
            </a:avLst>
          </a:prstGeom>
          <a:noFill/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黑体" panose="02010609060101010101" pitchFamily="2" charset="-122"/>
            </a:endParaRPr>
          </a:p>
        </p:txBody>
      </p:sp>
      <p:sp>
        <p:nvSpPr>
          <p:cNvPr id="22" name="右大括号 21"/>
          <p:cNvSpPr/>
          <p:nvPr/>
        </p:nvSpPr>
        <p:spPr bwMode="auto">
          <a:xfrm rot="10800000">
            <a:off x="5520953" y="2420887"/>
            <a:ext cx="295607" cy="1755973"/>
          </a:xfrm>
          <a:prstGeom prst="rightBrace">
            <a:avLst>
              <a:gd name="adj1" fmla="val 105378"/>
              <a:gd name="adj2" fmla="val 50000"/>
            </a:avLst>
          </a:prstGeom>
          <a:noFill/>
          <a:ln w="254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</a:pPr>
            <a:endParaRPr kumimoji="1" lang="zh-CN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anose="02010609060101010101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贝叶斯网概念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anose="02010609060101010101" pitchFamily="2" charset="-122"/>
              </a:rPr>
              <a:t>贝叶斯网参数学习</a:t>
            </a:r>
            <a:endParaRPr lang="en-US" altLang="zh-CN" sz="2200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  <a:sym typeface="+mn-ea"/>
              </a:rPr>
              <a:t>贝叶斯网结构学习</a:t>
            </a:r>
            <a:endParaRPr lang="zh-CN" altLang="en-US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基于贝叶斯网的概率推理</a:t>
            </a:r>
            <a:endParaRPr lang="en-US" altLang="zh-CN" sz="2200" dirty="0">
              <a:ea typeface="黑体" panose="02010609060101010101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anose="02010609060101010101" pitchFamily="2" charset="-122"/>
              </a:rPr>
              <a:t>总结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1a95f28e-95a4-44b1-859a-8d55278b0b1f"/>
  <p:tag name="COMMONDATA" val="eyJoZGlkIjoiZDk4ZDIwNjVhOGY1NGE5OGFiNTgwM2Y5MDk3ZmZlMW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80,&quot;width&quot;:7680}"/>
</p:tagLst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黑体" panose="0201060906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anose="05000000000000000000" pitchFamily="2" charset="2"/>
          <a:buNone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黑体" panose="02010609060101010101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10</TotalTime>
  <Words>4312</Words>
  <Application>Microsoft Office PowerPoint</Application>
  <PresentationFormat>全屏显示(4:3)</PresentationFormat>
  <Paragraphs>572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1" baseType="lpstr">
      <vt:lpstr>黑体</vt:lpstr>
      <vt:lpstr>宋体</vt:lpstr>
      <vt:lpstr>Arial</vt:lpstr>
      <vt:lpstr>Cambria Math</vt:lpstr>
      <vt:lpstr>Times New Roman</vt:lpstr>
      <vt:lpstr>Wingdings</vt:lpstr>
      <vt:lpstr>Straight Edge</vt:lpstr>
      <vt:lpstr>第9章 贝叶斯网</vt:lpstr>
      <vt:lpstr>提纲</vt:lpstr>
      <vt:lpstr>引例</vt:lpstr>
      <vt:lpstr>引例</vt:lpstr>
      <vt:lpstr>提纲</vt:lpstr>
      <vt:lpstr>贝叶斯网的基本概念 (1)</vt:lpstr>
      <vt:lpstr>贝叶斯网的基本概念 (2)</vt:lpstr>
      <vt:lpstr>贝叶斯网的基本概念 (3)</vt:lpstr>
      <vt:lpstr>提纲</vt:lpstr>
      <vt:lpstr>参数学习 (1)</vt:lpstr>
      <vt:lpstr>参数学习 (2)</vt:lpstr>
      <vt:lpstr>参数学习 (3)</vt:lpstr>
      <vt:lpstr>参数学习 (4)</vt:lpstr>
      <vt:lpstr>参数学习 (5)</vt:lpstr>
      <vt:lpstr>参数学习 (6)</vt:lpstr>
      <vt:lpstr>参数学习 (7)</vt:lpstr>
      <vt:lpstr>参数学习 (8)</vt:lpstr>
      <vt:lpstr>参数学习 (9)</vt:lpstr>
      <vt:lpstr>提纲</vt:lpstr>
      <vt:lpstr>结构学习 (1)</vt:lpstr>
      <vt:lpstr>结构学习 (2)</vt:lpstr>
      <vt:lpstr>结构学习 (3)</vt:lpstr>
      <vt:lpstr>结构学习 (4)</vt:lpstr>
      <vt:lpstr>结构学习 (5)</vt:lpstr>
      <vt:lpstr>结构学习 (6)</vt:lpstr>
      <vt:lpstr>提纲</vt:lpstr>
      <vt:lpstr>基于贝叶斯网的概率推理 (1)</vt:lpstr>
      <vt:lpstr>基于贝叶斯网的概率推理 (2)</vt:lpstr>
      <vt:lpstr>基于贝叶斯网的概率推理 (3)</vt:lpstr>
      <vt:lpstr>基于贝叶斯网的概率推理 (4)</vt:lpstr>
      <vt:lpstr>基于贝叶斯网的概率推理 (5)</vt:lpstr>
      <vt:lpstr>基于贝叶斯网的概率推理 (6)</vt:lpstr>
      <vt:lpstr>基于贝叶斯网的概率推理 (7)</vt:lpstr>
      <vt:lpstr>基于贝叶斯网的概率推理 (8)</vt:lpstr>
      <vt:lpstr>基于贝叶斯网的概率推理 (9)</vt:lpstr>
      <vt:lpstr>基于贝叶斯网的概率推理 (10)</vt:lpstr>
      <vt:lpstr>基于贝叶斯网的概率推理 (11)</vt:lpstr>
      <vt:lpstr>基于贝叶斯网的概率推理 (12)</vt:lpstr>
      <vt:lpstr>基于贝叶斯网的概率推理 (13)</vt:lpstr>
      <vt:lpstr>基于贝叶斯网的概率推理 (14)</vt:lpstr>
      <vt:lpstr>基于贝叶斯网的概率推理 (15)</vt:lpstr>
      <vt:lpstr>提纲</vt:lpstr>
      <vt:lpstr>总结</vt:lpstr>
      <vt:lpstr>结语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 Yue</dc:creator>
  <cp:lastModifiedBy>Kun Yue</cp:lastModifiedBy>
  <cp:revision>344</cp:revision>
  <dcterms:created xsi:type="dcterms:W3CDTF">2113-01-01T00:00:00Z</dcterms:created>
  <dcterms:modified xsi:type="dcterms:W3CDTF">2024-09-24T03:29:20Z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03F499F3EF66406DA336A0651006BD85</vt:lpwstr>
  </property>
  <property fmtid="{D5CDD505-2E9C-101B-9397-08002B2CF9AE}" pid="3" name="KSOProductBuildVer">
    <vt:lpwstr>2052-12.1.0.15990</vt:lpwstr>
  </property>
</Properties>
</file>